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304" r:id="rId2"/>
    <p:sldId id="305" r:id="rId3"/>
    <p:sldId id="309" r:id="rId4"/>
    <p:sldId id="257" r:id="rId5"/>
    <p:sldId id="286" r:id="rId6"/>
    <p:sldId id="267" r:id="rId7"/>
    <p:sldId id="306" r:id="rId8"/>
    <p:sldId id="310" r:id="rId9"/>
    <p:sldId id="307" r:id="rId10"/>
    <p:sldId id="311" r:id="rId11"/>
    <p:sldId id="270" r:id="rId12"/>
    <p:sldId id="313" r:id="rId13"/>
    <p:sldId id="314" r:id="rId14"/>
    <p:sldId id="315" r:id="rId15"/>
    <p:sldId id="269" r:id="rId16"/>
    <p:sldId id="318" r:id="rId17"/>
    <p:sldId id="319" r:id="rId18"/>
    <p:sldId id="284" r:id="rId19"/>
    <p:sldId id="303" r:id="rId20"/>
    <p:sldId id="312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71" autoAdjust="0"/>
    <p:restoredTop sz="94556" autoAdjust="0"/>
  </p:normalViewPr>
  <p:slideViewPr>
    <p:cSldViewPr>
      <p:cViewPr varScale="1">
        <p:scale>
          <a:sx n="88" d="100"/>
          <a:sy n="88" d="100"/>
        </p:scale>
        <p:origin x="-114" y="-5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98F859-2DB5-47D9-8693-6C12298E5CD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8A4E07-DD61-4B71-814B-3654190F54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3/39/Verbascum_chaixii_1.jpg" TargetMode="External"/><Relationship Id="rId13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12" Type="http://schemas.openxmlformats.org/officeDocument/2006/relationships/hyperlink" Target="//upload.wikimedia.org/wikipedia/commons/6/6f/Veronica_chamaedrys_rozrazil_rezev%C3%ADtek_2.jpg" TargetMode="External"/><Relationship Id="rId2" Type="http://schemas.openxmlformats.org/officeDocument/2006/relationships/hyperlink" Target="//upload.wikimedia.org/wikipedia/commons/b/bd/Leucanthemum_vulgare_Kaldari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//upload.wikimedia.org/wikipedia/commons/c/c1/Asteracea_poster_3.jpg" TargetMode="External"/><Relationship Id="rId11" Type="http://schemas.openxmlformats.org/officeDocument/2006/relationships/image" Target="../media/image6.jpeg"/><Relationship Id="rId5" Type="http://schemas.openxmlformats.org/officeDocument/2006/relationships/image" Target="../media/image3.jpeg"/><Relationship Id="rId10" Type="http://schemas.openxmlformats.org/officeDocument/2006/relationships/hyperlink" Target="//upload.wikimedia.org/wikipedia/commons/6/6c/Lamium_album_003.JPG" TargetMode="External"/><Relationship Id="rId4" Type="http://schemas.openxmlformats.org/officeDocument/2006/relationships/hyperlink" Target="//upload.wikimedia.org/wikipedia/commons/4/49/A_G%C3%A4nseblk%C3%BCmchen_45be_1.jpg" TargetMode="External"/><Relationship Id="rId9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hyperlink" Target="//upload.wikimedia.org/wikipedia/commons/8/81/Rununculus_arcis_prysky%C5%99n%C3%ADk_prudk%C3%BD_1.jpg" TargetMode="External"/><Relationship Id="rId7" Type="http://schemas.openxmlformats.org/officeDocument/2006/relationships/hyperlink" Target="//upload.wikimedia.org/wikipedia/commons/6/6e/Labeledstemforposter_copy.jpg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hyperlink" Target="//upload.wikimedia.org/wikipedia/commons/f/f4/Leaf_1_web.jpg" TargetMode="External"/><Relationship Id="rId10" Type="http://schemas.openxmlformats.org/officeDocument/2006/relationships/image" Target="../media/image12.png"/><Relationship Id="rId4" Type="http://schemas.openxmlformats.org/officeDocument/2006/relationships/image" Target="../media/image9.jpeg"/><Relationship Id="rId9" Type="http://schemas.openxmlformats.org/officeDocument/2006/relationships/hyperlink" Target="//upload.wikimedia.org/wikipedia/commons/3/30/Cotyledon_(PSF).png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a/a9/A_sunflower.jpg" TargetMode="External"/><Relationship Id="rId3" Type="http://schemas.openxmlformats.org/officeDocument/2006/relationships/image" Target="../media/image13.jpeg"/><Relationship Id="rId7" Type="http://schemas.openxmlformats.org/officeDocument/2006/relationships/image" Target="../media/image15.jpeg"/><Relationship Id="rId2" Type="http://schemas.openxmlformats.org/officeDocument/2006/relationships/hyperlink" Target="//upload.wikimedia.org/wikipedia/commons/b/b2/Taraxacum_officinale_-_K%C3%B6hler%E2%80%93s_Medizinal-Pflanzen-13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e/e1/Sonnenblumenkerne_sunflower_seeds.jpg" TargetMode="External"/><Relationship Id="rId5" Type="http://schemas.openxmlformats.org/officeDocument/2006/relationships/image" Target="../media/image14.jpeg"/><Relationship Id="rId4" Type="http://schemas.openxmlformats.org/officeDocument/2006/relationships/hyperlink" Target="//upload.wikimedia.org/wikipedia/commons/4/44/Helianthus_whorl.jpg" TargetMode="External"/><Relationship Id="rId9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//upload.wikimedia.org/wikipedia/commons/d/d5/Sunflowers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3/3f/Petasites_hybridus_plants.jpg" TargetMode="External"/><Relationship Id="rId3" Type="http://schemas.openxmlformats.org/officeDocument/2006/relationships/image" Target="../media/image18.jpeg"/><Relationship Id="rId7" Type="http://schemas.openxmlformats.org/officeDocument/2006/relationships/image" Target="../media/image20.jpeg"/><Relationship Id="rId2" Type="http://schemas.openxmlformats.org/officeDocument/2006/relationships/hyperlink" Target="//upload.wikimedia.org/wikipedia/commons/4/41/Achillea_millefolium_-_K%C3%B6hler%E2%80%93s_Medizinal-Pflanzen-14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b/b1/Vrati%C4%8D_by_Va%C5%A1ek.jpg" TargetMode="External"/><Relationship Id="rId11" Type="http://schemas.openxmlformats.org/officeDocument/2006/relationships/image" Target="../media/image22.jpeg"/><Relationship Id="rId5" Type="http://schemas.openxmlformats.org/officeDocument/2006/relationships/image" Target="../media/image19.jpeg"/><Relationship Id="rId10" Type="http://schemas.openxmlformats.org/officeDocument/2006/relationships/hyperlink" Target="//upload.wikimedia.org/wikipedia/commons/b/b2/Germancamomileflowersmemorial.jpg" TargetMode="External"/><Relationship Id="rId4" Type="http://schemas.openxmlformats.org/officeDocument/2006/relationships/hyperlink" Target="//upload.wikimedia.org/wikipedia/commons/e/ec/Achillea_millefolium_002.JPG" TargetMode="External"/><Relationship Id="rId9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f/fb/Cichorium_intybus_Slovakia.jpg" TargetMode="External"/><Relationship Id="rId3" Type="http://schemas.openxmlformats.org/officeDocument/2006/relationships/image" Target="../media/image23.jpeg"/><Relationship Id="rId7" Type="http://schemas.openxmlformats.org/officeDocument/2006/relationships/image" Target="../media/image25.jpeg"/><Relationship Id="rId2" Type="http://schemas.openxmlformats.org/officeDocument/2006/relationships/hyperlink" Target="//upload.wikimedia.org/wikipedia/commons/9/9d/Chrysanthemum_leucanthemu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7/7f/Coltsfoot.jpg" TargetMode="External"/><Relationship Id="rId5" Type="http://schemas.openxmlformats.org/officeDocument/2006/relationships/image" Target="../media/image24.jpeg"/><Relationship Id="rId4" Type="http://schemas.openxmlformats.org/officeDocument/2006/relationships/hyperlink" Target="//upload.wikimedia.org/wikipedia/commons/8/8c/Bellis_perennis_dsc00906.jpg" TargetMode="External"/><Relationship Id="rId9" Type="http://schemas.openxmlformats.org/officeDocument/2006/relationships/image" Target="../media/image2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7" Type="http://schemas.openxmlformats.org/officeDocument/2006/relationships/image" Target="../media/image29.jpeg"/><Relationship Id="rId2" Type="http://schemas.openxmlformats.org/officeDocument/2006/relationships/hyperlink" Target="//upload.wikimedia.org/wikipedia/commons/2/29/Flower_71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9/91/Yellow_French_Marigold_Flower.jpg" TargetMode="External"/><Relationship Id="rId5" Type="http://schemas.openxmlformats.org/officeDocument/2006/relationships/image" Target="../media/image28.jpeg"/><Relationship Id="rId4" Type="http://schemas.openxmlformats.org/officeDocument/2006/relationships/hyperlink" Target="//upload.wikimedia.org/wikipedia/commons/e/e7/French_marigold_Tagetes_patula.jpg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2/2f/Lamium_album5_ies.jpg" TargetMode="External"/><Relationship Id="rId3" Type="http://schemas.openxmlformats.org/officeDocument/2006/relationships/image" Target="../media/image30.jpeg"/><Relationship Id="rId7" Type="http://schemas.openxmlformats.org/officeDocument/2006/relationships/image" Target="../media/image32.jpeg"/><Relationship Id="rId2" Type="http://schemas.openxmlformats.org/officeDocument/2006/relationships/hyperlink" Target="//upload.wikimedia.org/wikipedia/commons/a/ae/Lamium_album_vitplist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0/0a/Lamium_album3_ies.jpg" TargetMode="External"/><Relationship Id="rId11" Type="http://schemas.openxmlformats.org/officeDocument/2006/relationships/image" Target="../media/image34.jpeg"/><Relationship Id="rId5" Type="http://schemas.openxmlformats.org/officeDocument/2006/relationships/image" Target="../media/image31.jpeg"/><Relationship Id="rId10" Type="http://schemas.openxmlformats.org/officeDocument/2006/relationships/hyperlink" Target="//upload.wikimedia.org/wikipedia/commons/4/4e/Lamium_album_scan.jpg" TargetMode="External"/><Relationship Id="rId4" Type="http://schemas.openxmlformats.org/officeDocument/2006/relationships/hyperlink" Target="//upload.wikimedia.org/wikipedia/commons/5/56/Witte_dovenetel_closeup.jpg" TargetMode="External"/><Relationship Id="rId9" Type="http://schemas.openxmlformats.org/officeDocument/2006/relationships/image" Target="../media/image33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a/ab/Wilder_Thymian.jpg" TargetMode="External"/><Relationship Id="rId3" Type="http://schemas.openxmlformats.org/officeDocument/2006/relationships/image" Target="../media/image35.jpeg"/><Relationship Id="rId7" Type="http://schemas.openxmlformats.org/officeDocument/2006/relationships/image" Target="../media/image37.jpeg"/><Relationship Id="rId2" Type="http://schemas.openxmlformats.org/officeDocument/2006/relationships/hyperlink" Target="//upload.wikimedia.org/wikipedia/commons/e/ec/Illustration_Lamium_purpureum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c/c0/Glechoma_hederacea.jpg" TargetMode="External"/><Relationship Id="rId5" Type="http://schemas.openxmlformats.org/officeDocument/2006/relationships/image" Target="../media/image36.jpeg"/><Relationship Id="rId4" Type="http://schemas.openxmlformats.org/officeDocument/2006/relationships/hyperlink" Target="//upload.wikimedia.org/wikipedia/commons/2/24/Mokriny_u_Vomacku_in_spring_2011_(15).JPG" TargetMode="External"/><Relationship Id="rId9" Type="http://schemas.openxmlformats.org/officeDocument/2006/relationships/image" Target="../media/image3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7" Type="http://schemas.openxmlformats.org/officeDocument/2006/relationships/image" Target="../media/image41.jpeg"/><Relationship Id="rId2" Type="http://schemas.openxmlformats.org/officeDocument/2006/relationships/hyperlink" Target="//upload.wikimedia.org/wikipedia/commons/7/77/Wiesensalbei_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1/1a/Salvia_officinalis1.jpg" TargetMode="External"/><Relationship Id="rId5" Type="http://schemas.openxmlformats.org/officeDocument/2006/relationships/image" Target="../media/image40.jpeg"/><Relationship Id="rId4" Type="http://schemas.openxmlformats.org/officeDocument/2006/relationships/hyperlink" Target="//upload.wikimedia.org/wikipedia/commons/8/85/Salvia_officinalis_-_K%C3%B6hler%E2%80%93s_Medizinal-Pflanzen-126.jp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0/0d/Mentha-piperita.JPG" TargetMode="External"/><Relationship Id="rId13" Type="http://schemas.openxmlformats.org/officeDocument/2006/relationships/image" Target="../media/image47.jpeg"/><Relationship Id="rId3" Type="http://schemas.openxmlformats.org/officeDocument/2006/relationships/image" Target="../media/image42.jpeg"/><Relationship Id="rId7" Type="http://schemas.openxmlformats.org/officeDocument/2006/relationships/image" Target="../media/image44.jpeg"/><Relationship Id="rId12" Type="http://schemas.openxmlformats.org/officeDocument/2006/relationships/hyperlink" Target="//upload.wikimedia.org/wikipedia/commons/a/a3/ChristianBauer_flowering_oregano.jpg" TargetMode="External"/><Relationship Id="rId2" Type="http://schemas.openxmlformats.org/officeDocument/2006/relationships/hyperlink" Target="//upload.wikimedia.org/wikipedia/commons/e/e6/Melissa_officinalis_-_K%C3%B6hler%E2%80%93s_Medizinal-Pflanzen-09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4/49/Mentha_%C3%97_piperita_-_K%C3%B6hler%E2%80%93s_Medizinal-Pflanzen-095.jpg" TargetMode="External"/><Relationship Id="rId11" Type="http://schemas.openxmlformats.org/officeDocument/2006/relationships/image" Target="../media/image46.jpeg"/><Relationship Id="rId5" Type="http://schemas.openxmlformats.org/officeDocument/2006/relationships/image" Target="../media/image43.jpeg"/><Relationship Id="rId10" Type="http://schemas.openxmlformats.org/officeDocument/2006/relationships/hyperlink" Target="//upload.wikimedia.org/wikipedia/commons/1/1f/Illustration_Origanum_vulgare0.jpg" TargetMode="External"/><Relationship Id="rId4" Type="http://schemas.openxmlformats.org/officeDocument/2006/relationships/hyperlink" Target="//upload.wikimedia.org/wikipedia/commons/a/af/Melissa_officinalis01.jpg" TargetMode="External"/><Relationship Id="rId9" Type="http://schemas.openxmlformats.org/officeDocument/2006/relationships/image" Target="../media/image4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hyperlink" Target="//upload.wikimedia.org/wikipedia/commons/3/3d/Veronica_chamaedrys_zieda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9.jpeg"/><Relationship Id="rId4" Type="http://schemas.openxmlformats.org/officeDocument/2006/relationships/hyperlink" Target="//upload.wikimedia.org/wikipedia/commons/f/fe/Veronica_chamaedrys_%E2%80%94_Flora_Batava_%E2%80%94_Volume_v1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7" Type="http://schemas.openxmlformats.org/officeDocument/2006/relationships/image" Target="../media/image52.jpeg"/><Relationship Id="rId2" Type="http://schemas.openxmlformats.org/officeDocument/2006/relationships/hyperlink" Target="//upload.wikimedia.org/wikipedia/commons/8/8d/Scrophularia_nodosa_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d/d1/Digitalis_Purpurea.jpg" TargetMode="External"/><Relationship Id="rId5" Type="http://schemas.openxmlformats.org/officeDocument/2006/relationships/image" Target="../media/image51.jpeg"/><Relationship Id="rId4" Type="http://schemas.openxmlformats.org/officeDocument/2006/relationships/hyperlink" Target="//upload.wikimedia.org/wikipedia/commons/c/c8/Verbascum_densiflorum_S2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7" Type="http://schemas.openxmlformats.org/officeDocument/2006/relationships/image" Target="../media/image55.jpeg"/><Relationship Id="rId2" Type="http://schemas.openxmlformats.org/officeDocument/2006/relationships/hyperlink" Target="//upload.wikimedia.org/wikipedia/commons/4/40/Melampyrum_nemorosum_phot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f/f1/Melampyrum_nemorosum_(2005_07_15)_.jpg" TargetMode="External"/><Relationship Id="rId5" Type="http://schemas.openxmlformats.org/officeDocument/2006/relationships/image" Target="../media/image54.jpeg"/><Relationship Id="rId4" Type="http://schemas.openxmlformats.org/officeDocument/2006/relationships/hyperlink" Target="//upload.wikimedia.org/wikipedia/commons/6/68/121_Melampyrum_nemorosum,_M._pratense.jpg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Leucanthemum_vulgare_Kaldari.jpg" TargetMode="External"/><Relationship Id="rId13" Type="http://schemas.openxmlformats.org/officeDocument/2006/relationships/hyperlink" Target="http://cs.wikipedia.org/wiki/Soubor:Achillea_millefolium_-_K%C3%B6hler%E2%80%93s_Medizinal-Pflanzen-149.jpg" TargetMode="External"/><Relationship Id="rId18" Type="http://schemas.openxmlformats.org/officeDocument/2006/relationships/hyperlink" Target="http://cs.wikipedia.org/wiki/Soubor:Asteracea_poster_3.jpg" TargetMode="External"/><Relationship Id="rId26" Type="http://schemas.openxmlformats.org/officeDocument/2006/relationships/hyperlink" Target="http://commons.wikimedia.org/wiki/File:Lamium_album_003.JPG?uselang=cs" TargetMode="External"/><Relationship Id="rId3" Type="http://schemas.openxmlformats.org/officeDocument/2006/relationships/hyperlink" Target="http://cs.wikipedia.org/wiki/Soubor:Sunflowers.jpg" TargetMode="External"/><Relationship Id="rId21" Type="http://schemas.openxmlformats.org/officeDocument/2006/relationships/hyperlink" Target="http://cs.wikipedia.org/wiki/Soubor:Yellow_French_Marigold_Flower.jpg" TargetMode="External"/><Relationship Id="rId7" Type="http://schemas.openxmlformats.org/officeDocument/2006/relationships/hyperlink" Target="http://cs.wikipedia.org/wiki/Soubor:Chrysanthemum_leucanthemum.jpg" TargetMode="External"/><Relationship Id="rId12" Type="http://schemas.openxmlformats.org/officeDocument/2006/relationships/hyperlink" Target="http://commons.wikimedia.org/wiki/File:Cichorium_intybus_Slovakia.jpg?uselang=cs" TargetMode="External"/><Relationship Id="rId17" Type="http://schemas.openxmlformats.org/officeDocument/2006/relationships/hyperlink" Target="http://commons.wikimedia.org/wiki/File:Germancamomileflowersmemorial.jpg?uselang=cs" TargetMode="External"/><Relationship Id="rId25" Type="http://schemas.openxmlformats.org/officeDocument/2006/relationships/hyperlink" Target="http://cs.wikipedia.org/wiki/Soubor:Verbascum_chaixii_1.jpg" TargetMode="External"/><Relationship Id="rId2" Type="http://schemas.openxmlformats.org/officeDocument/2006/relationships/hyperlink" Target="http://cs.wikipedia.org/wiki/Soubor:Taraxacum_officinale_-_K%C3%B6hler%E2%80%93s_Medizinal-Pflanzen-135.jpg" TargetMode="External"/><Relationship Id="rId16" Type="http://schemas.openxmlformats.org/officeDocument/2006/relationships/hyperlink" Target="http://cs.wikipedia.org/wiki/Soubor:Petasites_hybridus_plants.jpg" TargetMode="External"/><Relationship Id="rId20" Type="http://schemas.openxmlformats.org/officeDocument/2006/relationships/hyperlink" Target="http://cs.wikipedia.org/wiki/Soubor:French_marigold_Tagetes_patul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_sunflower.jpg" TargetMode="External"/><Relationship Id="rId11" Type="http://schemas.openxmlformats.org/officeDocument/2006/relationships/hyperlink" Target="http://cs.wikipedia.org/wiki/Soubor:Coltsfoot.jpg" TargetMode="External"/><Relationship Id="rId24" Type="http://schemas.openxmlformats.org/officeDocument/2006/relationships/hyperlink" Target="http://commons.wikimedia.org/wiki/File:Melampyrum_nemorosum_(2005_07_15)_.jpg?uselang=cs" TargetMode="External"/><Relationship Id="rId5" Type="http://schemas.openxmlformats.org/officeDocument/2006/relationships/hyperlink" Target="http://cs.wikipedia.org/wiki/Soubor:Sonnenblumenkerne_sunflower_seeds.jpg" TargetMode="External"/><Relationship Id="rId15" Type="http://schemas.openxmlformats.org/officeDocument/2006/relationships/hyperlink" Target="http://cs.wikipedia.org/wiki/Soubor:Vrati%C4%8D_by_Va%C5%A1ek.jpg" TargetMode="External"/><Relationship Id="rId23" Type="http://schemas.openxmlformats.org/officeDocument/2006/relationships/hyperlink" Target="http://commons.wikimedia.org/wiki/File:121_Melampyrum_nemorosum,_M._pratense.jpg?uselang=cs" TargetMode="External"/><Relationship Id="rId10" Type="http://schemas.openxmlformats.org/officeDocument/2006/relationships/hyperlink" Target="http://cs.wikipedia.org/wiki/Soubor:A_G%C3%A4nseblk%C3%BCmchen_45be_1.jpg" TargetMode="External"/><Relationship Id="rId19" Type="http://schemas.openxmlformats.org/officeDocument/2006/relationships/hyperlink" Target="http://cs.wikipedia.org/wiki/Soubor:Flower_719.jpg" TargetMode="External"/><Relationship Id="rId4" Type="http://schemas.openxmlformats.org/officeDocument/2006/relationships/hyperlink" Target="http://cs.wikipedia.org/wiki/Soubor:Helianthus_whorl.jpg" TargetMode="External"/><Relationship Id="rId9" Type="http://schemas.openxmlformats.org/officeDocument/2006/relationships/hyperlink" Target="http://cs.wikipedia.org/wiki/Soubor:Bellis_perennis_dsc00906.jpg" TargetMode="External"/><Relationship Id="rId14" Type="http://schemas.openxmlformats.org/officeDocument/2006/relationships/hyperlink" Target="http://cs.wikipedia.org/wiki/Soubor:Achillea_millefolium_002.JPG" TargetMode="External"/><Relationship Id="rId22" Type="http://schemas.openxmlformats.org/officeDocument/2006/relationships/hyperlink" Target="http://cs.wikipedia.org/wiki/Soubor:Melampyrum_nemorosum_photo.jpg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okriny_u_Vomacku_in_spring_2011_(15).JPG" TargetMode="External"/><Relationship Id="rId13" Type="http://schemas.openxmlformats.org/officeDocument/2006/relationships/hyperlink" Target="http://cs.wikipedia.org/wiki/Soubor:Salvia_officinalis_-_K%C3%B6hler%E2%80%93s_Medizinal-Pflanzen-126.jpg" TargetMode="External"/><Relationship Id="rId18" Type="http://schemas.openxmlformats.org/officeDocument/2006/relationships/hyperlink" Target="http://cs.wikipedia.org/wiki/Soubor:Mentha-piperita.JPG" TargetMode="External"/><Relationship Id="rId3" Type="http://schemas.openxmlformats.org/officeDocument/2006/relationships/hyperlink" Target="http://cs.wikipedia.org/wiki/Soubor:Witte_dovenetel_closeup.jpg" TargetMode="External"/><Relationship Id="rId21" Type="http://schemas.openxmlformats.org/officeDocument/2006/relationships/hyperlink" Target="http://cs.wikipedia.org/wiki/Soubor:Scrophularia_nodosa_3.jpg" TargetMode="External"/><Relationship Id="rId7" Type="http://schemas.openxmlformats.org/officeDocument/2006/relationships/hyperlink" Target="http://cs.wikipedia.org/wiki/Soubor:Illustration_Lamium_purpureum0.jpg" TargetMode="External"/><Relationship Id="rId12" Type="http://schemas.openxmlformats.org/officeDocument/2006/relationships/hyperlink" Target="http://cs.wikipedia.org/wiki/%C5%A0alv%C4%9Bj_lu%C4%8Dn%C3%AD" TargetMode="External"/><Relationship Id="rId17" Type="http://schemas.openxmlformats.org/officeDocument/2006/relationships/hyperlink" Target="http://cs.wikipedia.org/wiki/Soubor:Mentha_%C3%97_piperita_-_K%C3%B6hler%E2%80%93s_Medizinal-Pflanzen-095.jpg" TargetMode="External"/><Relationship Id="rId25" Type="http://schemas.openxmlformats.org/officeDocument/2006/relationships/hyperlink" Target="http://cs.wikipedia.org/wiki/Soubor:Digitalis_Purpurea.jpg" TargetMode="External"/><Relationship Id="rId2" Type="http://schemas.openxmlformats.org/officeDocument/2006/relationships/hyperlink" Target="http://cs.wikipedia.org/wiki/Soubor:Lamium_album_vitplister.jpg" TargetMode="External"/><Relationship Id="rId16" Type="http://schemas.openxmlformats.org/officeDocument/2006/relationships/hyperlink" Target="http://cs.wikipedia.org/wiki/Soubor:Melissa_officinalis01.jpg" TargetMode="External"/><Relationship Id="rId20" Type="http://schemas.openxmlformats.org/officeDocument/2006/relationships/hyperlink" Target="http://cs.wikipedia.org/wiki/Soubor:ChristianBauer_flowering_oregan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amium_album_scan.jpg" TargetMode="External"/><Relationship Id="rId11" Type="http://schemas.openxmlformats.org/officeDocument/2006/relationships/hyperlink" Target="http://cs.wikipedia.org/wiki/Soubor:Wiesensalbei_1.jpg" TargetMode="External"/><Relationship Id="rId24" Type="http://schemas.openxmlformats.org/officeDocument/2006/relationships/hyperlink" Target="http://cs.wikipedia.org/wiki/Soubor:Verbascum_densiflorum_S2.jpg" TargetMode="External"/><Relationship Id="rId5" Type="http://schemas.openxmlformats.org/officeDocument/2006/relationships/hyperlink" Target="http://cs.wikipedia.org/wiki/Soubor:Lamium_album5_ies.jpg" TargetMode="External"/><Relationship Id="rId15" Type="http://schemas.openxmlformats.org/officeDocument/2006/relationships/hyperlink" Target="http://cs.wikipedia.org/wiki/Soubor:Melissa_officinalis_-_K%C3%B6hler%E2%80%93s_Medizinal-Pflanzen-094.jpg" TargetMode="External"/><Relationship Id="rId23" Type="http://schemas.openxmlformats.org/officeDocument/2006/relationships/hyperlink" Target="http://cs.wikipedia.org/wiki/Soubor:Veronica_chamaedrys_%E2%80%94_Flora_Batava_%E2%80%94_Volume_v1.jpg" TargetMode="External"/><Relationship Id="rId10" Type="http://schemas.openxmlformats.org/officeDocument/2006/relationships/hyperlink" Target="http://cs.wikipedia.org/wiki/Soubor:Wilder_Thymian.jpg" TargetMode="External"/><Relationship Id="rId19" Type="http://schemas.openxmlformats.org/officeDocument/2006/relationships/hyperlink" Target="http://cs.wikipedia.org/wiki/Soubor:Illustration_Origanum_vulgare0.jpg" TargetMode="External"/><Relationship Id="rId4" Type="http://schemas.openxmlformats.org/officeDocument/2006/relationships/hyperlink" Target="http://cs.wikipedia.org/wiki/Soubor:Lamium_album3_ies.jpg" TargetMode="External"/><Relationship Id="rId9" Type="http://schemas.openxmlformats.org/officeDocument/2006/relationships/hyperlink" Target="http://cs.wikipedia.org/wiki/Soubor:Glechoma_hederacea.jpg" TargetMode="External"/><Relationship Id="rId14" Type="http://schemas.openxmlformats.org/officeDocument/2006/relationships/hyperlink" Target="http://cs.wikipedia.org/wiki/Soubor:Salvia_officinalis1.jpg" TargetMode="External"/><Relationship Id="rId22" Type="http://schemas.openxmlformats.org/officeDocument/2006/relationships/hyperlink" Target="http://cs.wikipedia.org/wiki/Soubor:Veronica_chamaedrys_zieda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28191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</a:p>
          <a:p>
            <a:r>
              <a:rPr lang="cs-CZ" b="1" dirty="0" smtClean="0"/>
              <a:t>VY_32_INOVACE_XII_2_20_ROSTLINY DVOUDĚLOŽNÉ 4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  XII         Sada číslo:  2             Pořadové číslo DUM: 20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Mgr. Kateřina Zikmundová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5"/>
            <a:ext cx="7776864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Výklad základních znaků dvouděložných rostlin, rostliny z čeledí </a:t>
            </a:r>
            <a:r>
              <a:rPr lang="cs-CZ" dirty="0" err="1" smtClean="0"/>
              <a:t>hvězdnicovité</a:t>
            </a:r>
            <a:r>
              <a:rPr lang="cs-CZ" dirty="0" smtClean="0"/>
              <a:t>, </a:t>
            </a:r>
            <a:r>
              <a:rPr lang="cs-CZ" dirty="0" err="1" smtClean="0"/>
              <a:t>hluchavkovité</a:t>
            </a:r>
            <a:r>
              <a:rPr lang="cs-CZ" dirty="0" smtClean="0"/>
              <a:t>, </a:t>
            </a:r>
            <a:r>
              <a:rPr lang="cs-CZ" dirty="0" err="1" smtClean="0"/>
              <a:t>krtičníkovité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zná znaky dvouděložných rostlin, uvede zástupce čeledí </a:t>
            </a:r>
            <a:r>
              <a:rPr lang="cs-CZ" dirty="0" err="1" smtClean="0"/>
              <a:t>hvězdnicovité</a:t>
            </a:r>
            <a:r>
              <a:rPr lang="cs-CZ" dirty="0" smtClean="0"/>
              <a:t>, </a:t>
            </a:r>
            <a:r>
              <a:rPr lang="cs-CZ" dirty="0" err="1" smtClean="0"/>
              <a:t>hluchavkovité</a:t>
            </a:r>
            <a:r>
              <a:rPr lang="cs-CZ" dirty="0" smtClean="0"/>
              <a:t>, </a:t>
            </a:r>
            <a:r>
              <a:rPr lang="cs-CZ" dirty="0" err="1" smtClean="0"/>
              <a:t>krtičníkovité</a:t>
            </a:r>
            <a:r>
              <a:rPr lang="cs-CZ" dirty="0" smtClean="0"/>
              <a:t>, dokáže  popsat základní znaky a rostliny správně určí i zařadí do systému.</a:t>
            </a:r>
          </a:p>
          <a:p>
            <a:endParaRPr lang="cs-CZ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b="1" dirty="0" smtClean="0"/>
              <a:t>Typická věková skupina: </a:t>
            </a:r>
            <a:r>
              <a:rPr lang="cs-CZ" dirty="0" smtClean="0"/>
              <a:t>7. ročník, 12 – 13 let 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dvouděložné rostliny, kořen hlavní a kořeny vedlejší, žilnatina síťnatá, svazky cévní v kruhu, pět nebo čtyři květní lístky, dvě dělohy, </a:t>
            </a:r>
            <a:r>
              <a:rPr lang="cs-CZ" dirty="0" err="1" smtClean="0"/>
              <a:t>hvězdnicovité</a:t>
            </a:r>
            <a:r>
              <a:rPr lang="cs-CZ" dirty="0" smtClean="0"/>
              <a:t>, </a:t>
            </a:r>
            <a:r>
              <a:rPr lang="cs-CZ" dirty="0" err="1" smtClean="0"/>
              <a:t>hluchavkovité</a:t>
            </a:r>
            <a:r>
              <a:rPr lang="cs-CZ" dirty="0" smtClean="0"/>
              <a:t>, </a:t>
            </a:r>
            <a:r>
              <a:rPr lang="cs-CZ" dirty="0" err="1" smtClean="0"/>
              <a:t>krtičníkovité</a:t>
            </a:r>
            <a:endParaRPr lang="cs-CZ" dirty="0" smtClean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prezentace, interaktivní tabule</a:t>
            </a:r>
          </a:p>
          <a:p>
            <a:r>
              <a:rPr lang="cs-CZ" b="1" dirty="0" smtClean="0"/>
              <a:t>Potřebný čas pro výuku DUM: </a:t>
            </a:r>
            <a:r>
              <a:rPr lang="cs-CZ" dirty="0" smtClean="0"/>
              <a:t>30 min.</a:t>
            </a:r>
          </a:p>
          <a:p>
            <a:r>
              <a:rPr lang="cs-CZ" b="1" dirty="0" smtClean="0"/>
              <a:t>Metodické zhodnocení a popis práce s digitálním učebním materiálem: </a:t>
            </a:r>
            <a:r>
              <a:rPr lang="cs-CZ" dirty="0" smtClean="0"/>
              <a:t>Učitel seznámí žáky se základními znaky dvouděložných rostlin, uvede příklady rostlin čeledi </a:t>
            </a:r>
            <a:r>
              <a:rPr lang="cs-CZ" dirty="0" err="1" smtClean="0"/>
              <a:t>hvězdnicovité</a:t>
            </a:r>
            <a:r>
              <a:rPr lang="cs-CZ" dirty="0" smtClean="0"/>
              <a:t>, čeledi </a:t>
            </a:r>
            <a:r>
              <a:rPr lang="cs-CZ" dirty="0" err="1" smtClean="0"/>
              <a:t>hluchavkovité</a:t>
            </a:r>
            <a:r>
              <a:rPr lang="cs-CZ" dirty="0" smtClean="0"/>
              <a:t> a čeledi </a:t>
            </a:r>
            <a:r>
              <a:rPr lang="cs-CZ" dirty="0" err="1" smtClean="0"/>
              <a:t>krtičníkovité</a:t>
            </a:r>
            <a:r>
              <a:rPr lang="cs-CZ" dirty="0" smtClean="0"/>
              <a:t>.</a:t>
            </a:r>
          </a:p>
          <a:p>
            <a:r>
              <a:rPr lang="cs-CZ" dirty="0" smtClean="0"/>
              <a:t>Žáci aktivně doplňují a odpovídají na zadané otázky s využitím interaktivní tabule.</a:t>
            </a:r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b="1" dirty="0" smtClean="0"/>
              <a:t>Rostliny dvouděložné 4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b="1" dirty="0" err="1" smtClean="0">
                <a:solidFill>
                  <a:schemeClr val="bg1"/>
                </a:solidFill>
              </a:rPr>
              <a:t>Hvězdnicovité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b="1" dirty="0" err="1" smtClean="0">
                <a:solidFill>
                  <a:schemeClr val="bg1"/>
                </a:solidFill>
              </a:rPr>
              <a:t>hluchavkovité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b="1" dirty="0" err="1" smtClean="0">
                <a:solidFill>
                  <a:schemeClr val="bg1"/>
                </a:solidFill>
              </a:rPr>
              <a:t>krtičníkovité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27650" name="Picture 2" descr="Soubor:Leucanthemum vulgare Kaldar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60648"/>
            <a:ext cx="2808312" cy="2004433"/>
          </a:xfrm>
          <a:prstGeom prst="rect">
            <a:avLst/>
          </a:prstGeom>
          <a:noFill/>
        </p:spPr>
      </p:pic>
      <p:pic>
        <p:nvPicPr>
          <p:cNvPr id="27652" name="Picture 4" descr="Soubor:A Gänseblkümchen 45be 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0800000" flipV="1">
            <a:off x="7020272" y="260648"/>
            <a:ext cx="1674358" cy="2017990"/>
          </a:xfrm>
          <a:prstGeom prst="rect">
            <a:avLst/>
          </a:prstGeom>
          <a:noFill/>
        </p:spPr>
      </p:pic>
      <p:pic>
        <p:nvPicPr>
          <p:cNvPr id="27654" name="Picture 6" descr="Soubor:Asteracea poster 3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6200000">
            <a:off x="3815444" y="-62915"/>
            <a:ext cx="2049238" cy="2696365"/>
          </a:xfrm>
          <a:prstGeom prst="rect">
            <a:avLst/>
          </a:prstGeom>
          <a:noFill/>
        </p:spPr>
      </p:pic>
      <p:pic>
        <p:nvPicPr>
          <p:cNvPr id="12290" name="Picture 2" descr="Soubor:Verbascum chaixii 1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308304" y="4077072"/>
            <a:ext cx="1584176" cy="2352737"/>
          </a:xfrm>
          <a:prstGeom prst="rect">
            <a:avLst/>
          </a:prstGeom>
          <a:noFill/>
        </p:spPr>
      </p:pic>
      <p:pic>
        <p:nvPicPr>
          <p:cNvPr id="12292" name="Picture 4" descr="File:Lamium album 003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 l="10705" r="7224"/>
          <a:stretch>
            <a:fillRect/>
          </a:stretch>
        </p:blipFill>
        <p:spPr bwMode="auto">
          <a:xfrm>
            <a:off x="395536" y="4149080"/>
            <a:ext cx="1478892" cy="2402632"/>
          </a:xfrm>
          <a:prstGeom prst="rect">
            <a:avLst/>
          </a:prstGeom>
          <a:noFill/>
        </p:spPr>
      </p:pic>
      <p:pic>
        <p:nvPicPr>
          <p:cNvPr id="12294" name="Picture 6" descr="File:Veronica chamaedrys rozrazil rezevítek 2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 t="7643" b="13049"/>
          <a:stretch>
            <a:fillRect/>
          </a:stretch>
        </p:blipFill>
        <p:spPr bwMode="auto">
          <a:xfrm>
            <a:off x="3203848" y="5085184"/>
            <a:ext cx="2736304" cy="1584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0070C0"/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Znaky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988840"/>
            <a:ext cx="3261855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v semenu dvě dělohy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2636912"/>
            <a:ext cx="4748351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kořen hlavní a kořeny postranní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356992"/>
            <a:ext cx="2481961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žilnatina síťnatá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4077072"/>
            <a:ext cx="4946611" cy="52322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cévní svazky uspořádané v kruhu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4869160"/>
            <a:ext cx="4018857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pět nebo čtyři květní lístky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1988840"/>
            <a:ext cx="340158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2636912"/>
            <a:ext cx="340158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3356992"/>
            <a:ext cx="340158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1560" y="4077072"/>
            <a:ext cx="340158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1560" y="4941168"/>
            <a:ext cx="340158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Znaky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38914" name="Picture 2" descr="http://upload.wikimedia.org/wikipedia/commons/3/37/Witlof_wortels_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628800"/>
            <a:ext cx="1524098" cy="2384932"/>
          </a:xfrm>
          <a:prstGeom prst="rect">
            <a:avLst/>
          </a:prstGeom>
          <a:noFill/>
        </p:spPr>
      </p:pic>
      <p:pic>
        <p:nvPicPr>
          <p:cNvPr id="38916" name="Picture 4" descr="File:Rununculus arcis pryskyřník prudký 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4149080"/>
            <a:ext cx="2664296" cy="1884990"/>
          </a:xfrm>
          <a:prstGeom prst="rect">
            <a:avLst/>
          </a:prstGeom>
          <a:noFill/>
        </p:spPr>
      </p:pic>
      <p:pic>
        <p:nvPicPr>
          <p:cNvPr id="38918" name="Picture 6" descr="Soubor:Leaf 1 web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64088" y="1700808"/>
            <a:ext cx="2952328" cy="2214246"/>
          </a:xfrm>
          <a:prstGeom prst="rect">
            <a:avLst/>
          </a:prstGeom>
          <a:noFill/>
        </p:spPr>
      </p:pic>
      <p:pic>
        <p:nvPicPr>
          <p:cNvPr id="38920" name="Picture 8" descr="Soubor:Labeledstemforposter copy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940152" y="4005064"/>
            <a:ext cx="2600104" cy="2060848"/>
          </a:xfrm>
          <a:prstGeom prst="rect">
            <a:avLst/>
          </a:prstGeom>
          <a:noFill/>
        </p:spPr>
      </p:pic>
      <p:pic>
        <p:nvPicPr>
          <p:cNvPr id="38922" name="Picture 10" descr="Soubor:Cotyledon (PSF).pn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3568" y="1772816"/>
            <a:ext cx="1362177" cy="414908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827584" y="2708920"/>
            <a:ext cx="340158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95736" y="1772816"/>
            <a:ext cx="340158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1772816"/>
            <a:ext cx="360040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80112" y="4293096"/>
            <a:ext cx="340158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39752" y="5445224"/>
            <a:ext cx="360040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rgbClr val="00B050"/>
            </a:solidFill>
          </a:ln>
        </p:spPr>
        <p:txBody>
          <a:bodyPr/>
          <a:lstStyle/>
          <a:p>
            <a:r>
              <a:rPr lang="cs-CZ" b="1" dirty="0" err="1" smtClean="0"/>
              <a:t>Hvězdnicovité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 descr="Soubor:Taraxacum officinale - Köhler–s Medizinal-Pflanzen-135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72816"/>
            <a:ext cx="2312055" cy="3190528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pic>
        <p:nvPicPr>
          <p:cNvPr id="5124" name="Picture 4" descr="Soubor:Helianthus whorl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3645024"/>
            <a:ext cx="3096344" cy="2322258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pic>
        <p:nvPicPr>
          <p:cNvPr id="5126" name="Picture 6" descr="Soubor:Sonnenblumenkerne sunflower seed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660232" y="1700808"/>
            <a:ext cx="1895412" cy="1898576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pic>
        <p:nvPicPr>
          <p:cNvPr id="5128" name="Picture 8" descr="Soubor:A sunflower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419872" y="3212976"/>
            <a:ext cx="2072004" cy="2762672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683568" y="5013176"/>
            <a:ext cx="2471318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smetanka lékařská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3968" y="2564904"/>
            <a:ext cx="2232248" cy="46166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slunečnice roční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rgbClr val="00B050"/>
            </a:solidFill>
          </a:ln>
        </p:spPr>
        <p:txBody>
          <a:bodyPr/>
          <a:lstStyle/>
          <a:p>
            <a:r>
              <a:rPr lang="cs-CZ" b="1" dirty="0" err="1" smtClean="0"/>
              <a:t>Hvězdnicovité</a:t>
            </a:r>
            <a:r>
              <a:rPr lang="cs-CZ" b="1" dirty="0" smtClean="0"/>
              <a:t> - slunečnice roční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25602" name="Picture 2" descr="Soubor:Sunflower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772816"/>
            <a:ext cx="6768752" cy="41881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b="1" dirty="0" err="1" smtClean="0"/>
              <a:t>Hvězdnicovité</a:t>
            </a:r>
            <a:r>
              <a:rPr lang="cs-CZ" b="1" dirty="0" smtClean="0"/>
              <a:t> – planě rostoucí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29698" name="Picture 2" descr="Soubor:Achillea millefolium - Köhler–s Medizinal-Pflanzen-14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700808"/>
            <a:ext cx="1876551" cy="2364533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pic>
        <p:nvPicPr>
          <p:cNvPr id="29700" name="Picture 4" descr="Soubor:Achillea millefolium 00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27784" y="1700808"/>
            <a:ext cx="1801974" cy="2402632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pic>
        <p:nvPicPr>
          <p:cNvPr id="29702" name="Picture 6" descr="Soubor:Vratič by Vašek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36096" y="3573016"/>
            <a:ext cx="3107498" cy="2330624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pic>
        <p:nvPicPr>
          <p:cNvPr id="29704" name="Picture 8" descr="Soubor:Petasites hybridus plants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l="12195" t="14256" b="10947"/>
          <a:stretch>
            <a:fillRect/>
          </a:stretch>
        </p:blipFill>
        <p:spPr bwMode="auto">
          <a:xfrm>
            <a:off x="5868144" y="1700808"/>
            <a:ext cx="2736304" cy="1748194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pic>
        <p:nvPicPr>
          <p:cNvPr id="29706" name="Picture 10" descr="File:Germancamomileflowersmemorial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987824" y="4293096"/>
            <a:ext cx="2243402" cy="1682552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683568" y="4005064"/>
            <a:ext cx="2177071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řebříček obecný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5445224"/>
            <a:ext cx="2210862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heřmánek </a:t>
            </a:r>
            <a:r>
              <a:rPr lang="cs-CZ" sz="2400" dirty="0" smtClean="0"/>
              <a:t>pravý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1700808"/>
            <a:ext cx="2227854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devětsil lékařský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32240" y="5589240"/>
            <a:ext cx="1844929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vratič obecný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FFFF00"/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b="1" dirty="0" err="1" smtClean="0"/>
              <a:t>Hvězdnicovité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26626" name="Picture 2" descr="Soubor:Chrysanthemum leucanthemu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772816"/>
            <a:ext cx="1702821" cy="2978696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pic>
        <p:nvPicPr>
          <p:cNvPr id="26628" name="Picture 4" descr="Soubor:Bellis perennis dsc00906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t="15941" b="10732"/>
          <a:stretch>
            <a:fillRect/>
          </a:stretch>
        </p:blipFill>
        <p:spPr bwMode="auto">
          <a:xfrm>
            <a:off x="5364088" y="3933056"/>
            <a:ext cx="2586115" cy="1656184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pic>
        <p:nvPicPr>
          <p:cNvPr id="26630" name="Picture 6" descr="Soubor:Coltsfoot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t="11378" b="8974"/>
          <a:stretch>
            <a:fillRect/>
          </a:stretch>
        </p:blipFill>
        <p:spPr bwMode="auto">
          <a:xfrm>
            <a:off x="5724128" y="1700808"/>
            <a:ext cx="2506120" cy="1512168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pic>
        <p:nvPicPr>
          <p:cNvPr id="26632" name="Picture 8" descr="File:Cichorium intybus Slovakia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27784" y="2204864"/>
            <a:ext cx="2232248" cy="3348372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611560" y="4581128"/>
            <a:ext cx="1895006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kopretina bílá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27784" y="5517232"/>
            <a:ext cx="2179507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čekanka obecná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24128" y="3212976"/>
            <a:ext cx="2028825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podběl obecný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5589240"/>
            <a:ext cx="3016403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sedmikráska chudobka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b="1" dirty="0" err="1" smtClean="0"/>
              <a:t>Hvězdnicovité</a:t>
            </a:r>
            <a:r>
              <a:rPr lang="cs-CZ" b="1" dirty="0" smtClean="0"/>
              <a:t> - okrasné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30722" name="Picture 2" descr="Soubor:Flower 71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t="6918" r="19592" b="14680"/>
          <a:stretch>
            <a:fillRect/>
          </a:stretch>
        </p:blipFill>
        <p:spPr bwMode="auto">
          <a:xfrm>
            <a:off x="611560" y="1772816"/>
            <a:ext cx="3643263" cy="2664296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pic>
        <p:nvPicPr>
          <p:cNvPr id="30724" name="Picture 4" descr="Soubor:French marigold Tagetes patul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1772816"/>
            <a:ext cx="3744416" cy="2499398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pic>
        <p:nvPicPr>
          <p:cNvPr id="30726" name="Picture 6" descr="Soubor:Yellow French Marigold Flower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3933056"/>
            <a:ext cx="2160240" cy="2104129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3275856" y="4725144"/>
            <a:ext cx="2643352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aksamitník (afrikán)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rgbClr val="C00000"/>
          </a:solidFill>
          <a:ln w="38100">
            <a:solidFill>
              <a:srgbClr val="00B050"/>
            </a:solidFill>
          </a:ln>
        </p:spPr>
        <p:txBody>
          <a:bodyPr/>
          <a:lstStyle/>
          <a:p>
            <a:r>
              <a:rPr lang="cs-CZ" b="1" dirty="0" err="1" smtClean="0">
                <a:solidFill>
                  <a:schemeClr val="bg1"/>
                </a:solidFill>
              </a:rPr>
              <a:t>Hluchavkovité</a:t>
            </a:r>
            <a:r>
              <a:rPr lang="cs-CZ" b="1" dirty="0" smtClean="0">
                <a:solidFill>
                  <a:schemeClr val="bg1"/>
                </a:solidFill>
              </a:rPr>
              <a:t> - hluchavka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 descr="Soubor:Lamium album vitplist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916832"/>
            <a:ext cx="2537951" cy="4032448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pic>
        <p:nvPicPr>
          <p:cNvPr id="4100" name="Picture 4" descr="Soubor:Witte dovenetel closeup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4077072"/>
            <a:ext cx="2592288" cy="1936409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pic>
        <p:nvPicPr>
          <p:cNvPr id="4102" name="Picture 6" descr="Soubor:Lamium album3 ie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40152" y="1772816"/>
            <a:ext cx="2520280" cy="2203865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pic>
        <p:nvPicPr>
          <p:cNvPr id="4104" name="Picture 8" descr="Soubor:Lamium album5 ies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l="26923" r="26923"/>
          <a:stretch>
            <a:fillRect/>
          </a:stretch>
        </p:blipFill>
        <p:spPr bwMode="auto">
          <a:xfrm>
            <a:off x="4932040" y="4365104"/>
            <a:ext cx="864096" cy="1637158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pic>
        <p:nvPicPr>
          <p:cNvPr id="4106" name="Picture 10" descr="Soubor:Lamium album scan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491880" y="4077072"/>
            <a:ext cx="1228522" cy="1871280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3563888" y="2636912"/>
            <a:ext cx="1953612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hluchavka bílá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  <a:solidFill>
            <a:srgbClr val="C00000"/>
          </a:solidFill>
          <a:ln w="38100">
            <a:solidFill>
              <a:srgbClr val="00B050"/>
            </a:solidFill>
          </a:ln>
        </p:spPr>
        <p:txBody>
          <a:bodyPr/>
          <a:lstStyle/>
          <a:p>
            <a:r>
              <a:rPr lang="cs-CZ" b="1" dirty="0" err="1" smtClean="0">
                <a:solidFill>
                  <a:schemeClr val="bg1"/>
                </a:solidFill>
              </a:rPr>
              <a:t>Hluchavkovité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31746" name="Picture 2" descr="Soubor:Illustration Lamium purpureum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4106"/>
          <a:stretch>
            <a:fillRect/>
          </a:stretch>
        </p:blipFill>
        <p:spPr bwMode="auto">
          <a:xfrm>
            <a:off x="683568" y="1700808"/>
            <a:ext cx="1681694" cy="2906688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827584" y="4581128"/>
            <a:ext cx="1440160" cy="830997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hluchavka nachová</a:t>
            </a:r>
            <a:endParaRPr lang="cs-CZ" sz="2400" dirty="0"/>
          </a:p>
        </p:txBody>
      </p:sp>
      <p:pic>
        <p:nvPicPr>
          <p:cNvPr id="31748" name="Picture 4" descr="Soubor:Mokriny u Vomacku in spring 2011 (15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1772816"/>
            <a:ext cx="1680186" cy="2520280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pic>
        <p:nvPicPr>
          <p:cNvPr id="31750" name="Picture 6" descr="Soubor:Glechoma hederacea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83768" y="1700808"/>
            <a:ext cx="1836296" cy="2798466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pic>
        <p:nvPicPr>
          <p:cNvPr id="31752" name="Picture 8" descr="Soubor:Wilder Thymian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l="4878" t="15030" r="7317"/>
          <a:stretch>
            <a:fillRect/>
          </a:stretch>
        </p:blipFill>
        <p:spPr bwMode="auto">
          <a:xfrm>
            <a:off x="6012160" y="4437112"/>
            <a:ext cx="2592288" cy="1628298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2771800" y="4437112"/>
            <a:ext cx="1296144" cy="830997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popenec obecný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28184" y="1916832"/>
            <a:ext cx="2286844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zběhovec plazivý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16216" y="3645024"/>
            <a:ext cx="1944216" cy="830997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mateřídouška obecná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0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  <a:ln w="38100">
            <a:solidFill>
              <a:srgbClr val="00B050"/>
            </a:solidFill>
          </a:ln>
        </p:spPr>
        <p:txBody>
          <a:bodyPr/>
          <a:lstStyle/>
          <a:p>
            <a:r>
              <a:rPr lang="cs-CZ" b="1" dirty="0" err="1" smtClean="0">
                <a:solidFill>
                  <a:schemeClr val="bg1"/>
                </a:solidFill>
              </a:rPr>
              <a:t>Hluchavkovité</a:t>
            </a:r>
            <a:r>
              <a:rPr lang="cs-CZ" b="1" dirty="0" smtClean="0">
                <a:solidFill>
                  <a:schemeClr val="bg1"/>
                </a:solidFill>
              </a:rPr>
              <a:t> - šalvěj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32770" name="Picture 2" descr="Soubor:Wiesensalbei 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772816"/>
            <a:ext cx="2430254" cy="3401220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pic>
        <p:nvPicPr>
          <p:cNvPr id="32772" name="Picture 4" descr="Soubor:Salvia officinalis - Köhler–s Medizinal-Pflanzen-126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1772816"/>
            <a:ext cx="1944216" cy="2559311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pic>
        <p:nvPicPr>
          <p:cNvPr id="32774" name="Picture 6" descr="Soubor:Salvia officinalis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35896" y="3717032"/>
            <a:ext cx="2952328" cy="2214246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1115616" y="5157192"/>
            <a:ext cx="1550617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šalvěj luční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3284984"/>
            <a:ext cx="1966051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šalvěj lékařská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  <a:ln w="38100">
            <a:solidFill>
              <a:srgbClr val="00B050"/>
            </a:solidFill>
          </a:ln>
        </p:spPr>
        <p:txBody>
          <a:bodyPr/>
          <a:lstStyle/>
          <a:p>
            <a:r>
              <a:rPr lang="cs-CZ" b="1" dirty="0" err="1" smtClean="0">
                <a:solidFill>
                  <a:schemeClr val="bg1"/>
                </a:solidFill>
              </a:rPr>
              <a:t>Hluchavkovité</a:t>
            </a:r>
            <a:r>
              <a:rPr lang="cs-CZ" b="1" dirty="0" smtClean="0">
                <a:solidFill>
                  <a:schemeClr val="bg1"/>
                </a:solidFill>
              </a:rPr>
              <a:t> - pěstované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33794" name="Picture 2" descr="Soubor:Melissa officinalis - Köhler–s Medizinal-Pflanzen-09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1772816"/>
            <a:ext cx="1872208" cy="2521750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pic>
        <p:nvPicPr>
          <p:cNvPr id="33796" name="Picture 4" descr="Soubor:Melissa officinalis0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03648" y="1772816"/>
            <a:ext cx="1656184" cy="1242138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pic>
        <p:nvPicPr>
          <p:cNvPr id="33798" name="Picture 6" descr="Soubor:Mentha × piperita - Köhler–s Medizinal-Pflanzen-095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5576" y="3645024"/>
            <a:ext cx="1783432" cy="2336774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pic>
        <p:nvPicPr>
          <p:cNvPr id="33800" name="Picture 8" descr="Soubor:Mentha-piperita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55776" y="4725144"/>
            <a:ext cx="1656184" cy="1230309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pic>
        <p:nvPicPr>
          <p:cNvPr id="33802" name="Picture 10" descr="Soubor:Illustration Origanum vulgare0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876257" y="1700808"/>
            <a:ext cx="1736606" cy="3041602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pic>
        <p:nvPicPr>
          <p:cNvPr id="33804" name="Picture 12" descr="Soubor:ChristianBauer flowering oregano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364088" y="2708920"/>
            <a:ext cx="1512168" cy="2016224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683568" y="2996952"/>
            <a:ext cx="2430281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meduňka lékařská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5445224"/>
            <a:ext cx="1784206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máta peprná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40152" y="4725144"/>
            <a:ext cx="2487476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dobromysl obecná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tx2">
              <a:lumMod val="60000"/>
              <a:lumOff val="4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b="1" dirty="0" err="1" smtClean="0"/>
              <a:t>Krtičníkovité</a:t>
            </a:r>
            <a:r>
              <a:rPr lang="cs-CZ" b="1" dirty="0" smtClean="0"/>
              <a:t> - rozrazil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3076" name="Picture 4" descr="Soubor:Veronica chamaedrys zieda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1844824"/>
            <a:ext cx="4680520" cy="3510390"/>
          </a:xfrm>
          <a:prstGeom prst="rect">
            <a:avLst/>
          </a:prstGeom>
          <a:noFill/>
        </p:spPr>
      </p:pic>
      <p:pic>
        <p:nvPicPr>
          <p:cNvPr id="3078" name="Picture 6" descr="Soubor:Veronica chamaedrys — Flora Batava — Volume v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9591" y="1916832"/>
            <a:ext cx="2621091" cy="3456384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2555776" y="5517232"/>
            <a:ext cx="2412327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rozrazil rezekvítek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  <a:solidFill>
            <a:schemeClr val="tx2">
              <a:lumMod val="60000"/>
              <a:lumOff val="4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b="1" dirty="0" err="1" smtClean="0"/>
              <a:t>Krtičníkovité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4" name="Picture 2" descr="Soubor:Scrophularia nodosa 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772816"/>
            <a:ext cx="2106864" cy="3312367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pic>
        <p:nvPicPr>
          <p:cNvPr id="5" name="Picture 2" descr="Soubor:Verbascum densiflorum S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1772816"/>
            <a:ext cx="2520280" cy="3360373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pic>
        <p:nvPicPr>
          <p:cNvPr id="35842" name="Picture 2" descr="Soubor:Digitalis Purpurea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12160" y="1772816"/>
            <a:ext cx="2520280" cy="3362245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683568" y="5157192"/>
            <a:ext cx="2148665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krtičník hlíznatý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5856" y="5229200"/>
            <a:ext cx="2453492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divizna velkokvětá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84168" y="5229200"/>
            <a:ext cx="2398285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náprstník červený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b="1" dirty="0" err="1" smtClean="0"/>
              <a:t>Krtičníkovité</a:t>
            </a:r>
            <a:r>
              <a:rPr lang="cs-CZ" b="1" dirty="0" smtClean="0"/>
              <a:t> - černýš hajní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37890" name="Picture 2" descr="Soubor:Melampyrum nemorosum phot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772816"/>
            <a:ext cx="2843941" cy="3535710"/>
          </a:xfrm>
          <a:prstGeom prst="rect">
            <a:avLst/>
          </a:prstGeom>
          <a:solidFill>
            <a:schemeClr val="accent6">
              <a:lumMod val="75000"/>
            </a:schemeClr>
          </a:solidFill>
          <a:ln w="38100">
            <a:solidFill>
              <a:srgbClr val="00B050"/>
            </a:solidFill>
          </a:ln>
        </p:spPr>
      </p:pic>
      <p:pic>
        <p:nvPicPr>
          <p:cNvPr id="37892" name="Picture 4" descr="File:121 Melampyrum nemorosum, M. pratens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1772816"/>
            <a:ext cx="1656184" cy="2794519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pic>
        <p:nvPicPr>
          <p:cNvPr id="37894" name="Picture 6" descr="File:Melampyrum nemorosum (2005 07 15) 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07904" y="3573016"/>
            <a:ext cx="2952328" cy="2214246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4283968" y="2852936"/>
            <a:ext cx="1673279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černýš hajní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Otázky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Do které čeledi řadíme slunečnici roční?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Do které čeledi řadíme hluchavku bílou?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Do které čeledi řadíme rozrazil?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Druhové jméno šalvěje: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Druhové jméno zběhovce: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Druhové jméno náprstníku: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2060848"/>
            <a:ext cx="1888979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hvězdnicovité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56176" y="2492896"/>
            <a:ext cx="1905330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hluchavkovité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3068960"/>
            <a:ext cx="1719702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krtičníkovité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11960" y="3789040"/>
            <a:ext cx="1935402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lékařská, luční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27984" y="4293096"/>
            <a:ext cx="1037656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plazivý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4869160"/>
            <a:ext cx="1164678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červený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Zdroje 1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>
            <a:normAutofit fontScale="325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http://cs.wikipedia.org/wiki/Soubor:Taraxacum_officinale_-_K%C3%B6hler%E2%80%93s_Medizinal-Pflanzen-135.jpg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http://cs.wikipedia.org/wiki/Soubor:Sunflowers.jpg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http://cs.wikipedia.org/wiki/Soubor:Helianthus_whorl.jpg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http://cs.wikipedia.org/wiki/Soubor:Sonnenblumenkerne_sunflower_seeds.jpg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http://cs.wikipedia.org/wiki/Soubor:A_sunflower.jpg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http://cs.wikipedia.org/wiki/Soubor:Chrysanthemum_leucanthemum.jpg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http://cs.wikipedia.org/wiki/Soubor:Leucanthemum_vulgare_Kaldari.jpg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http://cs.wikipedia.org/wiki/Soubor:Bellis_perennis_dsc00906.jpg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http://cs.wikipedia.org/wiki/Soubor:A_G%C3%A4nseblk%C3%BCmchen_45be_1.jpg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http://cs.wikipedia.org/wiki/Soubor:Coltsfoot.jpg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http://commons.wikimedia.org/wiki/File:Cichorium_intybus_Slovakia.jpg?uselang=cs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http://cs.wikipedia.org/wiki/Soubor:Achillea_millefolium_-_K%C3%B6hler%E2%80%93s_Medizinal-Pflanzen-149.jpg</a:t>
            </a:r>
            <a:endParaRPr lang="cs-CZ" dirty="0" smtClean="0"/>
          </a:p>
          <a:p>
            <a:r>
              <a:rPr lang="cs-CZ" dirty="0" smtClean="0">
                <a:hlinkClick r:id="rId14"/>
              </a:rPr>
              <a:t>http://cs.wikipedia.org/wiki/Soubor:Achillea_millefolium_002.JPG</a:t>
            </a:r>
            <a:endParaRPr lang="cs-CZ" dirty="0" smtClean="0"/>
          </a:p>
          <a:p>
            <a:r>
              <a:rPr lang="cs-CZ" dirty="0" smtClean="0">
                <a:hlinkClick r:id="rId15"/>
              </a:rPr>
              <a:t>http://cs.wikipedia.org/wiki/Soubor:Vrati%C4%8D_by_Va%C5%A1ek.jpg</a:t>
            </a:r>
            <a:endParaRPr lang="cs-CZ" dirty="0" smtClean="0"/>
          </a:p>
          <a:p>
            <a:r>
              <a:rPr lang="cs-CZ" dirty="0" smtClean="0">
                <a:hlinkClick r:id="rId16"/>
              </a:rPr>
              <a:t>http://cs.wikipedia.org/wiki/Soubor:Petasites_hybridus_plants.jpg</a:t>
            </a:r>
            <a:endParaRPr lang="cs-CZ" dirty="0" smtClean="0"/>
          </a:p>
          <a:p>
            <a:r>
              <a:rPr lang="cs-CZ" dirty="0" smtClean="0">
                <a:hlinkClick r:id="rId17"/>
              </a:rPr>
              <a:t>http://commons.wikimedia.org/wiki/File:Germancamomileflowersmemorial.jpg?uselang=cs</a:t>
            </a:r>
            <a:endParaRPr lang="cs-CZ" dirty="0" smtClean="0"/>
          </a:p>
          <a:p>
            <a:r>
              <a:rPr lang="cs-CZ" dirty="0" smtClean="0">
                <a:hlinkClick r:id="rId18"/>
              </a:rPr>
              <a:t>http://cs.wikipedia.org/wiki/Soubor:Asteracea_poster_3.jpg</a:t>
            </a:r>
            <a:endParaRPr lang="cs-CZ" dirty="0" smtClean="0"/>
          </a:p>
          <a:p>
            <a:r>
              <a:rPr lang="cs-CZ" dirty="0" smtClean="0">
                <a:hlinkClick r:id="rId19"/>
              </a:rPr>
              <a:t>http://cs.wikipedia.org/wiki/Soubor:Flower_719.jpg</a:t>
            </a:r>
            <a:endParaRPr lang="cs-CZ" dirty="0" smtClean="0"/>
          </a:p>
          <a:p>
            <a:r>
              <a:rPr lang="cs-CZ" dirty="0" smtClean="0">
                <a:hlinkClick r:id="rId20"/>
              </a:rPr>
              <a:t>http://cs.wikipedia.org/wiki/Soubor:French_marigold_Tagetes_patula.jpg</a:t>
            </a:r>
            <a:endParaRPr lang="cs-CZ" dirty="0" smtClean="0"/>
          </a:p>
          <a:p>
            <a:r>
              <a:rPr lang="cs-CZ" dirty="0" smtClean="0">
                <a:hlinkClick r:id="rId21"/>
              </a:rPr>
              <a:t>http://cs.wikipedia.org/wiki/Soubor:Yellow_French_Marigold_Flower.jpg</a:t>
            </a:r>
            <a:endParaRPr lang="cs-CZ" dirty="0" smtClean="0"/>
          </a:p>
          <a:p>
            <a:r>
              <a:rPr lang="cs-CZ" dirty="0" smtClean="0">
                <a:hlinkClick r:id="rId22"/>
              </a:rPr>
              <a:t>http://cs.wikipedia.org/wiki/Soubor:Melampyrum_nemorosum_photo.jpg</a:t>
            </a:r>
            <a:endParaRPr lang="cs-CZ" dirty="0" smtClean="0"/>
          </a:p>
          <a:p>
            <a:r>
              <a:rPr lang="cs-CZ" dirty="0" smtClean="0">
                <a:hlinkClick r:id="rId23"/>
              </a:rPr>
              <a:t>http://commons.wikimedia.org/wiki/File:121_Melampyrum_nemorosum,_M._pratense.jpg?uselang=cs</a:t>
            </a:r>
            <a:endParaRPr lang="cs-CZ" dirty="0" smtClean="0"/>
          </a:p>
          <a:p>
            <a:r>
              <a:rPr lang="cs-CZ" dirty="0" smtClean="0">
                <a:hlinkClick r:id="rId24"/>
              </a:rPr>
              <a:t>http://commons.wikimedia.org/wiki/File:Melampyrum_nemorosum_(2005_07_15)_.jpg?uselang=cs</a:t>
            </a:r>
            <a:endParaRPr lang="cs-CZ" dirty="0" smtClean="0"/>
          </a:p>
          <a:p>
            <a:r>
              <a:rPr lang="cs-CZ" dirty="0" smtClean="0">
                <a:hlinkClick r:id="rId25"/>
              </a:rPr>
              <a:t>http://cs.wikipedia.org/wiki/Soubor:Verbascum_chaixii_1.jpg</a:t>
            </a:r>
            <a:endParaRPr lang="cs-CZ" dirty="0" smtClean="0"/>
          </a:p>
          <a:p>
            <a:r>
              <a:rPr lang="cs-CZ" dirty="0" smtClean="0">
                <a:hlinkClick r:id="rId26"/>
              </a:rPr>
              <a:t>http://commons.wikimedia.org/wiki/File:Lamium_album_003.JPG?uselang=cs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Zdroje 2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>
            <a:normAutofit fontScale="325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http://cs.wikipedia.org/wiki/Soubor:Lamium_album_vitplister.jpg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http://cs.wikipedia.org/wiki/Soubor:Witte_dovenetel_closeup.jpg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http://cs.wikipedia.org/wiki/Soubor:Lamium_album3_ies.jpg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http://cs.wikipedia.org/wiki/Soubor:Lamium_album5_ies.jpg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http://cs.wikipedia.org/wiki/Soubor:Lamium_album_scan.jpg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http://cs.wikipedia.org/wiki/Soubor:Illustration_Lamium_purpureum0.jpg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http://cs.wikipedia.org/wiki/Soubor:Mokriny_u_Vomacku_in_spring_2011_(15).JPG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http://cs.wikipedia.org/wiki/Soubor:Glechoma_hederacea.jpg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http://cs.wikipedia.org/wiki/Soubor:Wilder_Thymian.jpg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http://cs.wikipedia.org/wiki/Soubor:Wiesensalbei_1.jpg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http://cs.wikipedia.org/wiki/%C5%A0alv%C4%9Bj_lu%C4%8Dn%C3%AD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http://cs.wikipedia.org/wiki/Soubor:Salvia_officinalis_-_K%C3%B6hler%E2%80%93s_Medizinal-Pflanzen-126.jpg</a:t>
            </a:r>
            <a:endParaRPr lang="cs-CZ" dirty="0" smtClean="0"/>
          </a:p>
          <a:p>
            <a:r>
              <a:rPr lang="cs-CZ" dirty="0" smtClean="0">
                <a:hlinkClick r:id="rId14"/>
              </a:rPr>
              <a:t>http://cs.wikipedia.org/wiki/Soubor:Salvia_officinalis1.jpg</a:t>
            </a:r>
            <a:endParaRPr lang="cs-CZ" dirty="0" smtClean="0"/>
          </a:p>
          <a:p>
            <a:r>
              <a:rPr lang="cs-CZ" dirty="0" smtClean="0">
                <a:hlinkClick r:id="rId15"/>
              </a:rPr>
              <a:t>http://cs.wikipedia.org/wiki/Soubor:Melissa_officinalis_-_K%C3%B6hler%E2%80%93s_Medizinal-Pflanzen-094.jpg</a:t>
            </a:r>
            <a:endParaRPr lang="cs-CZ" dirty="0" smtClean="0"/>
          </a:p>
          <a:p>
            <a:r>
              <a:rPr lang="cs-CZ" dirty="0" smtClean="0">
                <a:hlinkClick r:id="rId16"/>
              </a:rPr>
              <a:t>http://cs.wikipedia.org/wiki/Soubor:Melissa_officinalis01.jpg</a:t>
            </a:r>
            <a:endParaRPr lang="cs-CZ" dirty="0" smtClean="0"/>
          </a:p>
          <a:p>
            <a:r>
              <a:rPr lang="cs-CZ" dirty="0" smtClean="0">
                <a:hlinkClick r:id="rId17"/>
              </a:rPr>
              <a:t>http://cs.wikipedia.org/wiki/Soubor:Mentha_%C3%97_piperita_-_K%C3%B6hler%E2%80%93s_Medizinal-Pflanzen-095.jpg</a:t>
            </a:r>
            <a:endParaRPr lang="cs-CZ" dirty="0" smtClean="0"/>
          </a:p>
          <a:p>
            <a:r>
              <a:rPr lang="cs-CZ" dirty="0" smtClean="0">
                <a:hlinkClick r:id="rId18"/>
              </a:rPr>
              <a:t>http://cs.wikipedia.org/wiki/Soubor:Mentha-piperita.JPG</a:t>
            </a:r>
            <a:endParaRPr lang="cs-CZ" dirty="0" smtClean="0"/>
          </a:p>
          <a:p>
            <a:r>
              <a:rPr lang="cs-CZ" dirty="0" smtClean="0">
                <a:hlinkClick r:id="rId19"/>
              </a:rPr>
              <a:t>http://cs.wikipedia.org/wiki/Soubor:Illustration_Origanum_vulgare0.jpg</a:t>
            </a:r>
            <a:endParaRPr lang="cs-CZ" dirty="0" smtClean="0"/>
          </a:p>
          <a:p>
            <a:r>
              <a:rPr lang="cs-CZ" dirty="0" smtClean="0">
                <a:hlinkClick r:id="rId20"/>
              </a:rPr>
              <a:t>http://cs.wikipedia.org/wiki/Soubor:ChristianBauer_flowering_oregano.jpg</a:t>
            </a:r>
            <a:endParaRPr lang="cs-CZ" dirty="0" smtClean="0"/>
          </a:p>
          <a:p>
            <a:r>
              <a:rPr lang="cs-CZ" dirty="0" smtClean="0">
                <a:hlinkClick r:id="rId21"/>
              </a:rPr>
              <a:t>http://cs.wikipedia.org/wiki/Soubor:Scrophularia_nodosa_3.jpg</a:t>
            </a:r>
            <a:endParaRPr lang="cs-CZ" dirty="0" smtClean="0"/>
          </a:p>
          <a:p>
            <a:r>
              <a:rPr lang="cs-CZ" dirty="0" smtClean="0">
                <a:hlinkClick r:id="rId22"/>
              </a:rPr>
              <a:t>http://cs.wikipedia.org/wiki/Soubor:Veronica_chamaedrys_ziedas.JPG</a:t>
            </a:r>
            <a:endParaRPr lang="cs-CZ" dirty="0" smtClean="0"/>
          </a:p>
          <a:p>
            <a:r>
              <a:rPr lang="cs-CZ" dirty="0" smtClean="0">
                <a:hlinkClick r:id="rId23"/>
              </a:rPr>
              <a:t>http://cs.wikipedia.org/wiki/Soubor:Veronica_chamaedrys_%E2%80%94_Flora_Batava_%E2%80%94_Volume_v1.jpg</a:t>
            </a:r>
            <a:endParaRPr lang="cs-CZ" dirty="0" smtClean="0"/>
          </a:p>
          <a:p>
            <a:r>
              <a:rPr lang="cs-CZ" dirty="0" smtClean="0">
                <a:hlinkClick r:id="rId24"/>
              </a:rPr>
              <a:t>http://cs.wikipedia.org/wiki/Soubor:Verbascum_densiflorum_S2.jpg</a:t>
            </a:r>
            <a:endParaRPr lang="cs-CZ" dirty="0" smtClean="0"/>
          </a:p>
          <a:p>
            <a:r>
              <a:rPr lang="cs-CZ" dirty="0" smtClean="0">
                <a:hlinkClick r:id="rId25"/>
              </a:rPr>
              <a:t>http://cs.wikipedia.org/wiki/Soubor:Digitalis_Purpurea.jpg</a:t>
            </a:r>
            <a:endParaRPr lang="cs-CZ" dirty="0" smtClean="0"/>
          </a:p>
          <a:p>
            <a:r>
              <a:rPr lang="cs-CZ" dirty="0" smtClean="0"/>
              <a:t>obrázky byly použity 26.5.2013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748</TotalTime>
  <Words>419</Words>
  <Application>Microsoft Office PowerPoint</Application>
  <PresentationFormat>Předvádění na obrazovce (4:3)</PresentationFormat>
  <Paragraphs>201</Paragraphs>
  <Slides>20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Snímek 1</vt:lpstr>
      <vt:lpstr>Snímek 2</vt:lpstr>
      <vt:lpstr>Rostliny dvouděložné 4</vt:lpstr>
      <vt:lpstr>Znaky</vt:lpstr>
      <vt:lpstr>Znaky</vt:lpstr>
      <vt:lpstr>Hvězdnicovité</vt:lpstr>
      <vt:lpstr>Hvězdnicovité - slunečnice roční</vt:lpstr>
      <vt:lpstr>Hvězdnicovité – planě rostoucí</vt:lpstr>
      <vt:lpstr>Hvězdnicovité</vt:lpstr>
      <vt:lpstr>Hvězdnicovité - okrasné</vt:lpstr>
      <vt:lpstr>Hluchavkovité - hluchavka</vt:lpstr>
      <vt:lpstr>Hluchavkovité</vt:lpstr>
      <vt:lpstr>Hluchavkovité - šalvěj</vt:lpstr>
      <vt:lpstr>Hluchavkovité - pěstované</vt:lpstr>
      <vt:lpstr>Krtičníkovité - rozrazil</vt:lpstr>
      <vt:lpstr>Krtičníkovité</vt:lpstr>
      <vt:lpstr>Krtičníkovité - černýš hajní</vt:lpstr>
      <vt:lpstr>Otázky</vt:lpstr>
      <vt:lpstr>Zdroje 1</vt:lpstr>
      <vt:lpstr>Zdroje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dvouděložné</dc:title>
  <dc:creator>Kateřina</dc:creator>
  <cp:lastModifiedBy>Kateřina</cp:lastModifiedBy>
  <cp:revision>96</cp:revision>
  <dcterms:created xsi:type="dcterms:W3CDTF">2013-05-12T13:43:13Z</dcterms:created>
  <dcterms:modified xsi:type="dcterms:W3CDTF">2013-05-27T16:06:22Z</dcterms:modified>
</cp:coreProperties>
</file>