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71" r:id="rId5"/>
    <p:sldId id="272" r:id="rId6"/>
    <p:sldId id="273" r:id="rId7"/>
    <p:sldId id="266" r:id="rId8"/>
    <p:sldId id="275" r:id="rId9"/>
    <p:sldId id="267" r:id="rId10"/>
    <p:sldId id="276" r:id="rId11"/>
    <p:sldId id="268" r:id="rId12"/>
    <p:sldId id="278" r:id="rId13"/>
    <p:sldId id="279" r:id="rId14"/>
    <p:sldId id="280" r:id="rId15"/>
    <p:sldId id="277" r:id="rId16"/>
    <p:sldId id="269" r:id="rId17"/>
    <p:sldId id="281" r:id="rId18"/>
    <p:sldId id="282" r:id="rId19"/>
    <p:sldId id="283" r:id="rId20"/>
    <p:sldId id="284" r:id="rId21"/>
    <p:sldId id="270" r:id="rId22"/>
    <p:sldId id="285" r:id="rId23"/>
    <p:sldId id="26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EVig6Ttw6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416246"/>
              </p:ext>
            </p:extLst>
          </p:nvPr>
        </p:nvGraphicFramePr>
        <p:xfrm>
          <a:off x="1368425" y="2924944"/>
          <a:ext cx="6405925" cy="34724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VY_32_INOVACE_5B_14_Počátek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2.světové války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13.12.2012 ve třídě 9.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událostmi  po vypuknutí 2.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světové války 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Textová část slouží nejen jako osnova  výkladu, ale i podklad pro žáky k zápisu do sešitů. Obrazový materiál doplňuje žákům představu o tomto úseku dějin.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POČÁTEK 2. SVĚTOVÉ VÁLKY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itchFamily="2" charset="2"/>
              <a:buChar char="§"/>
            </a:pPr>
            <a:endParaRPr lang="cs-CZ" dirty="0" smtClean="0"/>
          </a:p>
          <a:p>
            <a:pPr algn="ctr"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Změny hranic v Evropě</a:t>
            </a:r>
          </a:p>
          <a:p>
            <a:pPr algn="ctr"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Útok na Polsko</a:t>
            </a:r>
          </a:p>
          <a:p>
            <a:pPr algn="ctr"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Útok na Skandinávii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3650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5400" b="1" dirty="0" smtClean="0">
                <a:solidFill>
                  <a:srgbClr val="00B050"/>
                </a:solidFill>
              </a:rPr>
              <a:t>Německo</a:t>
            </a:r>
          </a:p>
          <a:p>
            <a:pPr marL="0" indent="0" algn="ctr">
              <a:buNone/>
            </a:pPr>
            <a:r>
              <a:rPr lang="cs-CZ" sz="5400" b="1" dirty="0" smtClean="0"/>
              <a:t> </a:t>
            </a:r>
          </a:p>
          <a:p>
            <a:pPr marL="0" indent="0" algn="ctr">
              <a:buNone/>
            </a:pPr>
            <a:r>
              <a:rPr lang="cs-CZ" sz="3900" dirty="0" smtClean="0"/>
              <a:t>+ Rakousko </a:t>
            </a:r>
            <a:r>
              <a:rPr lang="cs-CZ" sz="3900" i="1" dirty="0" smtClean="0"/>
              <a:t>(březen 1938)</a:t>
            </a:r>
          </a:p>
          <a:p>
            <a:pPr marL="0" indent="0" algn="ctr">
              <a:buNone/>
            </a:pPr>
            <a:r>
              <a:rPr lang="cs-CZ" sz="3900" dirty="0" smtClean="0"/>
              <a:t>+ československé pohraničí </a:t>
            </a:r>
            <a:r>
              <a:rPr lang="cs-CZ" sz="3900" i="1" dirty="0" smtClean="0"/>
              <a:t>(září 1938) </a:t>
            </a:r>
          </a:p>
          <a:p>
            <a:pPr marL="0" indent="0" algn="ctr">
              <a:buNone/>
            </a:pPr>
            <a:r>
              <a:rPr lang="cs-CZ" sz="3900" dirty="0" smtClean="0"/>
              <a:t>+ zbytek Čech a Moravy </a:t>
            </a:r>
            <a:r>
              <a:rPr lang="cs-CZ" sz="3900" i="1" dirty="0" smtClean="0"/>
              <a:t>(březen 1939)                                    </a:t>
            </a:r>
            <a:endParaRPr lang="cs-CZ" sz="3900" i="1" dirty="0"/>
          </a:p>
        </p:txBody>
      </p:sp>
    </p:spTree>
    <p:extLst>
      <p:ext uri="{BB962C8B-B14F-4D97-AF65-F5344CB8AC3E}">
        <p14:creationId xmlns:p14="http://schemas.microsoft.com/office/powerpoint/2010/main" val="1379752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algn="ctr">
              <a:buFont typeface="Wingdings" pitchFamily="2" charset="2"/>
              <a:buChar char="§"/>
            </a:pPr>
            <a:r>
              <a:rPr lang="cs-CZ" sz="5500" b="1" dirty="0" smtClean="0">
                <a:solidFill>
                  <a:srgbClr val="00B050"/>
                </a:solidFill>
              </a:rPr>
              <a:t>Slovensko</a:t>
            </a:r>
          </a:p>
          <a:p>
            <a:pPr marL="0" indent="0" algn="ctr">
              <a:buNone/>
            </a:pPr>
            <a:endParaRPr lang="cs-CZ" sz="5500" b="1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3500" dirty="0" smtClean="0"/>
              <a:t>samostatný stát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643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000" dirty="0" smtClean="0"/>
          </a:p>
          <a:p>
            <a:pPr algn="ctr">
              <a:buFont typeface="Wingdings" pitchFamily="2" charset="2"/>
              <a:buChar char="§"/>
            </a:pPr>
            <a:r>
              <a:rPr lang="cs-CZ" sz="5000" b="1" dirty="0" smtClean="0">
                <a:solidFill>
                  <a:srgbClr val="00B050"/>
                </a:solidFill>
              </a:rPr>
              <a:t>Maďarsko</a:t>
            </a:r>
            <a:r>
              <a:rPr lang="cs-CZ" sz="5000" b="1" dirty="0" smtClean="0"/>
              <a:t> </a:t>
            </a:r>
            <a:endParaRPr lang="cs-CZ" sz="5000" b="1" dirty="0"/>
          </a:p>
          <a:p>
            <a:pPr marL="0" indent="0" algn="ctr">
              <a:buNone/>
            </a:pPr>
            <a:endParaRPr lang="cs-CZ" sz="5000" b="1" dirty="0" smtClean="0"/>
          </a:p>
          <a:p>
            <a:pPr marL="0" indent="0" algn="ctr">
              <a:buNone/>
            </a:pPr>
            <a:r>
              <a:rPr lang="cs-CZ" sz="5000" dirty="0" smtClean="0"/>
              <a:t>+ Podkarpatská Rus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64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5000" dirty="0" smtClean="0"/>
          </a:p>
          <a:p>
            <a:pPr algn="ctr">
              <a:buFont typeface="Wingdings" pitchFamily="2" charset="2"/>
              <a:buChar char="§"/>
            </a:pPr>
            <a:r>
              <a:rPr lang="cs-CZ" sz="5000" b="1" dirty="0" smtClean="0">
                <a:solidFill>
                  <a:srgbClr val="00B050"/>
                </a:solidFill>
              </a:rPr>
              <a:t> Polsko</a:t>
            </a:r>
          </a:p>
          <a:p>
            <a:pPr marL="0" indent="0">
              <a:buNone/>
            </a:pPr>
            <a:endParaRPr lang="cs-CZ" sz="5000" b="1" dirty="0" smtClean="0"/>
          </a:p>
          <a:p>
            <a:pPr marL="0" indent="0" algn="ctr">
              <a:buNone/>
            </a:pPr>
            <a:endParaRPr lang="cs-CZ" sz="5000" b="1" dirty="0" smtClean="0"/>
          </a:p>
          <a:p>
            <a:pPr marL="0" indent="0" algn="ctr">
              <a:buNone/>
            </a:pPr>
            <a:r>
              <a:rPr lang="cs-CZ" sz="3800" dirty="0" smtClean="0"/>
              <a:t>+ malá část československého území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643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5500" b="1" dirty="0">
                <a:solidFill>
                  <a:srgbClr val="00B050"/>
                </a:solidFill>
              </a:rPr>
              <a:t>Itálie</a:t>
            </a: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+</a:t>
            </a:r>
            <a:r>
              <a:rPr lang="cs-CZ" sz="4000" dirty="0"/>
              <a:t>Etiopie </a:t>
            </a:r>
            <a:r>
              <a:rPr lang="cs-CZ" sz="4000" i="1" dirty="0"/>
              <a:t>(1935)</a:t>
            </a:r>
          </a:p>
          <a:p>
            <a:pPr marL="0" indent="0" algn="ctr">
              <a:buNone/>
            </a:pPr>
            <a:r>
              <a:rPr lang="cs-CZ" sz="4000" dirty="0" smtClean="0"/>
              <a:t>      + </a:t>
            </a:r>
            <a:r>
              <a:rPr lang="cs-CZ" sz="4000" dirty="0"/>
              <a:t>Albánie</a:t>
            </a:r>
            <a:r>
              <a:rPr lang="cs-CZ" sz="4000" i="1" dirty="0"/>
              <a:t> (1939 – před poč. války</a:t>
            </a:r>
            <a:r>
              <a:rPr lang="cs-CZ" sz="4000" i="1" dirty="0" smtClean="0"/>
              <a:t>)</a:t>
            </a:r>
          </a:p>
          <a:p>
            <a:pPr marL="0" indent="0" algn="ctr">
              <a:buNone/>
            </a:pPr>
            <a:r>
              <a:rPr lang="cs-CZ" sz="4000" dirty="0" smtClean="0"/>
              <a:t>                                        </a:t>
            </a:r>
            <a:r>
              <a:rPr lang="cs-CZ" dirty="0" smtClean="0"/>
              <a:t>                     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282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Změny hranic v Evropě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5000" b="1" dirty="0" smtClean="0">
                <a:solidFill>
                  <a:srgbClr val="00B050"/>
                </a:solidFill>
              </a:rPr>
              <a:t>SSSR </a:t>
            </a:r>
          </a:p>
          <a:p>
            <a:pPr marL="0" indent="0" algn="ctr">
              <a:buNone/>
            </a:pPr>
            <a:endParaRPr lang="cs-CZ" sz="5000" b="1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+ </a:t>
            </a:r>
            <a:r>
              <a:rPr lang="cs-CZ" dirty="0"/>
              <a:t>východní část Polska </a:t>
            </a:r>
            <a:r>
              <a:rPr lang="cs-CZ" i="1" dirty="0"/>
              <a:t>(podzim 1939)</a:t>
            </a:r>
          </a:p>
          <a:p>
            <a:pPr marL="0" indent="0" algn="ctr">
              <a:buNone/>
            </a:pPr>
            <a:r>
              <a:rPr lang="cs-CZ" dirty="0" smtClean="0"/>
              <a:t>+ </a:t>
            </a:r>
            <a:r>
              <a:rPr lang="cs-CZ" dirty="0"/>
              <a:t>pobaltské republiky </a:t>
            </a:r>
            <a:r>
              <a:rPr lang="cs-CZ" i="1" dirty="0"/>
              <a:t>(Litva, Lotyšsko, </a:t>
            </a:r>
            <a:r>
              <a:rPr lang="cs-CZ" i="1" dirty="0" smtClean="0"/>
              <a:t>Estonsko</a:t>
            </a:r>
            <a:r>
              <a:rPr lang="cs-CZ" i="1" dirty="0"/>
              <a:t>)</a:t>
            </a:r>
          </a:p>
          <a:p>
            <a:pPr marL="0" indent="0" algn="ctr">
              <a:buNone/>
            </a:pPr>
            <a:r>
              <a:rPr lang="cs-CZ" dirty="0" smtClean="0"/>
              <a:t>+ </a:t>
            </a:r>
            <a:r>
              <a:rPr lang="cs-CZ" dirty="0"/>
              <a:t>část Finska</a:t>
            </a:r>
          </a:p>
          <a:p>
            <a:pPr marL="0" indent="0" algn="ctr">
              <a:buNone/>
            </a:pPr>
            <a:r>
              <a:rPr lang="cs-CZ" dirty="0" smtClean="0"/>
              <a:t>+ část </a:t>
            </a:r>
            <a:r>
              <a:rPr lang="cs-CZ" dirty="0"/>
              <a:t>Rumunska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652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/>
              <a:t>Blesková válka (plán přepadení - </a:t>
            </a:r>
            <a:r>
              <a:rPr lang="cs-CZ" sz="4000" dirty="0" err="1" smtClean="0"/>
              <a:t>Fall</a:t>
            </a:r>
            <a:r>
              <a:rPr lang="cs-CZ" sz="4000" dirty="0" smtClean="0"/>
              <a:t> Weiss)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>
                <a:solidFill>
                  <a:srgbClr val="00B050"/>
                </a:solidFill>
              </a:rPr>
              <a:t>1. 9. 1939 </a:t>
            </a:r>
            <a:r>
              <a:rPr lang="cs-CZ" sz="4000" dirty="0"/>
              <a:t>– útok německých </a:t>
            </a:r>
            <a:r>
              <a:rPr lang="cs-CZ" sz="4000" dirty="0" smtClean="0"/>
              <a:t>vojsk      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↓     </a:t>
            </a:r>
            <a:r>
              <a:rPr lang="cs-CZ" sz="4000" dirty="0"/>
              <a:t>(</a:t>
            </a:r>
            <a:r>
              <a:rPr lang="cs-CZ" sz="4000" dirty="0" err="1"/>
              <a:t>gliwický</a:t>
            </a:r>
            <a:r>
              <a:rPr lang="cs-CZ" sz="4000" dirty="0"/>
              <a:t> incident </a:t>
            </a:r>
            <a:r>
              <a:rPr lang="cs-CZ" sz="4000" dirty="0" smtClean="0"/>
              <a:t>–záminka)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500" b="1" dirty="0" smtClean="0">
                <a:solidFill>
                  <a:srgbClr val="00B050"/>
                </a:solidFill>
              </a:rPr>
              <a:t>počátek 2. světové války</a:t>
            </a:r>
            <a:endParaRPr lang="cs-CZ" sz="4500" b="1" dirty="0" smtClean="0"/>
          </a:p>
          <a:p>
            <a:pPr marL="0" indent="0">
              <a:buNone/>
            </a:pPr>
            <a:endParaRPr lang="cs-CZ" sz="4500" b="1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236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900" dirty="0" smtClean="0">
                <a:solidFill>
                  <a:srgbClr val="FF0000"/>
                </a:solidFill>
              </a:rPr>
              <a:t>3. 9. 1939 </a:t>
            </a:r>
            <a:r>
              <a:rPr lang="cs-CZ" sz="3900" dirty="0" smtClean="0"/>
              <a:t>VB a F válku Německu („podivná válka“)</a:t>
            </a:r>
          </a:p>
          <a:p>
            <a:pPr algn="ctr">
              <a:buFont typeface="Wingdings" pitchFamily="2" charset="2"/>
              <a:buChar char="§"/>
            </a:pPr>
            <a:r>
              <a:rPr lang="cs-CZ" sz="3900" dirty="0"/>
              <a:t>r</a:t>
            </a:r>
            <a:r>
              <a:rPr lang="cs-CZ" sz="3900" dirty="0" smtClean="0"/>
              <a:t>ychlý postup Němců</a:t>
            </a:r>
          </a:p>
          <a:p>
            <a:pPr algn="ctr">
              <a:buFont typeface="Wingdings" pitchFamily="2" charset="2"/>
              <a:buChar char="§"/>
            </a:pPr>
            <a:r>
              <a:rPr lang="cs-CZ" sz="3900" dirty="0" smtClean="0">
                <a:solidFill>
                  <a:srgbClr val="FF0000"/>
                </a:solidFill>
              </a:rPr>
              <a:t>17. 9. 1939 </a:t>
            </a:r>
            <a:r>
              <a:rPr lang="cs-CZ" sz="3900" dirty="0" smtClean="0"/>
              <a:t>Rudá armáda obsazuje východní část</a:t>
            </a:r>
          </a:p>
          <a:p>
            <a:pPr marL="0" indent="0" algn="ctr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Polska (tajný dovětek </a:t>
            </a:r>
          </a:p>
          <a:p>
            <a:pPr marL="0" indent="0" algn="ctr">
              <a:buNone/>
            </a:pPr>
            <a:r>
              <a:rPr lang="cs-CZ" sz="3900" dirty="0" err="1" smtClean="0"/>
              <a:t>sovětsko</a:t>
            </a:r>
            <a:r>
              <a:rPr lang="cs-CZ" sz="3900" dirty="0" smtClean="0"/>
              <a:t> – německé smlouvy)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566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Němci </a:t>
            </a:r>
            <a:r>
              <a:rPr lang="cs-CZ" dirty="0">
                <a:solidFill>
                  <a:srgbClr val="00B050"/>
                </a:solidFill>
              </a:rPr>
              <a:t>na území Polska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připojena k Německu </a:t>
            </a:r>
            <a:r>
              <a:rPr lang="cs-CZ" i="1" dirty="0" smtClean="0"/>
              <a:t>(území  patřící k Německu do konce 1. sv. války)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</p:txBody>
      </p:sp>
    </p:spTree>
    <p:extLst>
      <p:ext uri="{BB962C8B-B14F-4D97-AF65-F5344CB8AC3E}">
        <p14:creationId xmlns:p14="http://schemas.microsoft.com/office/powerpoint/2010/main" val="2873571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Němci </a:t>
            </a:r>
            <a:r>
              <a:rPr lang="cs-CZ" dirty="0">
                <a:solidFill>
                  <a:srgbClr val="00B050"/>
                </a:solidFill>
              </a:rPr>
              <a:t>na území Polska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připojena k Německu </a:t>
            </a:r>
            <a:r>
              <a:rPr lang="cs-CZ" i="1" dirty="0" smtClean="0"/>
              <a:t>(území  patřící k Německu do konce 1. sv. války)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polští Němci – říšskými občany</a:t>
            </a:r>
          </a:p>
        </p:txBody>
      </p:sp>
    </p:spTree>
    <p:extLst>
      <p:ext uri="{BB962C8B-B14F-4D97-AF65-F5344CB8AC3E}">
        <p14:creationId xmlns:p14="http://schemas.microsoft.com/office/powerpoint/2010/main" val="2475116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Němci </a:t>
            </a:r>
            <a:r>
              <a:rPr lang="cs-CZ" dirty="0">
                <a:solidFill>
                  <a:srgbClr val="00B050"/>
                </a:solidFill>
              </a:rPr>
              <a:t>na území Polska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připojena k Německu </a:t>
            </a:r>
            <a:r>
              <a:rPr lang="cs-CZ" i="1" dirty="0" smtClean="0"/>
              <a:t>(území  patřící k Německu do konce 1. sv. války)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polští Němci – říšskými občany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Poláci – bezprávní lidé</a:t>
            </a:r>
          </a:p>
        </p:txBody>
      </p:sp>
    </p:spTree>
    <p:extLst>
      <p:ext uri="{BB962C8B-B14F-4D97-AF65-F5344CB8AC3E}">
        <p14:creationId xmlns:p14="http://schemas.microsoft.com/office/powerpoint/2010/main" val="2475116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Němci </a:t>
            </a:r>
            <a:r>
              <a:rPr lang="cs-CZ" dirty="0">
                <a:solidFill>
                  <a:srgbClr val="00B050"/>
                </a:solidFill>
              </a:rPr>
              <a:t>na území Polska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připojena k Německu </a:t>
            </a:r>
            <a:r>
              <a:rPr lang="cs-CZ" i="1" dirty="0" smtClean="0"/>
              <a:t>(území  patřící k Německu do konce 1. sv. války)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polští Němci – říšskými občany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Poláci – bezprávní lidé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– generální gouvernement </a:t>
            </a:r>
            <a:r>
              <a:rPr lang="cs-CZ" i="1" dirty="0" smtClean="0"/>
              <a:t>→ zdroj otrocké pracovní síly, „podlidi</a:t>
            </a:r>
            <a:r>
              <a:rPr lang="cs-CZ" dirty="0" smtClean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2475116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Němci </a:t>
            </a:r>
            <a:r>
              <a:rPr lang="cs-CZ" dirty="0">
                <a:solidFill>
                  <a:srgbClr val="00B050"/>
                </a:solidFill>
              </a:rPr>
              <a:t>na území Polska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připojena k Německu </a:t>
            </a:r>
            <a:r>
              <a:rPr lang="cs-CZ" i="1" dirty="0" smtClean="0"/>
              <a:t>(území  patřící k Německu do konce 1. sv. války)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polští Němci – říšskými občany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Poláci – bezprávní lidé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část Polska – generální gouvernement </a:t>
            </a:r>
            <a:r>
              <a:rPr lang="cs-CZ" i="1" dirty="0" smtClean="0"/>
              <a:t>→ zdroj otrocké pracovní síly, „podlidi</a:t>
            </a:r>
            <a:r>
              <a:rPr lang="cs-CZ" dirty="0" smtClean="0"/>
              <a:t>“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židovské obyvatelstvo do ghett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116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Sovětská </a:t>
            </a:r>
            <a:r>
              <a:rPr lang="cs-CZ" dirty="0">
                <a:solidFill>
                  <a:srgbClr val="00B050"/>
                </a:solidFill>
              </a:rPr>
              <a:t>armáda na území Polska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3600" u="sng" dirty="0" smtClean="0"/>
              <a:t>17.9. 1939 </a:t>
            </a:r>
            <a:r>
              <a:rPr lang="cs-CZ" sz="3600" dirty="0" smtClean="0"/>
              <a:t>vstup na území Polska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439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Sovětská </a:t>
            </a:r>
            <a:r>
              <a:rPr lang="cs-CZ" dirty="0">
                <a:solidFill>
                  <a:srgbClr val="00B050"/>
                </a:solidFill>
              </a:rPr>
              <a:t>armáda na území Polska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3600" u="sng" dirty="0" smtClean="0"/>
              <a:t>17.9. 1939 </a:t>
            </a:r>
            <a:r>
              <a:rPr lang="cs-CZ" sz="3600" dirty="0" smtClean="0"/>
              <a:t>vstup na území Polska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záminka: ochrana před agresí Němců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460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Sovětská </a:t>
            </a:r>
            <a:r>
              <a:rPr lang="cs-CZ" dirty="0">
                <a:solidFill>
                  <a:srgbClr val="00B050"/>
                </a:solidFill>
              </a:rPr>
              <a:t>armáda na území Polska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3600" u="sng" dirty="0" smtClean="0"/>
              <a:t>17.9. 1939 </a:t>
            </a:r>
            <a:r>
              <a:rPr lang="cs-CZ" sz="3600" dirty="0" smtClean="0"/>
              <a:t>vstup na území Polska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záminka: ochrana před agresí Němců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odzbrojení polské armády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460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Sovětská </a:t>
            </a:r>
            <a:r>
              <a:rPr lang="cs-CZ" dirty="0">
                <a:solidFill>
                  <a:srgbClr val="00B050"/>
                </a:solidFill>
              </a:rPr>
              <a:t>armáda na území Polska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3600" u="sng" dirty="0" smtClean="0"/>
              <a:t>17.9. 1939 </a:t>
            </a:r>
            <a:r>
              <a:rPr lang="cs-CZ" sz="3600" dirty="0" smtClean="0"/>
              <a:t>vstup na území Polska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záminka: ochrana před agresí Němců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odzbrojení polské armády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hromadné popravy polských důstojníků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460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Útok na Polsko - </a:t>
            </a:r>
            <a:r>
              <a:rPr lang="cs-CZ" dirty="0" smtClean="0">
                <a:solidFill>
                  <a:srgbClr val="00B050"/>
                </a:solidFill>
              </a:rPr>
              <a:t>Sovětská </a:t>
            </a:r>
            <a:r>
              <a:rPr lang="cs-CZ" dirty="0">
                <a:solidFill>
                  <a:srgbClr val="00B050"/>
                </a:solidFill>
              </a:rPr>
              <a:t>armáda na území Polska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3600" u="sng" dirty="0" smtClean="0"/>
              <a:t>17.9. 1939 </a:t>
            </a:r>
            <a:r>
              <a:rPr lang="cs-CZ" sz="3600" dirty="0" smtClean="0"/>
              <a:t>vstup na území Polska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záminka: ochrana před agresí Němců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odzbrojení polské armády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hromadné popravy polských důstojníků (Katyně)</a:t>
            </a:r>
          </a:p>
          <a:p>
            <a:pPr algn="ctr">
              <a:buFont typeface="Wingdings" pitchFamily="2" charset="2"/>
              <a:buChar char="ü"/>
            </a:pPr>
            <a:r>
              <a:rPr lang="cs-CZ" sz="3600" dirty="0" smtClean="0"/>
              <a:t>nové </a:t>
            </a:r>
            <a:r>
              <a:rPr lang="cs-CZ" sz="3600" dirty="0"/>
              <a:t>hranice mezi Německem a SSSR na řece </a:t>
            </a:r>
            <a:r>
              <a:rPr lang="cs-CZ" sz="3600" dirty="0" smtClean="0"/>
              <a:t>Bugu</a:t>
            </a:r>
            <a:endParaRPr lang="cs-CZ" sz="3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460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Skandinávii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Hitler - ovládnout skandinávské státy (kromě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Finska)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důvod : švédská ruda a ovládnutí pobřeží </a:t>
            </a:r>
          </a:p>
          <a:p>
            <a:pPr marL="0" indent="0">
              <a:buNone/>
            </a:pPr>
            <a:r>
              <a:rPr lang="cs-CZ" sz="2400" dirty="0" smtClean="0"/>
              <a:t>                  (základna pro útok na VB)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útok na Dánsko (9.4.1940) - úspěšně dobyto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útok na Norsko  - pomoc Britů a Francouzů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- kapitulace norské armády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- snaha nacistů získat Nory pro boj o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světovládu (neúspěch, Norové do VB, boj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proti nacistům)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77021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2494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Dějiny udatného českého národa</a:t>
            </a:r>
            <a:r>
              <a:rPr lang="cs-CZ" dirty="0" smtClean="0">
                <a:hlinkClick r:id="rId2"/>
              </a:rPr>
              <a:t> </a:t>
            </a:r>
            <a:r>
              <a:rPr lang="cs-CZ" sz="2200" dirty="0" smtClean="0">
                <a:hlinkClick r:id="rId2"/>
              </a:rPr>
              <a:t>Druhá světová válka - Dějiny udatného českého národa - </a:t>
            </a:r>
            <a:r>
              <a:rPr lang="cs-CZ" sz="2200" dirty="0" err="1" smtClean="0">
                <a:hlinkClick r:id="rId2"/>
              </a:rPr>
              <a:t>YouTube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9490709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8218463"/>
              </p:ext>
            </p:extLst>
          </p:nvPr>
        </p:nvGraphicFramePr>
        <p:xfrm>
          <a:off x="1369036" y="3233738"/>
          <a:ext cx="6405925" cy="184423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Youtube.com</a:t>
                      </a:r>
                      <a:r>
                        <a:rPr lang="cs-CZ" sz="1200" dirty="0" smtClean="0">
                          <a:effectLst/>
                        </a:rPr>
                        <a:t> [online]. [cit. 27.5.2013]. Dostupný na WWW: https://www.youtube.com/watch?v=YEVig6Ttw60 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710</Words>
  <Application>Microsoft Office PowerPoint</Application>
  <PresentationFormat>Předvádění na obrazovce (4:3)</PresentationFormat>
  <Paragraphs>162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POČÁTEK 2. SVĚTOVÉ VÁLKY</vt:lpstr>
      <vt:lpstr>Změny hranic v Evropě</vt:lpstr>
      <vt:lpstr>Změny hranic v Evropě</vt:lpstr>
      <vt:lpstr>Změny hranic v Evropě</vt:lpstr>
      <vt:lpstr>Změny hranic v Evropě</vt:lpstr>
      <vt:lpstr>Změny hranic v Evropě</vt:lpstr>
      <vt:lpstr>Změny hranic v Evropě</vt:lpstr>
      <vt:lpstr>Útok na Polsko</vt:lpstr>
      <vt:lpstr>Útok na Polsko</vt:lpstr>
      <vt:lpstr>Útok na Polsko - Němci na území Polska </vt:lpstr>
      <vt:lpstr>Útok na Polsko - Němci na území Polska </vt:lpstr>
      <vt:lpstr>Útok na Polsko - Němci na území Polska </vt:lpstr>
      <vt:lpstr>Útok na Polsko - Němci na území Polska </vt:lpstr>
      <vt:lpstr>Útok na Polsko - Němci na území Polska </vt:lpstr>
      <vt:lpstr>Útok na Polsko - Sovětská armáda na území Polska</vt:lpstr>
      <vt:lpstr>Útok na Polsko - Sovětská armáda na území Polska</vt:lpstr>
      <vt:lpstr>Útok na Polsko - Sovětská armáda na území Polska</vt:lpstr>
      <vt:lpstr>Útok na Polsko - Sovětská armáda na území Polska</vt:lpstr>
      <vt:lpstr>Útok na Polsko - Sovětská armáda na území Polska</vt:lpstr>
      <vt:lpstr>Útok na Skandinávii</vt:lpstr>
      <vt:lpstr>Dějiny udatného českého národa Druhá světová válka - Dějiny udatného českého národa - YouTube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30</cp:revision>
  <dcterms:created xsi:type="dcterms:W3CDTF">2012-04-04T05:08:45Z</dcterms:created>
  <dcterms:modified xsi:type="dcterms:W3CDTF">2013-05-27T21:46:15Z</dcterms:modified>
</cp:coreProperties>
</file>