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59" r:id="rId5"/>
    <p:sldId id="262" r:id="rId6"/>
    <p:sldId id="256" r:id="rId7"/>
    <p:sldId id="263" r:id="rId8"/>
    <p:sldId id="264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7090-3E0A-4106-97A7-E444E0677AD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1DE79-F252-444C-A33A-63F1D42B46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0185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7090-3E0A-4106-97A7-E444E0677AD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1DE79-F252-444C-A33A-63F1D42B46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2247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7090-3E0A-4106-97A7-E444E0677AD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1DE79-F252-444C-A33A-63F1D42B46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1360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7090-3E0A-4106-97A7-E444E0677AD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1DE79-F252-444C-A33A-63F1D42B46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6991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7090-3E0A-4106-97A7-E444E0677AD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1DE79-F252-444C-A33A-63F1D42B46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2241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7090-3E0A-4106-97A7-E444E0677AD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1DE79-F252-444C-A33A-63F1D42B46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2833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7090-3E0A-4106-97A7-E444E0677AD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1DE79-F252-444C-A33A-63F1D42B46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9978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7090-3E0A-4106-97A7-E444E0677AD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1DE79-F252-444C-A33A-63F1D42B46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5912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7090-3E0A-4106-97A7-E444E0677AD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1DE79-F252-444C-A33A-63F1D42B46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7537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7090-3E0A-4106-97A7-E444E0677AD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1DE79-F252-444C-A33A-63F1D42B46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72568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7090-3E0A-4106-97A7-E444E0677AD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1DE79-F252-444C-A33A-63F1D42B46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8781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>
                <a:lumMod val="30000"/>
                <a:lumOff val="70000"/>
              </a:srgbClr>
            </a:gs>
            <a:gs pos="79000">
              <a:srgbClr val="92D050">
                <a:lumMod val="74000"/>
                <a:lumOff val="26000"/>
              </a:srgb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AD7090-3E0A-4106-97A7-E444E0677AD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61DE79-F252-444C-A33A-63F1D42B46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8504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7/Stem_of_first-year_Pinus_taiwanensis_(Taiwan_Red_Pine)_-_Cross_section_microscopic_image.jpg/640px-Stem_of_first-year_Pinus_taiwanensis_(Taiwan_Red_Pine)_-_Cross_section_microscopic_image.jpg" TargetMode="External"/><Relationship Id="rId2" Type="http://schemas.openxmlformats.org/officeDocument/2006/relationships/hyperlink" Target="http://upload.wikimedia.org/wikipedia/commons/thumb/9/99/Stem_of_first_year_Pinus_taiwanensis_(Taiwan_Red_Pine)_-_Cross_section_microscopic_image.jpg/640px-Stem_of_first_year_Pinus_taiwanensis_(Taiwan_Red_Pine)_-_Cross_section_microscopic_image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upload.wikimedia.org/wikipedia/commons/8/81/Arabidopsis-epiderm-stomata.jpg" TargetMode="External"/><Relationship Id="rId4" Type="http://schemas.openxmlformats.org/officeDocument/2006/relationships/hyperlink" Target="http://upload.wikimedia.org/wikipedia/commons/thumb/5/5a/Winter_jasmine_leaf_cross_section.png/480px-Winter_jasmine_leaf_cross_section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447131"/>
            <a:ext cx="7489825" cy="83099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Anatomie rostlinných orgánů</a:t>
            </a:r>
            <a:endParaRPr lang="cs-CZ" sz="4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25. 3.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xmlns="" val="374560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25592597"/>
              </p:ext>
            </p:extLst>
          </p:nvPr>
        </p:nvGraphicFramePr>
        <p:xfrm>
          <a:off x="1475656" y="908720"/>
          <a:ext cx="6696744" cy="4080264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VY_32_INOVACE_BIO.PRIMA –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Anatomie rostlinných orgánů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Botanika pro první ročník osmiletého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studia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prima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 doprovázený fotografiemi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mikroskopických preparátů řezů kořenem, stonkem a listem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5241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29816" y="1628800"/>
            <a:ext cx="6120680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Krycí pletiva: chrání rostlinu před nepřízní okolí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: umožňují výměnu plynů</a:t>
            </a: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Vodivá pletiva: rozvádí vodu a minerální látky 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: rozvádí organické látky vyrobené v listech</a:t>
            </a: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Zásobní pletiva: skladují vyrobené organické látky</a:t>
            </a: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Dělivá pletiva: vznikají v nich nové buňky </a:t>
            </a: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Podpůrná pletiva: zajišťují mechanickou pevnost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33872" y="2204864"/>
            <a:ext cx="60486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pokožka na povrchu a v ní umístěné průduchy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33872" y="3284984"/>
            <a:ext cx="67603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dohromady tvoří cévní svazky, které mají dvě části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dřevní část vede vodu a minerální látky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lýková část látky vyrobené při fotosyntéze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33872" y="4653136"/>
            <a:ext cx="7686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tvoří dřeň, nebo jsou ve specializovaných orgánech (hlízy, plody …)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33872" y="5373216"/>
            <a:ext cx="8010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 koncích větví, kořene, nebo specializované vrstvy uvnitř rostliny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33872" y="6093296"/>
            <a:ext cx="69016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procházejí celou rostlinou, často podél cévních svazků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5921" y="188640"/>
            <a:ext cx="648072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Pletiva – opakování</a:t>
            </a: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Co jsou to pletiva?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Která pletiva znáš a jaká je jejich funkce?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7cípá hvězda 9"/>
          <p:cNvSpPr/>
          <p:nvPr/>
        </p:nvSpPr>
        <p:spPr>
          <a:xfrm>
            <a:off x="323528" y="1196752"/>
            <a:ext cx="180020" cy="144016"/>
          </a:xfrm>
          <a:prstGeom prst="star7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7cípá hvězda 10"/>
          <p:cNvSpPr/>
          <p:nvPr/>
        </p:nvSpPr>
        <p:spPr>
          <a:xfrm>
            <a:off x="323528" y="917104"/>
            <a:ext cx="180020" cy="144016"/>
          </a:xfrm>
          <a:prstGeom prst="star7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6895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98902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Kořen – vnitřní stavba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628912"/>
            <a:ext cx="864096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pokožka – jedna vrstva buněk, výběžky buněk tvoří kořenové vlásky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primární kůra – vícevrstevná, ochranná, podpůrná i zásobní funkce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střední válec – ohraničený vrstvou buněk, uvnitř cévní svazky a dřeň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- dřevní části se střídají s lýkovými = paprsčitá stavba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- dřeň = zásobní funkce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2" descr="http://upload.wikimedia.org/wikipedia/commons/thumb/8/8b/Wortel_doorsneden.jpg/358px-Wortel_doorsneden.jpg?uselang=c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99013"/>
            <a:ext cx="3218598" cy="4261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90311" y="2795744"/>
            <a:ext cx="354609" cy="35924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99538" y="3346057"/>
            <a:ext cx="354609" cy="35924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79923" y="4009192"/>
            <a:ext cx="354609" cy="35924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" name="Přímá spojnice 9"/>
          <p:cNvCxnSpPr/>
          <p:nvPr/>
        </p:nvCxnSpPr>
        <p:spPr>
          <a:xfrm flipH="1">
            <a:off x="1569331" y="2975365"/>
            <a:ext cx="320979" cy="25903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1569331" y="3446269"/>
            <a:ext cx="320980" cy="1295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1285644" y="3705248"/>
            <a:ext cx="594279" cy="4835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2244921" y="4009192"/>
            <a:ext cx="601004" cy="17962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 flipV="1">
            <a:off x="2257173" y="3451575"/>
            <a:ext cx="252789" cy="124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 flipV="1">
            <a:off x="2257172" y="2925258"/>
            <a:ext cx="148237" cy="17962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078560" y="5852954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Tmavě červeně jsou obarvené buněčné stěny – sklerenchym = podpůrná funkce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upload.wikimedia.org/wikipedia/commons/thumb/8/82/TritiumRootCross.png/640px-TritiumRootCross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4091" y="2299013"/>
            <a:ext cx="4608512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4827105" y="2665053"/>
            <a:ext cx="36004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384571" y="3842539"/>
            <a:ext cx="36004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Pravá složená závorka 24"/>
          <p:cNvSpPr/>
          <p:nvPr/>
        </p:nvSpPr>
        <p:spPr>
          <a:xfrm>
            <a:off x="8096539" y="3361876"/>
            <a:ext cx="288032" cy="1312513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/>
          <p:nvPr/>
        </p:nvCxnSpPr>
        <p:spPr>
          <a:xfrm>
            <a:off x="6368347" y="3361876"/>
            <a:ext cx="17281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441843" y="4674389"/>
            <a:ext cx="17281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57755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27" grpId="0" animBg="1"/>
      <p:bldP spid="28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8902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Stonek – vnitřní stavba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628912"/>
            <a:ext cx="86409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pokožka – jedna vrstva buněk, může obsahovat průduchy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primární kůra – vícevrstevná, ochranná a podpůrná funkce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střední válec – ohraničený vrstvou buněk, uvnitř cévní svazky a dřeň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760375"/>
            <a:ext cx="35283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Jednoděložné rostliny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cévní svazky roztroušené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druhotně netloustnou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69161" y="1760375"/>
            <a:ext cx="525658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Dvouděložné rostliny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cévní svazky uspořádané do kruhu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některé druhotně tloustnou</a:t>
            </a:r>
          </a:p>
          <a:p>
            <a:pPr lvl="1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– mezi vrstvou dřevní  a lýkové části cévního svazku je kambium = dělivé pletivo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http://upload.wikimedia.org/wikipedia/commons/thumb/6/69/Zea-mays-alt_DM020x.jpg/360px-Zea-mays-alt_DM020x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57733"/>
            <a:ext cx="2880320" cy="3840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 flipV="1">
            <a:off x="4412948" y="3418568"/>
            <a:ext cx="4407524" cy="3179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6970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95536" y="98902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Stonek – vnitřní stavba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622122"/>
            <a:ext cx="84969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druhotné tloustnutí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díky dělivému pletivu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kambiu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vzniká vrstva dřeva směrem dovnitř a vrstva lýka směrem ven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= na povrchu vzniká druhotná kůra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49" name="Skupina 48"/>
          <p:cNvGrpSpPr/>
          <p:nvPr/>
        </p:nvGrpSpPr>
        <p:grpSpPr>
          <a:xfrm>
            <a:off x="755576" y="1772816"/>
            <a:ext cx="7704856" cy="4808543"/>
            <a:chOff x="755576" y="1484784"/>
            <a:chExt cx="7776864" cy="4823832"/>
          </a:xfrm>
        </p:grpSpPr>
        <p:pic>
          <p:nvPicPr>
            <p:cNvPr id="4" name="Obrázek 3"/>
            <p:cNvPicPr/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2057" t="50409" r="8999" b="2963"/>
            <a:stretch/>
          </p:blipFill>
          <p:spPr bwMode="auto">
            <a:xfrm rot="5400000">
              <a:off x="-394920" y="2635280"/>
              <a:ext cx="4823832" cy="2522840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 xmlns=""/>
              </a:ext>
            </a:extLst>
          </p:spPr>
        </p:pic>
        <p:pic>
          <p:nvPicPr>
            <p:cNvPr id="5" name="Obrázek 4"/>
            <p:cNvPicPr/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9458" t="4359" r="15756" b="6700"/>
            <a:stretch/>
          </p:blipFill>
          <p:spPr bwMode="auto">
            <a:xfrm>
              <a:off x="6084168" y="1897464"/>
              <a:ext cx="2448272" cy="4411151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 xmlns=""/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3434741" y="1766850"/>
              <a:ext cx="2520280" cy="44923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1000" dirty="0" smtClean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dirty="0" smtClean="0">
                  <a:latin typeface="Times New Roman" pitchFamily="18" charset="0"/>
                  <a:cs typeface="Times New Roman" pitchFamily="18" charset="0"/>
                </a:rPr>
                <a:t>druhotná kůra</a:t>
              </a:r>
            </a:p>
            <a:p>
              <a:r>
                <a:rPr lang="cs-CZ" dirty="0" smtClean="0">
                  <a:latin typeface="Times New Roman" pitchFamily="18" charset="0"/>
                  <a:cs typeface="Times New Roman" pitchFamily="18" charset="0"/>
                </a:rPr>
                <a:t>    druhotné lýko</a:t>
              </a:r>
            </a:p>
            <a:p>
              <a:pPr>
                <a:spcBef>
                  <a:spcPts val="600"/>
                </a:spcBef>
              </a:pPr>
              <a:r>
                <a:rPr lang="cs-CZ" dirty="0" smtClean="0">
                  <a:latin typeface="Times New Roman" pitchFamily="18" charset="0"/>
                  <a:cs typeface="Times New Roman" pitchFamily="18" charset="0"/>
                </a:rPr>
                <a:t>   druhotné dřevo</a:t>
              </a:r>
              <a:endParaRPr lang="cs-CZ" dirty="0">
                <a:latin typeface="Times New Roman" pitchFamily="18" charset="0"/>
                <a:cs typeface="Times New Roman" pitchFamily="18" charset="0"/>
              </a:endParaRPr>
            </a:p>
            <a:p>
              <a:pPr>
                <a:spcBef>
                  <a:spcPts val="600"/>
                </a:spcBef>
              </a:pPr>
              <a:r>
                <a:rPr lang="cs-CZ" dirty="0" smtClean="0">
                  <a:latin typeface="Times New Roman" pitchFamily="18" charset="0"/>
                  <a:cs typeface="Times New Roman" pitchFamily="18" charset="0"/>
                </a:rPr>
                <a:t>                prvotní lýko</a:t>
              </a:r>
            </a:p>
            <a:p>
              <a:pPr>
                <a:spcBef>
                  <a:spcPts val="600"/>
                </a:spcBef>
              </a:pPr>
              <a:r>
                <a:rPr lang="cs-CZ" dirty="0" smtClean="0">
                  <a:latin typeface="Times New Roman" pitchFamily="18" charset="0"/>
                  <a:cs typeface="Times New Roman" pitchFamily="18" charset="0"/>
                </a:rPr>
                <a:t>         prvotní dřevo</a:t>
              </a:r>
              <a:endParaRPr lang="cs-CZ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sz="1400" dirty="0">
                <a:latin typeface="Times New Roman" pitchFamily="18" charset="0"/>
                <a:cs typeface="Times New Roman" pitchFamily="18" charset="0"/>
              </a:endParaRPr>
            </a:p>
            <a:p>
              <a:pPr>
                <a:spcBef>
                  <a:spcPts val="600"/>
                </a:spcBef>
              </a:pPr>
              <a:r>
                <a:rPr lang="cs-CZ" dirty="0" smtClean="0">
                  <a:latin typeface="Times New Roman" pitchFamily="18" charset="0"/>
                  <a:cs typeface="Times New Roman" pitchFamily="18" charset="0"/>
                </a:rPr>
                <a:t>                   dřeň</a:t>
              </a:r>
            </a:p>
            <a:p>
              <a:endParaRPr lang="cs-CZ" sz="1600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sz="1600" dirty="0" smtClean="0">
                <a:latin typeface="Times New Roman" pitchFamily="18" charset="0"/>
                <a:cs typeface="Times New Roman" pitchFamily="18" charset="0"/>
              </a:endParaRPr>
            </a:p>
            <a:p>
              <a:endParaRPr lang="cs-CZ" sz="1600" dirty="0" smtClean="0">
                <a:latin typeface="Times New Roman" pitchFamily="18" charset="0"/>
                <a:cs typeface="Times New Roman" pitchFamily="18" charset="0"/>
              </a:endParaRPr>
            </a:p>
            <a:p>
              <a:endParaRPr lang="cs-CZ" sz="1600" dirty="0" smtClean="0">
                <a:latin typeface="Times New Roman" pitchFamily="18" charset="0"/>
                <a:cs typeface="Times New Roman" pitchFamily="18" charset="0"/>
              </a:endParaRPr>
            </a:p>
            <a:p>
              <a:pPr>
                <a:spcBef>
                  <a:spcPts val="600"/>
                </a:spcBef>
              </a:pPr>
              <a:r>
                <a:rPr lang="cs-CZ" dirty="0" smtClean="0">
                  <a:latin typeface="Times New Roman" pitchFamily="18" charset="0"/>
                  <a:cs typeface="Times New Roman" pitchFamily="18" charset="0"/>
                </a:rPr>
                <a:t>                prvotní kůra</a:t>
              </a:r>
              <a:endParaRPr lang="cs-CZ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dirty="0" smtClean="0">
                <a:latin typeface="Times New Roman" pitchFamily="18" charset="0"/>
                <a:cs typeface="Times New Roman" pitchFamily="18" charset="0"/>
              </a:endParaRPr>
            </a:p>
            <a:p>
              <a:pPr>
                <a:spcBef>
                  <a:spcPts val="1200"/>
                </a:spcBef>
              </a:pPr>
              <a:r>
                <a:rPr lang="cs-CZ" dirty="0" smtClean="0">
                  <a:latin typeface="Times New Roman" pitchFamily="18" charset="0"/>
                  <a:cs typeface="Times New Roman" pitchFamily="18" charset="0"/>
                </a:rPr>
                <a:t>           pokožka</a:t>
              </a:r>
              <a:endParaRPr lang="cs-CZ" dirty="0"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9" name="Přímá spojnice 8"/>
            <p:cNvCxnSpPr/>
            <p:nvPr/>
          </p:nvCxnSpPr>
          <p:spPr>
            <a:xfrm>
              <a:off x="3278417" y="6093296"/>
              <a:ext cx="78952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 flipV="1">
              <a:off x="5004048" y="5877272"/>
              <a:ext cx="1080120" cy="191549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V="1">
              <a:off x="3244948" y="5517232"/>
              <a:ext cx="1077559" cy="45581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>
              <a:stCxn id="41" idx="1"/>
            </p:cNvCxnSpPr>
            <p:nvPr/>
          </p:nvCxnSpPr>
          <p:spPr>
            <a:xfrm flipV="1">
              <a:off x="3426256" y="4066022"/>
              <a:ext cx="1073736" cy="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5148064" y="4029007"/>
              <a:ext cx="756084" cy="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Levá složená závorka 21"/>
            <p:cNvSpPr/>
            <p:nvPr/>
          </p:nvSpPr>
          <p:spPr>
            <a:xfrm>
              <a:off x="5940152" y="5013176"/>
              <a:ext cx="144016" cy="767967"/>
            </a:xfrm>
            <a:prstGeom prst="leftBrac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6" name="Přímá spojnice 25"/>
            <p:cNvCxnSpPr/>
            <p:nvPr/>
          </p:nvCxnSpPr>
          <p:spPr>
            <a:xfrm>
              <a:off x="5652120" y="5397159"/>
              <a:ext cx="288032" cy="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5364088" y="3501008"/>
              <a:ext cx="7200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5724128" y="3140968"/>
              <a:ext cx="36004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3278417" y="3485930"/>
              <a:ext cx="53245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>
              <a:off x="3184604" y="2436033"/>
              <a:ext cx="48857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Pravá složená závorka 36"/>
            <p:cNvSpPr/>
            <p:nvPr/>
          </p:nvSpPr>
          <p:spPr>
            <a:xfrm>
              <a:off x="3279271" y="2492896"/>
              <a:ext cx="146985" cy="649829"/>
            </a:xfrm>
            <a:prstGeom prst="rightBrac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Pravá složená závorka 37"/>
            <p:cNvSpPr/>
            <p:nvPr/>
          </p:nvSpPr>
          <p:spPr>
            <a:xfrm>
              <a:off x="3262621" y="1897464"/>
              <a:ext cx="146985" cy="453173"/>
            </a:xfrm>
            <a:prstGeom prst="rightBrac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Levá složená závorka 38"/>
            <p:cNvSpPr/>
            <p:nvPr/>
          </p:nvSpPr>
          <p:spPr>
            <a:xfrm>
              <a:off x="5907394" y="3645024"/>
              <a:ext cx="144016" cy="767967"/>
            </a:xfrm>
            <a:prstGeom prst="leftBrac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Pravá složená závorka 40"/>
            <p:cNvSpPr/>
            <p:nvPr/>
          </p:nvSpPr>
          <p:spPr>
            <a:xfrm>
              <a:off x="3279271" y="3741108"/>
              <a:ext cx="146985" cy="649829"/>
            </a:xfrm>
            <a:prstGeom prst="rightBrac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5" name="Přímá spojnice 44"/>
            <p:cNvCxnSpPr/>
            <p:nvPr/>
          </p:nvCxnSpPr>
          <p:spPr>
            <a:xfrm>
              <a:off x="3423063" y="2817810"/>
              <a:ext cx="1800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2355723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8902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List – vnitřní stavba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4" descr="http://upload.wikimedia.org/wikipedia/commons/thumb/8/81/Arabidopsis-epiderm-stomata.jpg/640px-Arabidopsis-epiderm-stomata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135" t="35970"/>
          <a:stretch/>
        </p:blipFill>
        <p:spPr bwMode="auto">
          <a:xfrm>
            <a:off x="4772531" y="2794058"/>
            <a:ext cx="4264855" cy="2413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1472" y="692696"/>
            <a:ext cx="75608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pokožka – svrchní i spodní strana, jednovrstevná, spodní obsahuje průduchy, svrchní vylučuje kutikulu 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palisádový parenchym = asimilační pletivo – fotosyntéza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houbový parenchym = provzdušňovací – výměna plynů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cévní svazky = žilnatina 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281461" y="2791390"/>
            <a:ext cx="4212156" cy="2952328"/>
            <a:chOff x="287749" y="2336059"/>
            <a:chExt cx="4212156" cy="2952328"/>
          </a:xfrm>
        </p:grpSpPr>
        <p:pic>
          <p:nvPicPr>
            <p:cNvPr id="4098" name="Picture 2" descr="http://upload.wikimedia.org/wikipedia/commons/thumb/5/5a/Winter_jasmine_leaf_cross_section.png/480px-Winter_jasmine_leaf_cross_section.pn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7460" t="19630" r="13731" b="25132"/>
            <a:stretch/>
          </p:blipFill>
          <p:spPr bwMode="auto">
            <a:xfrm>
              <a:off x="287749" y="2336059"/>
              <a:ext cx="4212156" cy="29523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3563888" y="3140968"/>
              <a:ext cx="432048" cy="40011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1.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467544" y="2992886"/>
              <a:ext cx="432048" cy="40011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2.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801214" y="3849350"/>
              <a:ext cx="432048" cy="40011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3.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809730" y="4067499"/>
              <a:ext cx="432048" cy="40011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4.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10" name="Přímá spojnice se šipkou 9"/>
            <p:cNvCxnSpPr/>
            <p:nvPr/>
          </p:nvCxnSpPr>
          <p:spPr>
            <a:xfrm flipH="1">
              <a:off x="3059832" y="3392996"/>
              <a:ext cx="504056" cy="148082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se šipkou 11"/>
            <p:cNvCxnSpPr/>
            <p:nvPr/>
          </p:nvCxnSpPr>
          <p:spPr>
            <a:xfrm flipH="1">
              <a:off x="3311860" y="3545396"/>
              <a:ext cx="404428" cy="15397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Levá složená závorka 12"/>
            <p:cNvSpPr/>
            <p:nvPr/>
          </p:nvSpPr>
          <p:spPr>
            <a:xfrm>
              <a:off x="883837" y="2981315"/>
              <a:ext cx="186071" cy="400110"/>
            </a:xfrm>
            <a:prstGeom prst="leftBrac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Levá složená závorka 13"/>
            <p:cNvSpPr/>
            <p:nvPr/>
          </p:nvSpPr>
          <p:spPr>
            <a:xfrm>
              <a:off x="1259632" y="3512803"/>
              <a:ext cx="144016" cy="1184066"/>
            </a:xfrm>
            <a:prstGeom prst="leftBrac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Přímá spojnice se šipkou 15"/>
            <p:cNvCxnSpPr>
              <a:stCxn id="9" idx="1"/>
            </p:cNvCxnSpPr>
            <p:nvPr/>
          </p:nvCxnSpPr>
          <p:spPr>
            <a:xfrm flipH="1" flipV="1">
              <a:off x="2393827" y="4249460"/>
              <a:ext cx="415903" cy="18094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3514091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42493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Odpověz na otázky: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Která část cévního svazku vede vodu a minerální látky?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 to dřevní část. 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se jmenuje pletivo, díky kterému rostliny druhotně tloustnou?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Jmenuje se kambium.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Jaké je nejčastější uspořádání částí cévních svazků v kořeni?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Nejčastěji se paprskovitě střídají.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se jmenují pokožkové útvary, které umožňují výměnu plynů? Na které straně listu bychom je mohli pozorovat?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Jsou to průduchy a jsou na spodní straně listů.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2368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4969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u="sng" dirty="0" smtClean="0">
                <a:hlinkClick r:id="rId2"/>
              </a:rPr>
              <a:t>http</a:t>
            </a:r>
            <a:r>
              <a:rPr lang="cs-CZ" sz="1200" u="sng" dirty="0">
                <a:hlinkClick r:id="rId2"/>
              </a:rPr>
              <a:t>://upload.wikimedia.org/wikipedia/commons/thumb/8/8b/Wortel_doorsneden.jpg/358px-Wortel_doorsneden.jpg?uselang=cs</a:t>
            </a:r>
            <a:endParaRPr lang="cs-CZ" sz="1200" u="sng" dirty="0" smtClean="0">
              <a:hlinkClick r:id="rId2"/>
            </a:endParaRPr>
          </a:p>
          <a:p>
            <a:endParaRPr lang="cs-CZ" sz="1200" u="sng" dirty="0">
              <a:hlinkClick r:id="rId2"/>
            </a:endParaRPr>
          </a:p>
          <a:p>
            <a:r>
              <a:rPr lang="cs-CZ" sz="1200" u="sng" dirty="0" smtClean="0">
                <a:hlinkClick r:id="rId2"/>
              </a:rPr>
              <a:t>http</a:t>
            </a:r>
            <a:r>
              <a:rPr lang="cs-CZ" sz="1200" u="sng" dirty="0">
                <a:hlinkClick r:id="rId2"/>
              </a:rPr>
              <a:t>://</a:t>
            </a:r>
            <a:r>
              <a:rPr lang="cs-CZ" sz="1200" u="sng" dirty="0" smtClean="0">
                <a:hlinkClick r:id="rId2"/>
              </a:rPr>
              <a:t>upload.wikimedia.org/wikipedia/commons/thumb/8/82/TritiumRootCross.png/640px-TritiumRootCross.png</a:t>
            </a:r>
          </a:p>
          <a:p>
            <a:endParaRPr lang="cs-CZ" sz="1200" u="sng" dirty="0">
              <a:hlinkClick r:id="rId2"/>
            </a:endParaRPr>
          </a:p>
          <a:p>
            <a:r>
              <a:rPr lang="cs-CZ" sz="1200" u="sng" dirty="0">
                <a:hlinkClick r:id="rId2"/>
              </a:rPr>
              <a:t>http://</a:t>
            </a:r>
            <a:r>
              <a:rPr lang="cs-CZ" sz="1200" u="sng" dirty="0" smtClean="0">
                <a:hlinkClick r:id="rId2"/>
              </a:rPr>
              <a:t>upload.wikimedia.org/wikipedia/commons/thumb/6/69/Zea-mays-alt_DM020x.jpg/360px-Zea-mays-alt_DM020x.jpg</a:t>
            </a:r>
          </a:p>
          <a:p>
            <a:endParaRPr lang="cs-CZ" sz="1200" u="sng" dirty="0">
              <a:hlinkClick r:id="rId2"/>
            </a:endParaRPr>
          </a:p>
          <a:p>
            <a:endParaRPr lang="cs-CZ" sz="1200" u="sng" dirty="0">
              <a:hlinkClick r:id="rId2"/>
            </a:endParaRPr>
          </a:p>
          <a:p>
            <a:r>
              <a:rPr lang="cs-CZ" sz="1200" u="sng" dirty="0" smtClean="0">
                <a:hlinkClick r:id="rId2"/>
              </a:rPr>
              <a:t>http</a:t>
            </a:r>
            <a:r>
              <a:rPr lang="cs-CZ" sz="1200" u="sng" dirty="0">
                <a:hlinkClick r:id="rId2"/>
              </a:rPr>
              <a:t>://upload.wikimedia.org/wikipedia/commons/thumb/9/99/Stem_of_first_year_Pinus_taiwanensis_%28Taiwan_Red_Pine%29_-_Cross_section_microscopic_image.jpg/640px-Stem_of_first_year_Pinus_taiwanensis_%28Taiwan_Red_Pine%29_-_Cross_section_microscopic_image.jpg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u="sng" dirty="0">
                <a:hlinkClick r:id="rId3"/>
              </a:rPr>
              <a:t>http://upload.wikimedia.org/wikipedia/commons/thumb/b/b7/Stem_of_first-year_Pinus_taiwanensis_%28Taiwan_Red_Pine%29_-_Cross_section_microscopic_image.jpg/640px-Stem_of_first-year_Pinus_taiwanensis_%28Taiwan_Red_Pine%29_-_Cross_section_microscopic_image.jpg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upload.wikimedia.org/wikipedia/commons/thumb/5/5a/Winter_jasmine_leaf_cross_section.png/480px-Winter_jasmine_leaf_cross_section.png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upload.wikimedia.org/wikipedia/commons/8/81/Arabidopsis-epiderm-stomata.jpg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PAZOUREK, Jaroslav a Olga VOTRUBOVÁ. </a:t>
            </a:r>
            <a:r>
              <a:rPr lang="cs-CZ" sz="1200" i="1" dirty="0" smtClean="0"/>
              <a:t>ATLAS </a:t>
            </a:r>
            <a:r>
              <a:rPr lang="cs-CZ" sz="1200" i="1" dirty="0" err="1" smtClean="0"/>
              <a:t>of</a:t>
            </a:r>
            <a:r>
              <a:rPr lang="cs-CZ" sz="1200" i="1" dirty="0" smtClean="0"/>
              <a:t> PLANT ANATOMY</a:t>
            </a:r>
            <a:r>
              <a:rPr lang="cs-CZ" sz="1200" dirty="0" smtClean="0"/>
              <a:t>. </a:t>
            </a:r>
            <a:r>
              <a:rPr lang="cs-CZ" sz="1200" dirty="0" err="1" smtClean="0"/>
              <a:t>Prague</a:t>
            </a:r>
            <a:r>
              <a:rPr lang="cs-CZ" sz="1200" dirty="0" smtClean="0"/>
              <a:t>: PERES </a:t>
            </a:r>
            <a:r>
              <a:rPr lang="cs-CZ" sz="1200" dirty="0" err="1" smtClean="0"/>
              <a:t>Publishers</a:t>
            </a:r>
            <a:r>
              <a:rPr lang="cs-CZ" sz="1200" dirty="0" smtClean="0"/>
              <a:t>, 1997. </a:t>
            </a:r>
            <a:r>
              <a:rPr lang="cs-CZ" sz="1200" dirty="0" err="1" smtClean="0"/>
              <a:t>Series</a:t>
            </a:r>
            <a:r>
              <a:rPr lang="cs-CZ" sz="1200" dirty="0" smtClean="0"/>
              <a:t> </a:t>
            </a:r>
            <a:r>
              <a:rPr lang="cs-CZ" sz="1200" dirty="0" err="1" smtClean="0"/>
              <a:t>of</a:t>
            </a:r>
            <a:r>
              <a:rPr lang="cs-CZ" sz="1200" dirty="0" smtClean="0"/>
              <a:t> </a:t>
            </a:r>
            <a:r>
              <a:rPr lang="cs-CZ" sz="1200" dirty="0" err="1" smtClean="0"/>
              <a:t>Natural</a:t>
            </a:r>
            <a:r>
              <a:rPr lang="cs-CZ" sz="1200" dirty="0" smtClean="0"/>
              <a:t> </a:t>
            </a:r>
            <a:r>
              <a:rPr lang="cs-CZ" sz="1200" dirty="0" err="1" smtClean="0"/>
              <a:t>History</a:t>
            </a:r>
            <a:r>
              <a:rPr lang="cs-CZ" sz="1200" dirty="0" smtClean="0"/>
              <a:t>,3: 447 p. ISBN 80-901691-2-0. str. </a:t>
            </a:r>
            <a:r>
              <a:rPr lang="cs-CZ" sz="1200" dirty="0" smtClean="0"/>
              <a:t> 383</a:t>
            </a:r>
          </a:p>
          <a:p>
            <a:endParaRPr lang="cs-CZ" sz="1200" dirty="0" smtClean="0"/>
          </a:p>
          <a:p>
            <a:r>
              <a:rPr lang="cs-CZ" sz="1200" dirty="0" smtClean="0"/>
              <a:t>ČABRADOVÁ, Věra, František HASCH, Jaroslav SEJPKA a Ivana VANĚČKOVÁ. </a:t>
            </a:r>
            <a:r>
              <a:rPr lang="cs-CZ" sz="1200" i="1" dirty="0" err="1" smtClean="0"/>
              <a:t>Přirodopis</a:t>
            </a:r>
            <a:r>
              <a:rPr lang="cs-CZ" sz="1200" i="1" dirty="0" smtClean="0"/>
              <a:t> 7. učebnice pro základní školy a víceletá gymnázia</a:t>
            </a:r>
            <a:r>
              <a:rPr lang="cs-CZ" sz="1200" dirty="0" smtClean="0"/>
              <a:t>. 1. </a:t>
            </a:r>
            <a:r>
              <a:rPr lang="cs-CZ" sz="1200" dirty="0" err="1" smtClean="0"/>
              <a:t>vyd</a:t>
            </a:r>
            <a:r>
              <a:rPr lang="cs-CZ" sz="1200" dirty="0" smtClean="0"/>
              <a:t>. Plzeň: </a:t>
            </a:r>
            <a:r>
              <a:rPr lang="cs-CZ" sz="1200" dirty="0" err="1" smtClean="0"/>
              <a:t>Fraus</a:t>
            </a:r>
            <a:r>
              <a:rPr lang="cs-CZ" sz="1200" dirty="0" smtClean="0"/>
              <a:t>, 2005. ISBN 80-7238-424-4.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393264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527</Words>
  <Application>Microsoft Office PowerPoint</Application>
  <PresentationFormat>Předvádění na obrazovce (4:3)</PresentationFormat>
  <Paragraphs>136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jmaskova</cp:lastModifiedBy>
  <cp:revision>26</cp:revision>
  <dcterms:created xsi:type="dcterms:W3CDTF">2013-05-23T09:31:03Z</dcterms:created>
  <dcterms:modified xsi:type="dcterms:W3CDTF">2013-05-27T14:07:56Z</dcterms:modified>
</cp:coreProperties>
</file>