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85" r:id="rId5"/>
    <p:sldId id="288" r:id="rId6"/>
    <p:sldId id="289" r:id="rId7"/>
    <p:sldId id="290" r:id="rId8"/>
    <p:sldId id="291" r:id="rId9"/>
    <p:sldId id="293" r:id="rId10"/>
    <p:sldId id="295" r:id="rId11"/>
    <p:sldId id="294" r:id="rId12"/>
    <p:sldId id="296" r:id="rId13"/>
    <p:sldId id="298" r:id="rId14"/>
    <p:sldId id="299" r:id="rId15"/>
    <p:sldId id="300" r:id="rId16"/>
    <p:sldId id="302" r:id="rId17"/>
    <p:sldId id="301" r:id="rId18"/>
    <p:sldId id="287" r:id="rId19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94660"/>
  </p:normalViewPr>
  <p:slideViewPr>
    <p:cSldViewPr>
      <p:cViewPr varScale="1">
        <p:scale>
          <a:sx n="58" d="100"/>
          <a:sy n="58" d="100"/>
        </p:scale>
        <p:origin x="-12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C6E56A4-66CB-43D2-8342-F2EEA05BBF6E}" type="datetimeFigureOut">
              <a:rPr lang="cs-CZ"/>
              <a:pPr>
                <a:defRPr/>
              </a:pPr>
              <a:t>24.4.2013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36214C98-065A-470E-A084-EF3B53B71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56D57-E8B2-46ED-A723-923A67E14623}" type="datetimeFigureOut">
              <a:rPr lang="cs-CZ"/>
              <a:pPr>
                <a:defRPr/>
              </a:pPr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7F7C9-F024-4A62-B688-3BBA79274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CAB42-519D-4260-AA56-B2DCE08DEA7B}" type="datetimeFigureOut">
              <a:rPr lang="cs-CZ"/>
              <a:pPr>
                <a:defRPr/>
              </a:pPr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A59DC-5FD6-4DB8-BA45-1211DCFC6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84B30-7324-4719-9F81-96A2A64CB01F}" type="datetimeFigureOut">
              <a:rPr lang="cs-CZ"/>
              <a:pPr>
                <a:defRPr/>
              </a:pPr>
              <a:t>24.4.2013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F0846-8E0A-44F4-8457-B7E9406B2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3C068-E156-4A2F-971F-D4A8D533DA28}" type="datetimeFigureOut">
              <a:rPr lang="cs-CZ"/>
              <a:pPr>
                <a:defRPr/>
              </a:pPr>
              <a:t>24.4.2013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BF3A5-3ECF-452A-B26C-3F60234FC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48642-EFD2-4FC3-86C9-5E79D3C3D943}" type="datetimeFigureOut">
              <a:rPr lang="cs-CZ"/>
              <a:pPr>
                <a:defRPr/>
              </a:pPr>
              <a:t>24.4.2013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DCC97-238C-41D9-A25D-58D785729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E732F-6862-42A6-9A09-0EE6E94ED43F}" type="datetimeFigureOut">
              <a:rPr lang="cs-CZ"/>
              <a:pPr>
                <a:defRPr/>
              </a:pPr>
              <a:t>24.4.2013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F2FFE-787F-4737-AB22-B8DE40D12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924CE-D255-49D2-A0FA-189FF8A8BA6C}" type="datetimeFigureOut">
              <a:rPr lang="cs-CZ"/>
              <a:pPr>
                <a:defRPr/>
              </a:pPr>
              <a:t>24.4.2013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2A965-BF4F-48E8-963E-94A732EFD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2B7FD-201C-4032-9B42-74DA69B00152}" type="datetimeFigureOut">
              <a:rPr lang="cs-CZ"/>
              <a:pPr>
                <a:defRPr/>
              </a:pPr>
              <a:t>24.4.2013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36323-8EC6-4EBE-9536-8A23E437C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80BD8-C022-4922-AA0C-841A01230D94}" type="datetimeFigureOut">
              <a:rPr lang="cs-CZ"/>
              <a:pPr>
                <a:defRPr/>
              </a:pPr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3D7B4-D8EB-4FC1-8817-6CF564D73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8BA98-B3B8-498B-B2B1-05C1F9C618D4}" type="datetimeFigureOut">
              <a:rPr lang="cs-CZ"/>
              <a:pPr>
                <a:defRPr/>
              </a:pPr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0471A-1043-423C-B946-1FC2332F1B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4E3FDF17-7206-4CBD-A212-814BEC96C79D}" type="datetimeFigureOut">
              <a:rPr lang="cs-CZ"/>
              <a:pPr>
                <a:defRPr/>
              </a:pPr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BA350F60-8862-40E2-AFE3-8C268C8B26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0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61" r:id="rId8"/>
    <p:sldLayoutId id="2147484062" r:id="rId9"/>
    <p:sldLayoutId id="2147484058" r:id="rId10"/>
    <p:sldLayoutId id="21474840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2933700" cy="126047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provozu a podnikání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Ekonomická příprava výroby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04_02_32_INOVACE_19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0063" y="369888"/>
            <a:ext cx="8394700" cy="12922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3800" dirty="0" smtClean="0"/>
              <a:t>Kalkulace</a:t>
            </a:r>
            <a:endParaRPr lang="cs-CZ" sz="38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Ekonomika provozu a podnikání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4.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Lenka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Kandlerová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 Lenka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Kandlerová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428625" y="3308350"/>
            <a:ext cx="8316913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Anotace :</a:t>
            </a:r>
          </a:p>
          <a:p>
            <a:r>
              <a:rPr lang="cs-CZ" sz="2000" dirty="0">
                <a:solidFill>
                  <a:srgbClr val="000000"/>
                </a:solidFill>
                <a:cs typeface="Arial" charset="0"/>
              </a:rPr>
              <a:t>Prezentace seznamuje studenty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s pojmem kalkulace, jejím významem pro podnik a jednotlivými metodami jejich sestavením. </a:t>
            </a:r>
            <a:r>
              <a:rPr lang="cs-CZ" sz="2000" dirty="0">
                <a:solidFill>
                  <a:srgbClr val="000000"/>
                </a:solidFill>
                <a:cs typeface="Arial" charset="0"/>
              </a:rPr>
              <a:t>U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každé metody je ukázkový příklad, na kterém je vysvětlen princip jejího sestavení.</a:t>
            </a:r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Klíčová slova: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Kalkulace, předběžná a výsledná kalkulace, postupná a průběžná kalkulace, kalkulační vzorec, kalkulace dělením, kalkulace přirážková.</a:t>
            </a:r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endParaRPr lang="cs-CZ" sz="2000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Kalkulace 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95250" indent="0">
              <a:spcBef>
                <a:spcPts val="0"/>
              </a:spcBef>
              <a:buNone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Účelem kalkulace je stanovit náklady, které v podniku vznikají, na jednotlivé výrobky (kalkulační jednice). Jednotlivé složky nákladů se vyčíslují v položkách dané kalkulačním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vzorcem.</a:t>
            </a:r>
          </a:p>
          <a:p>
            <a:pPr marL="95250" indent="0">
              <a:spcBef>
                <a:spcPts val="0"/>
              </a:spcBef>
              <a:buNone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Přímé náklady se kalkulují na základě technickohospodářských norem, nepřímé náklady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 stanovují dělením nebo přirážkou</a:t>
            </a:r>
            <a:r>
              <a:rPr lang="cs-CZ" dirty="0">
                <a:latin typeface="Arial" pitchFamily="34" charset="0"/>
                <a:cs typeface="Arial" pitchFamily="34" charset="0"/>
              </a:rPr>
              <a:t>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95250" indent="0">
              <a:spcBef>
                <a:spcPts val="0"/>
              </a:spcBef>
              <a:buNone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Význam kalkulace je nejvíce patrný při nákupu zásob, výrobě produktů, jejich prodeji a při shrnutí celkové činnosti podniku.</a:t>
            </a:r>
          </a:p>
          <a:p>
            <a:pPr marL="95250" indent="0">
              <a:spcBef>
                <a:spcPts val="0"/>
              </a:spcBef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Kalkulace podle doby sestavení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61950" lvl="0" indent="-266700"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Předběžná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kalkulace - </a:t>
            </a:r>
            <a:r>
              <a:rPr lang="cs-CZ" dirty="0">
                <a:latin typeface="Arial" pitchFamily="34" charset="0"/>
                <a:cs typeface="Arial" pitchFamily="34" charset="0"/>
              </a:rPr>
              <a:t>sestavuje se před zahájením výroby a slouží tak k limitování nákladů. Cílem této kalkulace je vytvářet tlak na snižování nákladů. Vytváří se jako normová (plánovaná, operativní) nebo rozpočtová kalkulace.</a:t>
            </a:r>
          </a:p>
          <a:p>
            <a:pPr marL="361950" lvl="0" indent="-266700"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Výsledná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kalkulace - </a:t>
            </a:r>
            <a:r>
              <a:rPr lang="cs-CZ" dirty="0">
                <a:latin typeface="Arial" pitchFamily="34" charset="0"/>
                <a:cs typeface="Arial" pitchFamily="34" charset="0"/>
              </a:rPr>
              <a:t>sestavuje se po skončení výroby a odráží skutečný stav, kterého bylo dosaženo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346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Kalkulace podle struktury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61950" lvl="0" indent="-266700"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Postupná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kalkulace - </a:t>
            </a:r>
            <a:r>
              <a:rPr lang="cs-CZ" dirty="0">
                <a:latin typeface="Arial" pitchFamily="34" charset="0"/>
                <a:cs typeface="Arial" pitchFamily="34" charset="0"/>
              </a:rPr>
              <a:t>obsahuje položku "polotovary vlastní výroby", ve které se uvádějí vlastní náklady na výrobu polotovarů z předcházejících fází.</a:t>
            </a:r>
          </a:p>
          <a:p>
            <a:pPr marL="361950" lvl="0" indent="-266700"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Průběžná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kalkulace </a:t>
            </a:r>
            <a:r>
              <a:rPr lang="cs-CZ" dirty="0">
                <a:latin typeface="Arial" pitchFamily="34" charset="0"/>
                <a:cs typeface="Arial" pitchFamily="34" charset="0"/>
              </a:rPr>
              <a:t>- neobsahují výše zmíněnou položku, náklady na výrobu se uvádějí v členění položek kalkulačního vzorce (to umožňuje zjistit podíl materiálových, mzdových a ostatních nákladů v každém výrobku).</a:t>
            </a:r>
          </a:p>
        </p:txBody>
      </p:sp>
    </p:spTree>
    <p:extLst>
      <p:ext uri="{BB962C8B-B14F-4D97-AF65-F5344CB8AC3E}">
        <p14:creationId xmlns:p14="http://schemas.microsoft.com/office/powerpoint/2010/main" val="767768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Kalkulační vzorec 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1731062"/>
              </p:ext>
            </p:extLst>
          </p:nvPr>
        </p:nvGraphicFramePr>
        <p:xfrm>
          <a:off x="1547664" y="1772816"/>
          <a:ext cx="5760640" cy="444297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760640"/>
              </a:tblGrid>
              <a:tr h="375462">
                <a:tc>
                  <a:txBody>
                    <a:bodyPr/>
                    <a:lstStyle/>
                    <a:p>
                      <a:pPr indent="135890" algn="just" hangingPunct="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1. </a:t>
                      </a:r>
                      <a:r>
                        <a:rPr lang="cs-CZ" sz="18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Pmat</a:t>
                      </a:r>
                      <a:r>
                        <a:rPr lang="cs-CZ" sz="18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        přímý </a:t>
                      </a:r>
                      <a:r>
                        <a:rPr lang="cs-CZ" sz="1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(jednicový) </a:t>
                      </a:r>
                      <a:r>
                        <a:rPr lang="cs-CZ" sz="18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materiál  </a:t>
                      </a:r>
                      <a:endParaRPr lang="cs-CZ" sz="1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>
                    <a:noFill/>
                  </a:tcPr>
                </a:tc>
              </a:tr>
              <a:tr h="375462">
                <a:tc>
                  <a:txBody>
                    <a:bodyPr/>
                    <a:lstStyle/>
                    <a:p>
                      <a:pPr indent="135890" algn="just" hangingPunct="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2. </a:t>
                      </a:r>
                      <a:r>
                        <a:rPr lang="cs-CZ" sz="18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Pmzdy</a:t>
                      </a:r>
                      <a:r>
                        <a:rPr lang="cs-CZ" sz="18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     přímé </a:t>
                      </a:r>
                      <a:r>
                        <a:rPr lang="cs-CZ" sz="1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(jednicové) mzdy</a:t>
                      </a:r>
                      <a:endParaRPr lang="cs-CZ" sz="1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>
                    <a:noFill/>
                  </a:tcPr>
                </a:tc>
              </a:tr>
              <a:tr h="329196">
                <a:tc>
                  <a:txBody>
                    <a:bodyPr/>
                    <a:lstStyle/>
                    <a:p>
                      <a:pPr indent="135890" algn="just" hangingPunct="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3. </a:t>
                      </a:r>
                      <a:r>
                        <a:rPr lang="cs-CZ" sz="18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OPN</a:t>
                      </a:r>
                      <a:r>
                        <a:rPr lang="cs-CZ" sz="18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        </a:t>
                      </a:r>
                      <a:r>
                        <a:rPr lang="cs-CZ" sz="18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ostatní </a:t>
                      </a:r>
                      <a:r>
                        <a:rPr lang="cs-CZ" sz="1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přímé (jednicové) náklady</a:t>
                      </a:r>
                      <a:endParaRPr lang="cs-CZ" sz="1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>
                    <a:noFill/>
                  </a:tcPr>
                </a:tc>
              </a:tr>
              <a:tr h="375462">
                <a:tc>
                  <a:txBody>
                    <a:bodyPr/>
                    <a:lstStyle/>
                    <a:p>
                      <a:pPr indent="135890" algn="just" hangingPunct="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cs-CZ" sz="1800" u="sng" dirty="0">
                          <a:effectLst/>
                          <a:latin typeface="Arial" pitchFamily="34" charset="0"/>
                          <a:cs typeface="Arial" pitchFamily="34" charset="0"/>
                        </a:rPr>
                        <a:t>4. </a:t>
                      </a:r>
                      <a:r>
                        <a:rPr lang="cs-CZ" sz="1800" u="sng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VR            výrobní </a:t>
                      </a:r>
                      <a:r>
                        <a:rPr lang="cs-CZ" sz="1800" u="sng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(provozní) režie</a:t>
                      </a:r>
                      <a:endParaRPr lang="cs-CZ" sz="1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>
                    <a:noFill/>
                  </a:tcPr>
                </a:tc>
              </a:tr>
              <a:tr h="375462">
                <a:tc>
                  <a:txBody>
                    <a:bodyPr/>
                    <a:lstStyle/>
                    <a:p>
                      <a:pPr indent="405765" algn="just" hangingPunct="0"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cs-CZ" sz="18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VNVyr</a:t>
                      </a:r>
                      <a:r>
                        <a:rPr lang="cs-CZ" sz="18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      vlastní </a:t>
                      </a:r>
                      <a:r>
                        <a:rPr lang="cs-CZ" sz="1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náklady výroby (1-4)</a:t>
                      </a:r>
                      <a:endParaRPr lang="cs-CZ" sz="1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>
                    <a:noFill/>
                  </a:tcPr>
                </a:tc>
              </a:tr>
              <a:tr h="375462">
                <a:tc>
                  <a:txBody>
                    <a:bodyPr/>
                    <a:lstStyle/>
                    <a:p>
                      <a:pPr indent="135890" algn="just" hangingPunct="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5. </a:t>
                      </a:r>
                      <a:r>
                        <a:rPr lang="cs-CZ" sz="18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SR            správní </a:t>
                      </a:r>
                      <a:r>
                        <a:rPr lang="cs-CZ" sz="1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režie</a:t>
                      </a:r>
                      <a:endParaRPr lang="cs-CZ" sz="1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>
                    <a:noFill/>
                  </a:tcPr>
                </a:tc>
              </a:tr>
              <a:tr h="375462">
                <a:tc>
                  <a:txBody>
                    <a:bodyPr/>
                    <a:lstStyle/>
                    <a:p>
                      <a:pPr indent="135890" algn="just" hangingPunct="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cs-CZ" sz="1800" u="sng" dirty="0">
                          <a:effectLst/>
                          <a:latin typeface="Arial" pitchFamily="34" charset="0"/>
                          <a:cs typeface="Arial" pitchFamily="34" charset="0"/>
                        </a:rPr>
                        <a:t>6. </a:t>
                      </a:r>
                      <a:r>
                        <a:rPr lang="cs-CZ" sz="1800" u="sng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ZR            zásobovací </a:t>
                      </a:r>
                      <a:r>
                        <a:rPr lang="cs-CZ" sz="1800" u="sng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režie</a:t>
                      </a:r>
                      <a:endParaRPr lang="cs-CZ" sz="1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>
                    <a:noFill/>
                  </a:tcPr>
                </a:tc>
              </a:tr>
              <a:tr h="375462">
                <a:tc>
                  <a:txBody>
                    <a:bodyPr/>
                    <a:lstStyle/>
                    <a:p>
                      <a:pPr indent="405765" algn="just" hangingPunct="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VNVyk</a:t>
                      </a:r>
                      <a:r>
                        <a:rPr lang="cs-CZ" sz="18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     vlastní </a:t>
                      </a:r>
                      <a:r>
                        <a:rPr lang="cs-CZ" sz="1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náklady výkonu (1-6)</a:t>
                      </a:r>
                      <a:endParaRPr lang="cs-CZ" sz="1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>
                    <a:noFill/>
                  </a:tcPr>
                </a:tc>
              </a:tr>
              <a:tr h="375462">
                <a:tc>
                  <a:txBody>
                    <a:bodyPr/>
                    <a:lstStyle/>
                    <a:p>
                      <a:pPr indent="135890" algn="just" hangingPunct="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cs-CZ" sz="1800" u="sng" dirty="0">
                          <a:effectLst/>
                          <a:latin typeface="Arial" pitchFamily="34" charset="0"/>
                          <a:cs typeface="Arial" pitchFamily="34" charset="0"/>
                        </a:rPr>
                        <a:t>7. </a:t>
                      </a:r>
                      <a:r>
                        <a:rPr lang="cs-CZ" sz="1800" u="sng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ON (OR)   odbytové náklady (režie)</a:t>
                      </a:r>
                      <a:endParaRPr lang="cs-CZ" sz="1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>
                    <a:noFill/>
                  </a:tcPr>
                </a:tc>
              </a:tr>
              <a:tr h="359162">
                <a:tc>
                  <a:txBody>
                    <a:bodyPr/>
                    <a:lstStyle/>
                    <a:p>
                      <a:pPr indent="405765" algn="just" hangingPunct="0"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cs-CZ" sz="18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ÚVNV       úplné </a:t>
                      </a:r>
                      <a:r>
                        <a:rPr lang="cs-CZ" sz="1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vlastní náklady výkonu (1-7)</a:t>
                      </a:r>
                      <a:endParaRPr lang="cs-CZ" sz="1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>
                    <a:noFill/>
                  </a:tcPr>
                </a:tc>
              </a:tr>
              <a:tr h="375462">
                <a:tc>
                  <a:txBody>
                    <a:bodyPr/>
                    <a:lstStyle/>
                    <a:p>
                      <a:pPr indent="135890" algn="just" hangingPunct="0"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cs-CZ" sz="1800" u="sng" dirty="0">
                          <a:effectLst/>
                          <a:latin typeface="Arial" pitchFamily="34" charset="0"/>
                          <a:cs typeface="Arial" pitchFamily="34" charset="0"/>
                        </a:rPr>
                        <a:t>8. zisk (ztráta)</a:t>
                      </a:r>
                      <a:endParaRPr lang="cs-CZ" sz="1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>
                    <a:noFill/>
                  </a:tcPr>
                </a:tc>
              </a:tr>
              <a:tr h="375462">
                <a:tc>
                  <a:txBody>
                    <a:bodyPr/>
                    <a:lstStyle/>
                    <a:p>
                      <a:pPr indent="405765" algn="just" hangingPunct="0"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cs-CZ" sz="18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PC            prodejní </a:t>
                      </a:r>
                      <a:r>
                        <a:rPr lang="cs-CZ" sz="1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cena (1-8)</a:t>
                      </a:r>
                      <a:endParaRPr lang="cs-CZ" sz="1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4450" marR="44450" marT="0" marB="0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8559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Kalkulace dělením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441325" lvl="0" indent="-346075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1.	jednostupňová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celkové náklady období dělíme celkovým množstvím výkonů vyprodukovaným v daném období (získaný podíl představuje jednotkové náklady).</a:t>
            </a:r>
          </a:p>
          <a:p>
            <a:pPr marL="441325" lv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Předpoklad:</a:t>
            </a:r>
          </a:p>
          <a:p>
            <a:pPr marL="725488" lvl="0" indent="-284163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vyrábíme stejnorodý výrobek,</a:t>
            </a:r>
          </a:p>
          <a:p>
            <a:pPr marL="725488" lvl="0" indent="-284163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nevznikají žádné změny stavu zásob polotovarů ani hotových výrobků.</a:t>
            </a:r>
          </a:p>
          <a:p>
            <a:pPr marL="441325" lv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Použití:</a:t>
            </a:r>
          </a:p>
          <a:p>
            <a:pPr marL="784225" lvl="0" indent="-342900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hromadná výroba bez skladování (např. těžba základních surovin, výroba elektrické energie)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8765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484784"/>
            <a:ext cx="7715250" cy="4801716"/>
          </a:xfrm>
        </p:spPr>
        <p:txBody>
          <a:bodyPr/>
          <a:lstStyle/>
          <a:p>
            <a:pPr marL="441325" lvl="0" indent="-346075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2.	dvoustupňová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výrobní náklady a náklady na správu a odbyt jsou oddělené. Výrobní náklady se rozdělují na množství  výkonů vyrobených v daném období, naproti tomu náklady na správu a odbyt se rozpočítávají na množství výrobků, které bylo realizováno.</a:t>
            </a:r>
          </a:p>
          <a:p>
            <a:pPr marL="441325" lv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Předpoklad:</a:t>
            </a:r>
          </a:p>
          <a:p>
            <a:pPr marL="725488" lvl="0" indent="-284163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evidence změny stavu zásob hotových výrobků.</a:t>
            </a:r>
          </a:p>
          <a:p>
            <a:pPr marL="441325" lv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Použití:</a:t>
            </a:r>
          </a:p>
          <a:p>
            <a:pPr marL="784225" lvl="0" indent="-342900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hromadná výroba se skladem hotových výrobků (např. výroba stavebních materiálů)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51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Příklad 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Výrobní náklady		100.000 Kč</a:t>
            </a: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Správní a odbytová režie	  40.000 Kč</a:t>
            </a: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Objem výroby			    1.000 ks</a:t>
            </a: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Objem prodeje			       800 ks</a:t>
            </a:r>
          </a:p>
          <a:p>
            <a:pPr marL="441325" lvl="0" indent="-346075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Jednicové výrobní náklady			100 Kč</a:t>
            </a:r>
          </a:p>
          <a:p>
            <a:pPr marL="441325" lvl="0" indent="-346075">
              <a:buNone/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Jednicové správní a odbytové náklady		  50 Kč </a:t>
            </a: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Vlastní náklady					150 Kč</a:t>
            </a:r>
          </a:p>
          <a:p>
            <a:pPr marL="441325" lvl="0" indent="-346075">
              <a:buNone/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Zisková přirážka 20%				  30 Kč </a:t>
            </a: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Prodejní cena					180 Kč			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1793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484784"/>
            <a:ext cx="7715250" cy="4801716"/>
          </a:xfrm>
        </p:spPr>
        <p:txBody>
          <a:bodyPr/>
          <a:lstStyle/>
          <a:p>
            <a:pPr marL="441325" lvl="0" indent="-346075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3.	vícestupňová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výrobní náklady jednotlivých výrobních stupňů se dělí počtem polotovarů a meziproduktů, které stupněm proběhly a navazující stupně přejímají výkony předcházejících stupňů v jejich dosavadních nákladech.</a:t>
            </a:r>
          </a:p>
          <a:p>
            <a:pPr marL="441325" lv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Předpoklad:</a:t>
            </a:r>
          </a:p>
          <a:p>
            <a:pPr marL="725488" lvl="0" indent="-284163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každý stupeň výroby má svůj mezisklad s měnícím se stavem, </a:t>
            </a:r>
          </a:p>
          <a:p>
            <a:pPr marL="725488" lvl="0" indent="-284163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střediskové účetnictví.</a:t>
            </a:r>
          </a:p>
          <a:p>
            <a:pPr marL="441325" lv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Použití:</a:t>
            </a:r>
          </a:p>
          <a:p>
            <a:pPr marL="784225" lvl="0" indent="-342900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hromadná nebo sériová výroba rozdělená do více stupňů.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1754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Příklad 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441325" lvl="0" indent="-346075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Jednicové materiálové náklady	       120 Kč</a:t>
            </a:r>
          </a:p>
          <a:p>
            <a:pPr marL="441325" lvl="0" indent="-346075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Výrobní náklady I. stupně		160.000 Kč, 2.000 ks polotovarů</a:t>
            </a:r>
          </a:p>
          <a:p>
            <a:pPr marL="441325" indent="-346075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Výrobní náklady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II. stupně	 	  30.000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Kč,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1.000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ks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výrobků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441325" lvl="0" indent="-346075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Správní a odbytová režie		  24.000 Kč</a:t>
            </a:r>
          </a:p>
          <a:p>
            <a:pPr marL="441325" lvl="0" indent="-346075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Objem prodeje			       800 ks</a:t>
            </a:r>
          </a:p>
          <a:p>
            <a:pPr marL="441325" lvl="0" indent="-346075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441325" lvl="0" indent="-346075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Jednicové materiálové náklady			120 Kč</a:t>
            </a:r>
          </a:p>
          <a:p>
            <a:pPr marL="441325" lvl="0" indent="-346075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Jednicové výrobní náklady I. stupně		  80 Kč</a:t>
            </a:r>
          </a:p>
          <a:p>
            <a:pPr marL="441325" lvl="0" indent="-346075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Jednicové výrobní náklady II. stupně		  30 Kč </a:t>
            </a:r>
          </a:p>
          <a:p>
            <a:pPr marL="441325" lvl="0" indent="-346075">
              <a:buNone/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Jednicové správní a odbytové náklady		  30 Kč </a:t>
            </a:r>
          </a:p>
          <a:p>
            <a:pPr marL="441325" lvl="0" indent="-346075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Vlastní náklady					260 Kč</a:t>
            </a:r>
          </a:p>
          <a:p>
            <a:pPr marL="441325" lvl="0" indent="-346075">
              <a:buNone/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Zisková přirážka 20%				  52 Kč </a:t>
            </a:r>
          </a:p>
          <a:p>
            <a:pPr marL="441325" lvl="0" indent="-346075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Prodejní cena					312 Kč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			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668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Kalkulace dělením s PČ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88900" lv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Vyrobené množství jednotlivých druhů vynásobíme PČ (poměrové číslo), čímž dostaneme stejnorodé výrobky a těmito dělíme jednotlivé náklady. Získaný údaj opět vynásobíme PČ a získáme tak reálné náklady jednotlivých druhů.</a:t>
            </a:r>
          </a:p>
          <a:p>
            <a:pPr marL="358775" lvl="0" indent="-269875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Předpoklad:</a:t>
            </a:r>
          </a:p>
          <a:p>
            <a:pPr marL="358775" lvl="0" indent="-269875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správné stanovení PČ, které vyjadřuje příbuznost ve výrobě určitých druhů.</a:t>
            </a:r>
          </a:p>
          <a:p>
            <a:pPr marL="358775" lvl="0" indent="-269875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Použití:</a:t>
            </a:r>
          </a:p>
          <a:p>
            <a:pPr marL="358775" lvl="0" indent="-269875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výroba druhová (více druhů určitého výrobku).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967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Příklad 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Celkové výrobní náklady	 1.600.000 Kč</a:t>
            </a: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Přepočet:</a:t>
            </a: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Výrobek A:	  5.000 ks x 1 =      5.000 ks</a:t>
            </a: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Výrobek B:	10.000 ks x 0,8 =   8.000 ks		</a:t>
            </a:r>
          </a:p>
          <a:p>
            <a:pPr marL="441325" lvl="0" indent="-346075">
              <a:buNone/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Výrobek C:	  6.000 ks x 1,3 =   7.800 ks</a:t>
            </a: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Celkem po přepočtu		   20.800 ks</a:t>
            </a:r>
          </a:p>
          <a:p>
            <a:pPr marL="441325" lvl="0" indent="-346075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Výpočet jednicových nákladů: 1.600.000 / 20.800 = 76,92 Kč</a:t>
            </a: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Reálné náklady:</a:t>
            </a:r>
          </a:p>
          <a:p>
            <a:pPr marL="441325" lvl="0" indent="-346075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Výrobek A: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76,92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x 1 =    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76,92 Kč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441325" lvl="0" indent="-346075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Výrobek B: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76,92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x 0,8 = 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61,54 Kč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		</a:t>
            </a:r>
          </a:p>
          <a:p>
            <a:pPr marL="441325" lvl="0" indent="-346075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Výrobek C: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76,92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x 1,3 =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100,00 Kč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8626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Kalkulace přirážková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88900" lv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Kalkulace spočívá v rozdělení </a:t>
            </a:r>
            <a:r>
              <a:rPr lang="cs-CZ" dirty="0">
                <a:latin typeface="Arial" pitchFamily="34" charset="0"/>
                <a:cs typeface="Arial" pitchFamily="34" charset="0"/>
              </a:rPr>
              <a:t>nákladů na jednicové (lze je stanovit přímo na kalkulační jednici) a režijní (ty se rozdělují pomocí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tzv. režijních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přirážek z rozvrhové základny).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358775" lvl="0" indent="-269875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Předpoklad:</a:t>
            </a:r>
          </a:p>
          <a:p>
            <a:pPr marL="354013" lvl="0" indent="-265113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stanovení RZ (rozvrhové základny) – nejčastěji jde o jednicové materiálové nebo mzdové náklady.</a:t>
            </a:r>
          </a:p>
          <a:p>
            <a:pPr marL="358775" lvl="0" indent="-269875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Použití:</a:t>
            </a:r>
          </a:p>
          <a:p>
            <a:pPr marL="358775" lvl="0" indent="-269875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výroba kusová a sériová (vícestupňový výrobní proces se změnou stavu zásob).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64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8195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714375" y="1714500"/>
                <a:ext cx="7715250" cy="4572000"/>
              </a:xfrm>
            </p:spPr>
            <p:txBody>
              <a:bodyPr/>
              <a:lstStyle/>
              <a:p>
                <a:pPr marL="358775" lvl="0" indent="-269875">
                  <a:buNone/>
                </a:pPr>
                <a:r>
                  <a:rPr lang="cs-CZ" b="1" dirty="0" smtClean="0">
                    <a:latin typeface="Arial" pitchFamily="34" charset="0"/>
                    <a:cs typeface="Arial" pitchFamily="34" charset="0"/>
                  </a:rPr>
                  <a:t>Výpočet režijní přirážky:</a:t>
                </a:r>
              </a:p>
              <a:p>
                <a:pPr marL="358775" lvl="0" indent="-269875">
                  <a:buNone/>
                </a:pPr>
                <a:endParaRPr lang="cs-CZ" b="1" dirty="0">
                  <a:latin typeface="Arial" pitchFamily="34" charset="0"/>
                  <a:cs typeface="Arial" pitchFamily="34" charset="0"/>
                </a:endParaRPr>
              </a:p>
              <a:p>
                <a:pPr marL="80963" lvl="0" indent="7938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𝑟𝑒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𝑖𝑗𝑛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í 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𝑖𝑟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áž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𝑘𝑎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=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𝑐𝑒𝑙𝑘𝑜𝑣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á 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𝑟𝑒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ž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𝑖𝑗𝑒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𝑣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𝐾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č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𝑟𝑜𝑧𝑣𝑟h𝑜𝑣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á 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á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𝑘𝑙𝑎𝑑𝑛𝑎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𝑣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𝐾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č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 ∗100</m:t>
                      </m:r>
                    </m:oMath>
                  </m:oMathPara>
                </a14:m>
                <a:endParaRPr lang="cs-CZ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819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4375" y="1714500"/>
                <a:ext cx="7715250" cy="4572000"/>
              </a:xfrm>
              <a:blipFill rotWithShape="1">
                <a:blip r:embed="rId2"/>
                <a:stretch>
                  <a:fillRect t="-9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0167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Příklad 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6985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Podnik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vyrábí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vrata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(20.000 ks)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zárubně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(30.000 ks).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Přímé materiálové náklady: vrata 2.130 Kč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zárubně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1.103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Kč</a:t>
            </a:r>
          </a:p>
          <a:p>
            <a:pPr marL="441325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Výrobní režie: 7.106.000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,- Kč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(RZ = celkový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PMat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Určení % přirážka VR: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celkový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Pmat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=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2.130*20.000)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(1.103*30.000)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75.690.000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Kč</a:t>
            </a:r>
          </a:p>
          <a:p>
            <a:pPr marL="441325" indent="-346075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přirážka VR = (7.106.000 /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75.690.000)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* 100 =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9,39 %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441325" lvl="0" indent="-346075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41325" lvl="0" indent="-346075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Výpočet VR:</a:t>
            </a: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Vrata = 9,39 % z 2.130 = 200,01 Kč</a:t>
            </a:r>
          </a:p>
          <a:p>
            <a:pPr marL="441325" lvl="0" indent="-346075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Zárubně = 9,39 % z 1.103 = 103,57 Kč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5651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684213" y="692150"/>
            <a:ext cx="7775575" cy="720725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Použitá literatura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684213" y="1484313"/>
            <a:ext cx="7775575" cy="47529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indent="-342900" eaLnBrk="1" hangingPunct="1">
              <a:buFont typeface="Wingdings" pitchFamily="2" charset="2"/>
              <a:buNone/>
              <a:defRPr/>
            </a:pPr>
            <a:r>
              <a:rPr lang="cs-CZ" dirty="0" err="1" smtClean="0">
                <a:latin typeface="Arial" charset="0"/>
                <a:cs typeface="Arial" charset="0"/>
              </a:rPr>
              <a:t>Wöhe</a:t>
            </a:r>
            <a:r>
              <a:rPr lang="cs-CZ" dirty="0" smtClean="0">
                <a:latin typeface="Arial" charset="0"/>
                <a:cs typeface="Arial" charset="0"/>
              </a:rPr>
              <a:t>, G.: Úvod do podnikového hospodářství. Praha: C. H. Beck, 1995.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	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1059</TotalTime>
  <Words>684</Words>
  <Application>Microsoft Office PowerPoint</Application>
  <PresentationFormat>Předvádění na obrazovce (4:3)</PresentationFormat>
  <Paragraphs>134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Austin</vt:lpstr>
      <vt:lpstr>Prezentace aplikace PowerPoint</vt:lpstr>
      <vt:lpstr>Výukový materiál</vt:lpstr>
      <vt:lpstr>Prezentace aplikace PowerPoint</vt:lpstr>
      <vt:lpstr>Kalkulace </vt:lpstr>
      <vt:lpstr>Kalkulace podle doby sestavení</vt:lpstr>
      <vt:lpstr>Kalkulace podle struktury</vt:lpstr>
      <vt:lpstr>Kalkulační vzorec </vt:lpstr>
      <vt:lpstr>Kalkulace dělením</vt:lpstr>
      <vt:lpstr>Prezentace aplikace PowerPoint</vt:lpstr>
      <vt:lpstr>Příklad </vt:lpstr>
      <vt:lpstr>Prezentace aplikace PowerPoint</vt:lpstr>
      <vt:lpstr>Příklad </vt:lpstr>
      <vt:lpstr>Kalkulace dělením s PČ</vt:lpstr>
      <vt:lpstr>Příklad </vt:lpstr>
      <vt:lpstr>Kalkulace přirážková</vt:lpstr>
      <vt:lpstr>Prezentace aplikace PowerPoint</vt:lpstr>
      <vt:lpstr>Příklad 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Lenka Kandlerová</cp:lastModifiedBy>
  <cp:revision>132</cp:revision>
  <cp:lastPrinted>2012-07-16T05:40:38Z</cp:lastPrinted>
  <dcterms:created xsi:type="dcterms:W3CDTF">2011-04-17T19:50:20Z</dcterms:created>
  <dcterms:modified xsi:type="dcterms:W3CDTF">2013-04-24T05:39:32Z</dcterms:modified>
</cp:coreProperties>
</file>