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2" r:id="rId3"/>
    <p:sldId id="265" r:id="rId4"/>
    <p:sldId id="288" r:id="rId5"/>
    <p:sldId id="289" r:id="rId6"/>
    <p:sldId id="290" r:id="rId7"/>
  </p:sldIdLst>
  <p:sldSz cx="9144000" cy="6858000" type="screen4x3"/>
  <p:notesSz cx="6797675" cy="99282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660"/>
  </p:normalViewPr>
  <p:slideViewPr>
    <p:cSldViewPr>
      <p:cViewPr>
        <p:scale>
          <a:sx n="60" d="100"/>
          <a:sy n="60" d="100"/>
        </p:scale>
        <p:origin x="-1524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BC6E56A4-66CB-43D2-8342-F2EEA05BBF6E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6214C98-065A-470E-A084-EF3B53B713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80BD8-C022-4922-AA0C-841A01230D94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D7B4-D8EB-4FC1-8817-6CF564D732C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8BA98-B3B8-498B-B2B1-05C1F9C618D4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0471A-1043-423C-B946-1FC2332F1B6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56D57-E8B2-46ED-A723-923A67E14623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7F7C9-F024-4A62-B688-3BBA79274D7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CAB42-519D-4260-AA56-B2DCE08DEA7B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A59DC-5FD6-4DB8-BA45-1211DCFC69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4B30-7324-4719-9F81-96A2A64CB01F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F0846-8E0A-44F4-8457-B7E9406B2D4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C068-E156-4A2F-971F-D4A8D533DA28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BF3A5-3ECF-452A-B26C-3F60234FCE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48642-EFD2-4FC3-86C9-5E79D3C3D943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DCC97-238C-41D9-A25D-58D7857297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E732F-6862-42A6-9A09-0EE6E94ED43F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F2FFE-787F-4737-AB22-B8DE40D12B5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924CE-D255-49D2-A0FA-189FF8A8BA6C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2A965-BF4F-48E8-963E-94A732EFDF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2B7FD-201C-4032-9B42-74DA69B00152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6323-8EC6-4EBE-9536-8A23E437CE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4E3FDF17-7206-4CBD-A212-814BEC96C79D}" type="datetimeFigureOut">
              <a:rPr lang="cs-CZ"/>
              <a:pPr>
                <a:defRPr/>
              </a:pPr>
              <a:t>28.5.2013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pPr>
              <a:defRPr/>
            </a:pPr>
            <a:fld id="{BA350F60-8862-40E2-AFE3-8C268C8B265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61" r:id="rId8"/>
    <p:sldLayoutId id="2147484062" r:id="rId9"/>
    <p:sldLayoutId id="2147484058" r:id="rId10"/>
    <p:sldLayoutId id="21474840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Kalkulace.doc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Kalkulace_Z_II.docx" TargetMode="External"/><Relationship Id="rId2" Type="http://schemas.openxmlformats.org/officeDocument/2006/relationships/hyperlink" Target="Kalkulace_Z_I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Kalkulace_M_II.docx" TargetMode="External"/><Relationship Id="rId2" Type="http://schemas.openxmlformats.org/officeDocument/2006/relationships/hyperlink" Target="Kalkulace_M_I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Podnadpis 2"/>
          <p:cNvSpPr>
            <a:spLocks noGrp="1"/>
          </p:cNvSpPr>
          <p:nvPr>
            <p:ph type="subTitle" idx="1"/>
          </p:nvPr>
        </p:nvSpPr>
        <p:spPr>
          <a:xfrm>
            <a:off x="4733925" y="4421188"/>
            <a:ext cx="2933700" cy="126047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Ekonomika provozu a podnikání</a:t>
            </a:r>
          </a:p>
          <a:p>
            <a:pPr eaLnBrk="1" hangingPunct="1">
              <a:defRPr/>
            </a:pPr>
            <a:r>
              <a:rPr lang="cs-CZ" sz="2400" dirty="0" smtClean="0">
                <a:solidFill>
                  <a:srgbClr val="443329"/>
                </a:solidFill>
                <a:latin typeface="Arial" charset="0"/>
                <a:cs typeface="Arial" charset="0"/>
              </a:rPr>
              <a:t>Ekonomická příprava výroby</a:t>
            </a: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  <a:p>
            <a:pPr eaLnBrk="1" hangingPunct="1">
              <a:defRPr/>
            </a:pPr>
            <a:endParaRPr lang="cs-CZ" sz="2400" dirty="0" smtClean="0">
              <a:solidFill>
                <a:srgbClr val="443329"/>
              </a:solidFill>
              <a:latin typeface="Arial" charset="0"/>
              <a:cs typeface="Arial" charset="0"/>
            </a:endParaRPr>
          </a:p>
        </p:txBody>
      </p:sp>
      <p:pic>
        <p:nvPicPr>
          <p:cNvPr id="5123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620713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1800" y="333375"/>
            <a:ext cx="8280400" cy="11430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Výukový materiál</a:t>
            </a:r>
            <a:endParaRPr lang="cs-CZ" sz="4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431800" y="1628775"/>
            <a:ext cx="8280400" cy="4873625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projektu: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CZ.1.07/1.5.00/34.0608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Šablona: 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III/2 Inovace a zkvalitnění výuky prostřednictvím ICT</a:t>
            </a: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Číslo materiálu: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04_02_32_INOVACE_20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cs-CZ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2" descr="http://7zs.wz.cz/opvk%20velke%20l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5299075"/>
            <a:ext cx="3168650" cy="785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ovéPole 2"/>
          <p:cNvSpPr txBox="1">
            <a:spLocks noChangeArrowheads="1"/>
          </p:cNvSpPr>
          <p:nvPr/>
        </p:nvSpPr>
        <p:spPr bwMode="auto">
          <a:xfrm>
            <a:off x="500063" y="369888"/>
            <a:ext cx="8394700" cy="12922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cs-CZ" sz="1600" dirty="0"/>
          </a:p>
          <a:p>
            <a:r>
              <a:rPr lang="cs-CZ" sz="3800" dirty="0" smtClean="0"/>
              <a:t>Kalkulace - PL</a:t>
            </a:r>
            <a:endParaRPr lang="cs-CZ" sz="3800" dirty="0"/>
          </a:p>
          <a:p>
            <a:pPr algn="ctr"/>
            <a:endParaRPr lang="cs-CZ" sz="2400" dirty="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395288" y="1327150"/>
            <a:ext cx="8280400" cy="19812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Předmět: Ekonomika provozu a podnikání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Ročník: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4.</a:t>
            </a: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Jméno autora: Ing. Lenka </a:t>
            </a:r>
            <a:r>
              <a:rPr lang="cs-CZ" sz="2200" b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Kandlerová</a:t>
            </a:r>
            <a:endParaRPr lang="cs-CZ" sz="2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cs-CZ" sz="2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Škola:</a:t>
            </a:r>
            <a:r>
              <a:rPr lang="cs-CZ" sz="22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SPŠ Hranice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b="1" dirty="0" smtClean="0"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en-GB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endParaRPr lang="cs-CZ" sz="2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95288" y="6143625"/>
            <a:ext cx="8280400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Autorem materiálu a všech jeho částí, není-li uvedeno jinak, je Ing. Lenka </a:t>
            </a:r>
            <a:r>
              <a:rPr lang="cs-CZ" sz="1400" i="1" dirty="0" err="1">
                <a:solidFill>
                  <a:schemeClr val="tx1"/>
                </a:solidFill>
                <a:latin typeface="Arial" charset="0"/>
                <a:cs typeface="Arial" charset="0"/>
              </a:rPr>
              <a:t>Kandlerová</a:t>
            </a:r>
            <a:endParaRPr lang="cs-CZ" sz="1400" i="1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defRPr/>
            </a:pPr>
            <a:r>
              <a:rPr lang="cs-CZ" sz="1400" i="1" dirty="0">
                <a:solidFill>
                  <a:schemeClr val="tx1"/>
                </a:solidFill>
                <a:latin typeface="Arial" charset="0"/>
                <a:cs typeface="Arial" charset="0"/>
              </a:rPr>
              <a:t>Financováno z ESF a státního rozpočtu ČR. </a:t>
            </a:r>
            <a:endParaRPr lang="cs-CZ" sz="2800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7173" name="TextovéPole 4"/>
          <p:cNvSpPr txBox="1">
            <a:spLocks noChangeArrowheads="1"/>
          </p:cNvSpPr>
          <p:nvPr/>
        </p:nvSpPr>
        <p:spPr bwMode="auto">
          <a:xfrm>
            <a:off x="428625" y="3308350"/>
            <a:ext cx="831691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000" b="1" dirty="0" smtClean="0">
                <a:solidFill>
                  <a:srgbClr val="000000"/>
                </a:solidFill>
                <a:cs typeface="Arial" charset="0"/>
              </a:rPr>
              <a:t>Anotace:</a:t>
            </a:r>
            <a:endParaRPr lang="cs-CZ" sz="2000" b="1" dirty="0">
              <a:solidFill>
                <a:srgbClr val="000000"/>
              </a:solidFill>
              <a:cs typeface="Arial" charset="0"/>
            </a:endParaRPr>
          </a:p>
          <a:p>
            <a:pPr eaLnBrk="1" hangingPunct="1"/>
            <a:r>
              <a:rPr lang="cs-CZ" sz="2000" dirty="0">
                <a:solidFill>
                  <a:srgbClr val="000000"/>
                </a:solidFill>
                <a:cs typeface="Arial" charset="0"/>
              </a:rPr>
              <a:t>Prezentace obsahuje ukázkové výpočty </a:t>
            </a:r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kalkulací </a:t>
            </a:r>
            <a:r>
              <a:rPr lang="cs-CZ" sz="2000" dirty="0">
                <a:solidFill>
                  <a:srgbClr val="000000"/>
                </a:solidFill>
                <a:cs typeface="Arial" charset="0"/>
              </a:rPr>
              <a:t>a pracovní listy, které jsou určeny k aplikaci získaných znalostí. Listy mohou být použity jako písemné opakování v hodině nebo zadání pro samostatnou domácí práci, a to jako celek nebo po částech. Součástí jsou také jejich metodiky.</a:t>
            </a:r>
          </a:p>
          <a:p>
            <a:r>
              <a:rPr lang="cs-CZ" sz="2000" b="1" dirty="0" smtClean="0">
                <a:solidFill>
                  <a:srgbClr val="000000"/>
                </a:solidFill>
                <a:cs typeface="Arial" charset="0"/>
              </a:rPr>
              <a:t>Klíčová </a:t>
            </a:r>
            <a:r>
              <a:rPr lang="cs-CZ" sz="2000" b="1" dirty="0">
                <a:solidFill>
                  <a:srgbClr val="000000"/>
                </a:solidFill>
                <a:cs typeface="Arial" charset="0"/>
              </a:rPr>
              <a:t>slova:</a:t>
            </a:r>
          </a:p>
          <a:p>
            <a:r>
              <a:rPr lang="cs-CZ" sz="2000" dirty="0" smtClean="0">
                <a:solidFill>
                  <a:srgbClr val="000000"/>
                </a:solidFill>
                <a:cs typeface="Arial" charset="0"/>
              </a:rPr>
              <a:t>Kalkulace prostá, kalkulace dělením s poměrovými čísly, kalkulace přirážková. </a:t>
            </a:r>
            <a:endParaRPr lang="cs-CZ" sz="2000" dirty="0">
              <a:cs typeface="Arial" charset="0"/>
            </a:endParaRPr>
          </a:p>
        </p:txBody>
      </p:sp>
      <p:pic>
        <p:nvPicPr>
          <p:cNvPr id="7174" name="Obrázek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0163" y="333375"/>
            <a:ext cx="10779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dirty="0" smtClean="0">
                <a:latin typeface="Arial" charset="0"/>
                <a:cs typeface="Arial" charset="0"/>
              </a:rPr>
              <a:t>Výpočty 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</a:rPr>
              <a:t>V následujícím odkaze naleznete zadání příkladů, na kterých jsou vysvětleny jednotlivé metody výpočtu kalkulací:</a:t>
            </a:r>
          </a:p>
          <a:p>
            <a:pPr marL="0" indent="0">
              <a:buFont typeface="Wingdings 2" pitchFamily="18" charset="2"/>
              <a:buNone/>
            </a:pPr>
            <a:endParaRPr lang="cs-CZ" dirty="0">
              <a:latin typeface="Arial" charset="0"/>
              <a:cs typeface="Arial" charset="0"/>
              <a:hlinkClick r:id="rId2" action="ppaction://hlinkfile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  <a:hlinkClick r:id="rId2" action="ppaction://hlinkfile"/>
              </a:rPr>
              <a:t>Kalkulace.docx</a:t>
            </a: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48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1"/>
          <p:cNvSpPr>
            <a:spLocks noGrp="1"/>
          </p:cNvSpPr>
          <p:nvPr>
            <p:ph type="title"/>
          </p:nvPr>
        </p:nvSpPr>
        <p:spPr>
          <a:xfrm>
            <a:off x="714375" y="642938"/>
            <a:ext cx="7786688" cy="857250"/>
          </a:xfrm>
        </p:spPr>
        <p:txBody>
          <a:bodyPr/>
          <a:lstStyle/>
          <a:p>
            <a:r>
              <a:rPr lang="cs-CZ" smtClean="0">
                <a:latin typeface="Arial" charset="0"/>
                <a:cs typeface="Arial" charset="0"/>
              </a:rPr>
              <a:t>Pracovní listy - zadání</a:t>
            </a:r>
          </a:p>
        </p:txBody>
      </p:sp>
      <p:sp>
        <p:nvSpPr>
          <p:cNvPr id="7171" name="Zástupný symbol pro obsah 2"/>
          <p:cNvSpPr>
            <a:spLocks noGrp="1"/>
          </p:cNvSpPr>
          <p:nvPr>
            <p:ph idx="1"/>
          </p:nvPr>
        </p:nvSpPr>
        <p:spPr>
          <a:xfrm>
            <a:off x="714375" y="1714500"/>
            <a:ext cx="7715250" cy="4572000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</a:rPr>
              <a:t>V následujících odkazech naleznete zadání příkladů, která jsou určena k procvičení:</a:t>
            </a: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  <a:hlinkClick r:id="rId2" action="ppaction://hlinkfile"/>
              </a:rPr>
              <a:t>Kalkulace_Z_I.docx</a:t>
            </a: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cs-CZ" dirty="0" smtClean="0">
                <a:latin typeface="Arial" charset="0"/>
                <a:cs typeface="Arial" charset="0"/>
                <a:hlinkClick r:id="rId3" action="ppaction://hlinkfile"/>
              </a:rPr>
              <a:t>Kalkulace_Z_II.docx</a:t>
            </a: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0" indent="0">
              <a:buFont typeface="Wingdings 2" pitchFamily="18" charset="2"/>
              <a:buNone/>
            </a:pPr>
            <a:endParaRPr lang="cs-CZ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16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Nadpis 1"/>
          <p:cNvSpPr>
            <a:spLocks noGrp="1"/>
          </p:cNvSpPr>
          <p:nvPr>
            <p:ph type="title"/>
          </p:nvPr>
        </p:nvSpPr>
        <p:spPr>
          <a:xfrm>
            <a:off x="684213" y="692150"/>
            <a:ext cx="7775575" cy="720725"/>
          </a:xfrm>
        </p:spPr>
        <p:txBody>
          <a:bodyPr/>
          <a:lstStyle/>
          <a:p>
            <a:r>
              <a:rPr lang="cs-CZ" sz="4400" smtClean="0">
                <a:latin typeface="Arial" charset="0"/>
                <a:cs typeface="Arial" charset="0"/>
              </a:rPr>
              <a:t>Pracovní listy - metodika</a:t>
            </a:r>
          </a:p>
        </p:txBody>
      </p:sp>
      <p:sp>
        <p:nvSpPr>
          <p:cNvPr id="8195" name="Zástupný symbol pro obsah 2"/>
          <p:cNvSpPr>
            <a:spLocks noGrp="1"/>
          </p:cNvSpPr>
          <p:nvPr>
            <p:ph idx="1"/>
          </p:nvPr>
        </p:nvSpPr>
        <p:spPr>
          <a:xfrm>
            <a:off x="684213" y="1484313"/>
            <a:ext cx="7775575" cy="4752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V níže uvedených odkazech naleznete metodiku k jednotlivým pracovním listům: </a:t>
            </a:r>
          </a:p>
          <a:p>
            <a:pPr marL="85725" indent="-15875" eaLnBrk="1" hangingPunct="1">
              <a:buFont typeface="Wingdings" pitchFamily="2" charset="2"/>
              <a:buNone/>
              <a:defRPr/>
            </a:pPr>
            <a:endParaRPr lang="cs-CZ" dirty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2" action="ppaction://hlinkfile"/>
              </a:rPr>
              <a:t>Kalkulace_M_I.docx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marL="85725" indent="-15875" eaLnBrk="1" hangingPunct="1">
              <a:buFont typeface="Wingdings" pitchFamily="2" charset="2"/>
              <a:buNone/>
              <a:defRPr/>
            </a:pPr>
            <a:r>
              <a:rPr lang="cs-CZ" dirty="0" smtClean="0">
                <a:solidFill>
                  <a:schemeClr val="tx1"/>
                </a:solidFill>
                <a:latin typeface="Arial" charset="0"/>
                <a:cs typeface="Arial" charset="0"/>
                <a:hlinkClick r:id="rId3" action="ppaction://hlinkfile"/>
              </a:rPr>
              <a:t>Kalkulace_M_II.docx</a:t>
            </a: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cs-CZ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15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1127</TotalTime>
  <Words>177</Words>
  <Application>Microsoft Office PowerPoint</Application>
  <PresentationFormat>Předvádění na obrazovce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Austin</vt:lpstr>
      <vt:lpstr>Prezentace aplikace PowerPoint</vt:lpstr>
      <vt:lpstr>Výukový materiál</vt:lpstr>
      <vt:lpstr>Prezentace aplikace PowerPoint</vt:lpstr>
      <vt:lpstr>Výpočty </vt:lpstr>
      <vt:lpstr>Pracovní listy - zadání</vt:lpstr>
      <vt:lpstr>Pracovní listy - metodika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tematického celku</dc:title>
  <dc:creator>koala</dc:creator>
  <cp:lastModifiedBy>Lenka Kandlerová</cp:lastModifiedBy>
  <cp:revision>125</cp:revision>
  <cp:lastPrinted>2012-07-16T05:40:38Z</cp:lastPrinted>
  <dcterms:created xsi:type="dcterms:W3CDTF">2011-04-17T19:50:20Z</dcterms:created>
  <dcterms:modified xsi:type="dcterms:W3CDTF">2013-05-28T06:57:45Z</dcterms:modified>
</cp:coreProperties>
</file>