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70" r:id="rId3"/>
    <p:sldId id="271" r:id="rId4"/>
    <p:sldId id="257" r:id="rId5"/>
    <p:sldId id="283" r:id="rId6"/>
    <p:sldId id="259" r:id="rId7"/>
    <p:sldId id="284" r:id="rId8"/>
    <p:sldId id="285" r:id="rId9"/>
    <p:sldId id="286" r:id="rId10"/>
    <p:sldId id="287" r:id="rId11"/>
    <p:sldId id="288" r:id="rId12"/>
    <p:sldId id="261" r:id="rId13"/>
    <p:sldId id="290" r:id="rId14"/>
    <p:sldId id="289" r:id="rId15"/>
    <p:sldId id="291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7B09B9-4F00-41B7-9719-7F126490D917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13B0CF-CBCE-4AEA-A03B-3B2A729DC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536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me.vutbr.cz/opory/pdf/TI_TO-2cast.pdf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3212976"/>
            <a:ext cx="3313355" cy="249424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Hoblování, obrážení, protahování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1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03_02_32_INOVACE-</a:t>
            </a:r>
            <a:r>
              <a:rPr lang="cs-CZ" smtClean="0">
                <a:latin typeface="Arial" pitchFamily="34" charset="0"/>
                <a:cs typeface="Arial" pitchFamily="34" charset="0"/>
              </a:rPr>
              <a:t>14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87166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9011" y="369888"/>
            <a:ext cx="8210550" cy="95410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dirty="0" smtClean="0"/>
              <a:t>Hoblování, obrážení, protahování</a:t>
            </a:r>
          </a:p>
          <a:p>
            <a:pPr algn="ctr"/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Voharek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2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Anotace: objasnění základních pojmů třískového obrábění hoblováním, obrážením a protahováním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hoblování, protahování, obrážení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54942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528800" cy="576064"/>
          </a:xfrm>
        </p:spPr>
        <p:txBody>
          <a:bodyPr>
            <a:noAutofit/>
          </a:bodyPr>
          <a:lstStyle/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4752528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Hoblování</a:t>
            </a: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technologická operace obrábění </a:t>
            </a:r>
            <a:r>
              <a:rPr lang="cs-CZ" dirty="0">
                <a:latin typeface="Arial" pitchFamily="34" charset="0"/>
                <a:cs typeface="Arial" pitchFamily="34" charset="0"/>
              </a:rPr>
              <a:t>dlouhých rovinných a tvarových ploch jednobřitým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nástrojem.</a:t>
            </a:r>
          </a:p>
          <a:p>
            <a:pPr marL="6858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Hlavní pohyb</a:t>
            </a:r>
            <a:r>
              <a:rPr lang="cs-CZ" dirty="0">
                <a:latin typeface="Arial" pitchFamily="34" charset="0"/>
                <a:cs typeface="Arial" pitchFamily="34" charset="0"/>
              </a:rPr>
              <a:t>:  přímočarý vratný a koná ho obrobek. 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Vedlejší pohyb </a:t>
            </a:r>
            <a:r>
              <a:rPr lang="cs-CZ" dirty="0">
                <a:latin typeface="Arial" pitchFamily="34" charset="0"/>
                <a:cs typeface="Arial" pitchFamily="34" charset="0"/>
              </a:rPr>
              <a:t>: přerušovaný posuv a koná ho nástroj). Při vratném, zpětném pohybu nástroj obvykle nepracuje. 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Obráběné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plochy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mohou </a:t>
            </a:r>
            <a:r>
              <a:rPr lang="cs-CZ" dirty="0">
                <a:latin typeface="Arial" pitchFamily="34" charset="0"/>
                <a:cs typeface="Arial" pitchFamily="34" charset="0"/>
              </a:rPr>
              <a:t>být vodorovné, svislé nebo skloněné pod určitým úhlem. </a:t>
            </a:r>
          </a:p>
        </p:txBody>
      </p:sp>
    </p:spTree>
    <p:extLst>
      <p:ext uri="{BB962C8B-B14F-4D97-AF65-F5344CB8AC3E}">
        <p14:creationId xmlns:p14="http://schemas.microsoft.com/office/powerpoint/2010/main" val="12559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528800" cy="576064"/>
          </a:xfrm>
        </p:spPr>
        <p:txBody>
          <a:bodyPr>
            <a:noAutofit/>
          </a:bodyPr>
          <a:lstStyle/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1196752"/>
            <a:ext cx="8064896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u="sng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Hoblování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Výhody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: poměrně levný stroj, jednoduché nástroje a jejich snadné ostření, metoda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umožňuje dosažení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velkých úběrů při velkých průřezech třísky na jeden záběr. Při hrubování lze opracovávat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více ploch několika nástroji současně. Metodu lze zproduktivnit opracováním více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obrobků současně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Přesnost: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Hoblováním lze dosáhnout rovnoběžnosti běžně (0,1 až 0,2) [mm . m-1], na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špičkových strojích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lze dosáhnout až 0,02 [mm . m-1].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293710"/>
              </p:ext>
            </p:extLst>
          </p:nvPr>
        </p:nvGraphicFramePr>
        <p:xfrm>
          <a:off x="899592" y="4509120"/>
          <a:ext cx="6792417" cy="1892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4139"/>
                <a:gridCol w="2264139"/>
                <a:gridCol w="2264139"/>
              </a:tblGrid>
              <a:tr h="366896">
                <a:tc>
                  <a:txBody>
                    <a:bodyPr/>
                    <a:lstStyle/>
                    <a:p>
                      <a:pPr algn="l"/>
                      <a:r>
                        <a:rPr lang="cs-CZ" sz="1400" b="1" i="0" u="none" strike="noStrike" baseline="0" dirty="0" smtClean="0">
                          <a:latin typeface="Times New Roman,Bold"/>
                        </a:rPr>
                        <a:t>Způsob práce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i="0" u="none" strike="noStrike" baseline="0" dirty="0" smtClean="0">
                          <a:latin typeface="Times New Roman,Bold"/>
                        </a:rPr>
                        <a:t>Přesnost IT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i="0" u="none" strike="noStrike" baseline="0" dirty="0" smtClean="0">
                          <a:latin typeface="Times New Roman"/>
                        </a:rPr>
                        <a:t>Drsnost povrchu</a:t>
                      </a:r>
                    </a:p>
                    <a:p>
                      <a:pPr algn="l"/>
                      <a:r>
                        <a:rPr lang="cs-CZ" sz="1400" b="1" i="0" u="none" strike="noStrike" baseline="0" dirty="0" err="1" smtClean="0">
                          <a:latin typeface="Times New Roman,Bold"/>
                        </a:rPr>
                        <a:t>Ra</a:t>
                      </a:r>
                      <a:r>
                        <a:rPr lang="cs-CZ" sz="1400" b="1" i="0" u="none" strike="noStrike" baseline="0" dirty="0" smtClean="0">
                          <a:latin typeface="Times New Roman,Bold"/>
                        </a:rPr>
                        <a:t> [</a:t>
                      </a:r>
                      <a:r>
                        <a:rPr lang="el-GR" sz="1400" b="1" i="0" u="none" strike="noStrike" baseline="0" dirty="0" smtClean="0">
                          <a:latin typeface="Times New Roman,Bold"/>
                        </a:rPr>
                        <a:t>μ</a:t>
                      </a:r>
                      <a:r>
                        <a:rPr lang="cs-CZ" sz="1400" b="1" i="0" u="none" strike="noStrike" baseline="0" dirty="0" smtClean="0">
                          <a:latin typeface="Times New Roman,Bold"/>
                        </a:rPr>
                        <a:t>m]</a:t>
                      </a:r>
                      <a:endParaRPr lang="cs-CZ" sz="1400" dirty="0"/>
                    </a:p>
                  </a:txBody>
                  <a:tcPr/>
                </a:tc>
              </a:tr>
              <a:tr h="366896">
                <a:tc>
                  <a:txBody>
                    <a:bodyPr/>
                    <a:lstStyle/>
                    <a:p>
                      <a:r>
                        <a:rPr lang="cs-CZ" sz="1800" b="1" i="1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Hrubování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11 až 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6,3 až 25</a:t>
                      </a:r>
                      <a:endParaRPr lang="cs-CZ" dirty="0"/>
                    </a:p>
                  </a:txBody>
                  <a:tcPr/>
                </a:tc>
              </a:tr>
              <a:tr h="366896">
                <a:tc>
                  <a:txBody>
                    <a:bodyPr/>
                    <a:lstStyle/>
                    <a:p>
                      <a:r>
                        <a:rPr lang="cs-CZ" sz="1800" b="1" i="1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Na čisto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9 až 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3,2 až 6,3</a:t>
                      </a:r>
                      <a:endParaRPr lang="cs-CZ" dirty="0"/>
                    </a:p>
                  </a:txBody>
                  <a:tcPr/>
                </a:tc>
              </a:tr>
              <a:tr h="366896">
                <a:tc>
                  <a:txBody>
                    <a:bodyPr/>
                    <a:lstStyle/>
                    <a:p>
                      <a:r>
                        <a:rPr lang="cs-CZ" sz="1800" b="1" i="1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Na čisto širokým hladicím nožem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 až 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1,6 až 3,2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1634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21074"/>
            <a:ext cx="7034052" cy="3879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37424" y="1268760"/>
            <a:ext cx="796702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Hoblování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/>
              <a:t>hlavní </a:t>
            </a:r>
            <a:r>
              <a:rPr lang="cs-CZ" b="1" dirty="0"/>
              <a:t>pohyb vykonává obrobek </a:t>
            </a:r>
            <a:r>
              <a:rPr lang="cs-CZ" dirty="0"/>
              <a:t>a </a:t>
            </a:r>
            <a:r>
              <a:rPr lang="cs-CZ" b="1" dirty="0"/>
              <a:t>vedlejší pohyb vykonává</a:t>
            </a:r>
          </a:p>
          <a:p>
            <a:r>
              <a:rPr lang="cs-CZ" b="1" dirty="0"/>
              <a:t>nástroj </a:t>
            </a:r>
            <a:r>
              <a:rPr lang="cs-CZ" dirty="0"/>
              <a:t>v úvrati vratného pohybu obrobku.</a:t>
            </a:r>
          </a:p>
        </p:txBody>
      </p:sp>
    </p:spTree>
    <p:extLst>
      <p:ext uri="{BB962C8B-B14F-4D97-AF65-F5344CB8AC3E}">
        <p14:creationId xmlns:p14="http://schemas.microsoft.com/office/powerpoint/2010/main" val="171113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548680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637424" y="1105031"/>
            <a:ext cx="7967023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u="sng" dirty="0">
                <a:latin typeface="Arial" pitchFamily="34" charset="0"/>
                <a:cs typeface="Arial" pitchFamily="34" charset="0"/>
              </a:rPr>
              <a:t>Hoblovací nože 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dirty="0">
                <a:latin typeface="Arial" pitchFamily="34" charset="0"/>
                <a:cs typeface="Arial" pitchFamily="34" charset="0"/>
              </a:rPr>
              <a:t>většinou vyrobeny z rychlořezných ocelí (v celistvém provedení), nebo mají těleso z konstrukční oceli, s připájenou nebo mechanicky upnutou břitovou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destičku </a:t>
            </a:r>
            <a:r>
              <a:rPr lang="cs-CZ" dirty="0">
                <a:latin typeface="Arial" pitchFamily="34" charset="0"/>
                <a:cs typeface="Arial" pitchFamily="34" charset="0"/>
              </a:rPr>
              <a:t>ze slinutého karbidu.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807" y="2312198"/>
            <a:ext cx="6520306" cy="3185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37424" y="5497730"/>
            <a:ext cx="79928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latin typeface="Arial" pitchFamily="34" charset="0"/>
                <a:cs typeface="Arial" pitchFamily="34" charset="0"/>
              </a:rPr>
              <a:t>Základní typy hoblovacích nožů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>
                <a:latin typeface="Arial" pitchFamily="34" charset="0"/>
                <a:cs typeface="Arial" pitchFamily="34" charset="0"/>
              </a:rPr>
              <a:t>a) uběrací, b) uběrací stranový, c) na šikmé plochy, d) drážkovací, e) hladicí, f) prohnutý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72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548680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637424" y="1105031"/>
            <a:ext cx="7967023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u="sng" dirty="0">
                <a:latin typeface="Arial" pitchFamily="34" charset="0"/>
                <a:cs typeface="Arial" pitchFamily="34" charset="0"/>
              </a:rPr>
              <a:t>Hoblovací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stroje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Hoblovky </a:t>
            </a:r>
            <a:r>
              <a:rPr lang="cs-CZ" dirty="0">
                <a:latin typeface="Arial" pitchFamily="34" charset="0"/>
                <a:cs typeface="Arial" pitchFamily="34" charset="0"/>
              </a:rPr>
              <a:t>jsou relativně velké a jednoduché stroje, které tvoří tyto základní části:</a:t>
            </a:r>
          </a:p>
          <a:p>
            <a:r>
              <a:rPr lang="pt-BR" dirty="0" smtClean="0">
                <a:latin typeface="Arial" pitchFamily="34" charset="0"/>
                <a:cs typeface="Arial" pitchFamily="34" charset="0"/>
              </a:rPr>
              <a:t>lože </a:t>
            </a:r>
            <a:r>
              <a:rPr lang="pt-BR" dirty="0">
                <a:latin typeface="Arial" pitchFamily="34" charset="0"/>
                <a:cs typeface="Arial" pitchFamily="34" charset="0"/>
              </a:rPr>
              <a:t>s plochým nebo prizmatickým vedením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pracovní </a:t>
            </a:r>
            <a:r>
              <a:rPr lang="cs-CZ" dirty="0">
                <a:latin typeface="Arial" pitchFamily="34" charset="0"/>
                <a:cs typeface="Arial" pitchFamily="34" charset="0"/>
              </a:rPr>
              <a:t>stůl s pohonem mechanickým nebo hydraulickým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jeden </a:t>
            </a:r>
            <a:r>
              <a:rPr lang="cs-CZ" dirty="0">
                <a:latin typeface="Arial" pitchFamily="34" charset="0"/>
                <a:cs typeface="Arial" pitchFamily="34" charset="0"/>
              </a:rPr>
              <a:t>nebo dva stojany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příčník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suporty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Charakteristickým rozměrem hoblovky je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šířka </a:t>
            </a:r>
            <a:r>
              <a:rPr lang="cs-CZ" dirty="0">
                <a:latin typeface="Arial" pitchFamily="34" charset="0"/>
                <a:cs typeface="Arial" pitchFamily="34" charset="0"/>
              </a:rPr>
              <a:t>pracovního stolu – bývá od 800 do 4000 [mm].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463" y="2708920"/>
            <a:ext cx="3773984" cy="3835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70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548680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637424" y="1105031"/>
            <a:ext cx="7967023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Obrážení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S ohledem na konstrukci stroje, se kterou souvisí směr hlavního pohybu,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rozlišujeme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vodorovné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svislé obrážení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vodorovném obrážení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vykonává </a:t>
            </a:r>
            <a:r>
              <a:rPr lang="cs-CZ" sz="2000" b="1" i="1" dirty="0">
                <a:latin typeface="Arial" pitchFamily="34" charset="0"/>
                <a:cs typeface="Arial" pitchFamily="34" charset="0"/>
              </a:rPr>
              <a:t>hlavní řezný pohyb nástroj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upevněný ve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smýkadle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stroje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000" b="1" i="1" dirty="0">
                <a:latin typeface="Arial" pitchFamily="34" charset="0"/>
                <a:cs typeface="Arial" pitchFamily="34" charset="0"/>
              </a:rPr>
              <a:t>vedlejší pohyb vykonává obrobek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konci vratného pohybu smýkadla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Při svislém obrážení vykonává hlavní řezný pohyb nástroj upevněný ve smýkadle stroje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vedlejší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pohyb – posuv a to buď přímočarý, nebo kruhový vykonává obrobek.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988" y="4028908"/>
            <a:ext cx="7855893" cy="2476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142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548680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637424" y="1105031"/>
            <a:ext cx="7967023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Obrážení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Obrážecí nože </a:t>
            </a:r>
            <a:r>
              <a:rPr lang="cs-CZ" dirty="0">
                <a:latin typeface="Arial" pitchFamily="34" charset="0"/>
                <a:cs typeface="Arial" pitchFamily="34" charset="0"/>
              </a:rPr>
              <a:t>jsou, podobně jako hoblovací nože, vyrobeny převážně z rychlořezných ocelí (v celistvém provedení), protože nože s řeznou částí ze slinutých karbidů nemohou být ani v tomto případě hospodárně využity. Nože pro vodorovné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obrážečky </a:t>
            </a:r>
            <a:r>
              <a:rPr lang="cs-CZ" dirty="0">
                <a:latin typeface="Arial" pitchFamily="34" charset="0"/>
                <a:cs typeface="Arial" pitchFamily="34" charset="0"/>
              </a:rPr>
              <a:t>mají krátkou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upinací</a:t>
            </a:r>
            <a:r>
              <a:rPr lang="cs-CZ" dirty="0">
                <a:latin typeface="Arial" pitchFamily="34" charset="0"/>
                <a:cs typeface="Arial" pitchFamily="34" charset="0"/>
              </a:rPr>
              <a:t> část, geometrie řezné části je podobná jako 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soustružnických </a:t>
            </a:r>
            <a:r>
              <a:rPr lang="cs-CZ" dirty="0">
                <a:latin typeface="Arial" pitchFamily="34" charset="0"/>
                <a:cs typeface="Arial" pitchFamily="34" charset="0"/>
              </a:rPr>
              <a:t>nožů. Nože pro svislé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obrážečky mají </a:t>
            </a:r>
            <a:r>
              <a:rPr lang="cs-CZ" dirty="0">
                <a:latin typeface="Arial" pitchFamily="34" charset="0"/>
                <a:cs typeface="Arial" pitchFamily="34" charset="0"/>
              </a:rPr>
              <a:t>delší stopku, tvar řezné části odpovídá požadované obrážecí operaci, geometrie řezné části je obdobná jako u soustružnických nožů.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67" y="3505688"/>
            <a:ext cx="7735535" cy="2664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135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90928"/>
            <a:ext cx="2412318" cy="2685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1560" y="548680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637424" y="1105031"/>
            <a:ext cx="7967023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Obrážení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Obrážecí stroje (obrážečky) </a:t>
            </a:r>
            <a:r>
              <a:rPr lang="cs-CZ" dirty="0">
                <a:latin typeface="Arial" pitchFamily="34" charset="0"/>
                <a:cs typeface="Arial" pitchFamily="34" charset="0"/>
              </a:rPr>
              <a:t>lze na základě konstrukčně technologické koncepce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rozdělit </a:t>
            </a:r>
            <a:r>
              <a:rPr lang="cs-CZ" dirty="0">
                <a:latin typeface="Arial" pitchFamily="34" charset="0"/>
                <a:cs typeface="Arial" pitchFamily="34" charset="0"/>
              </a:rPr>
              <a:t>na vodorovné a svislé.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i="1" dirty="0">
                <a:latin typeface="Arial" pitchFamily="34" charset="0"/>
                <a:cs typeface="Arial" pitchFamily="34" charset="0"/>
              </a:rPr>
              <a:t>Vodorovná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obrážečka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je charakterizovaná vodorovným pohybem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smykadla </a:t>
            </a:r>
            <a:r>
              <a:rPr lang="cs-CZ" dirty="0">
                <a:latin typeface="Arial" pitchFamily="34" charset="0"/>
                <a:cs typeface="Arial" pitchFamily="34" charset="0"/>
              </a:rPr>
              <a:t>s nástrojem.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dirty="0">
                <a:latin typeface="Arial" pitchFamily="34" charset="0"/>
                <a:cs typeface="Arial" pitchFamily="34" charset="0"/>
              </a:rPr>
              <a:t>obrážení velkých obrobků se používají obrážečky s příčně posuvným smykadlem, což znamená, že smykadlo koná hlavní řezný pohyb i příčný posuvový pohyb a obrobek je ne-hybný.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Svislá </a:t>
            </a:r>
            <a:r>
              <a:rPr lang="cs-CZ" b="1" i="1" dirty="0">
                <a:latin typeface="Arial" pitchFamily="34" charset="0"/>
                <a:cs typeface="Arial" pitchFamily="34" charset="0"/>
              </a:rPr>
              <a:t>obrážečka </a:t>
            </a:r>
            <a:r>
              <a:rPr lang="cs-CZ" dirty="0">
                <a:latin typeface="Arial" pitchFamily="34" charset="0"/>
                <a:cs typeface="Arial" pitchFamily="34" charset="0"/>
              </a:rPr>
              <a:t>slo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uží </a:t>
            </a:r>
            <a:r>
              <a:rPr lang="cs-CZ" dirty="0">
                <a:latin typeface="Arial" pitchFamily="34" charset="0"/>
                <a:cs typeface="Arial" pitchFamily="34" charset="0"/>
              </a:rPr>
              <a:t>především pro obrábění vnějších a zejména vnitřních tvarových ploch a svislých rovinných ploch. </a:t>
            </a:r>
            <a:endParaRPr lang="cs-CZ" u="sng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65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11560" y="548680"/>
            <a:ext cx="7528800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55576" y="134076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11560" y="1340768"/>
            <a:ext cx="7920880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PROTAHOVÁNÍ A PROTLAČOVÁNÍ </a:t>
            </a:r>
            <a:endParaRPr lang="cs-CZ" sz="2400" u="sng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Protahování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 protlačování patří k dokončovacím obráběcím procesům, při němž jsou vysoce produktivním způsobem obráběny tvarové díry (protahování a protlačování vnitřní) nebo vnější, převážně tvarové plochy (protahování a protlačování vnější).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Obrobek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zpravidla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nehybný a nástroj koná přímočarý pohyb - při protahování je tažen, při protlačování tlačen (protlačovací nástroje jsou vzhledem k namáhání na vzpěr mnohem kratší než protahovací). Krátké jednotkové strojní časy i vedlejší časy (jednoduché upínání obrobků) jsou hlavním faktorem velmi vysoké produktivity protahování i protlačování. Kvůli velmi složitým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drahým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nástrojům lze oba obráběcí procesy hospodárně využít pouze ve velkosériové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hromadné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výrobě. </a:t>
            </a:r>
          </a:p>
        </p:txBody>
      </p:sp>
    </p:spTree>
    <p:extLst>
      <p:ext uri="{BB962C8B-B14F-4D97-AF65-F5344CB8AC3E}">
        <p14:creationId xmlns:p14="http://schemas.microsoft.com/office/powerpoint/2010/main" val="293368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11560" y="548680"/>
            <a:ext cx="7528800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55576" y="134076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11560" y="1124744"/>
            <a:ext cx="79208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PROTAHOVÁNÍ A PROTLAČOVÁNÍ </a:t>
            </a:r>
            <a:endParaRPr lang="cs-CZ" sz="2400" u="sng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33" y="1991647"/>
            <a:ext cx="8140360" cy="2831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102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11560" y="548680"/>
            <a:ext cx="7528800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55576" y="134076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11560" y="1124744"/>
            <a:ext cx="79208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PROTAHOVÁNÍ A PROTLAČOVÁNÍ </a:t>
            </a:r>
            <a:endParaRPr lang="cs-CZ" sz="2400" u="sng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670" y="1663933"/>
            <a:ext cx="7082690" cy="4762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176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11560" y="548680"/>
            <a:ext cx="7528800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11560" y="1124744"/>
            <a:ext cx="79208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PROTAHOVÁNÍ A PROTLAČOVÁNÍ </a:t>
            </a:r>
            <a:endParaRPr lang="cs-CZ" sz="2400" u="sng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4314"/>
            <a:ext cx="8136903" cy="3676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9438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92088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Použité zdroje: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www.wikipedia.cz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sz="1800" dirty="0"/>
              <a:t>HUMÁR, A. </a:t>
            </a:r>
            <a:r>
              <a:rPr lang="cs-CZ" sz="1800" i="1" dirty="0"/>
              <a:t>TECHNOLOGIE I TECHNOLOGIE OBRÁBĚNÍ – 2. část. </a:t>
            </a:r>
            <a:r>
              <a:rPr lang="cs-CZ" sz="1800" dirty="0"/>
              <a:t>Studijní opory </a:t>
            </a:r>
            <a:r>
              <a:rPr lang="cs-CZ" sz="1800" dirty="0" smtClean="0"/>
              <a:t>pro magisterskou </a:t>
            </a:r>
            <a:r>
              <a:rPr lang="cs-CZ" sz="1800" dirty="0"/>
              <a:t>formu studia "Strojírenská technologie". Brno: VUT Brně, Fakulta </a:t>
            </a:r>
            <a:r>
              <a:rPr lang="cs-CZ" sz="1800" dirty="0" smtClean="0"/>
              <a:t>strojního inženýrství</a:t>
            </a:r>
            <a:r>
              <a:rPr lang="cs-CZ" sz="1800" dirty="0"/>
              <a:t>, 2004. 94 s. 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www.fme.vutbr.cz/opory/pdf/TI_TO-2cast.pdf</a:t>
            </a:r>
            <a:endParaRPr lang="cs-CZ" sz="1800" dirty="0" smtClean="0"/>
          </a:p>
          <a:p>
            <a:endParaRPr lang="cs-CZ" sz="18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9380" y="551028"/>
            <a:ext cx="7528800" cy="5737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Hoblování, obrážení, protahování</a:t>
            </a:r>
          </a:p>
        </p:txBody>
      </p:sp>
    </p:spTree>
    <p:extLst>
      <p:ext uri="{BB962C8B-B14F-4D97-AF65-F5344CB8AC3E}">
        <p14:creationId xmlns:p14="http://schemas.microsoft.com/office/powerpoint/2010/main" val="221127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458</TotalTime>
  <Words>827</Words>
  <Application>Microsoft Office PowerPoint</Application>
  <PresentationFormat>Předvádění na obrazovce (4:3)</PresentationFormat>
  <Paragraphs>92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Hoblování, obrážení, protahování</vt:lpstr>
      <vt:lpstr>Výukový materiál</vt:lpstr>
      <vt:lpstr>Prezentace aplikace PowerPoint</vt:lpstr>
      <vt:lpstr>Hoblování, obrážení, protahování</vt:lpstr>
      <vt:lpstr>Hoblování, obrážení, protahování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Leopold Voharek</dc:creator>
  <cp:lastModifiedBy>Leopold Voharek</cp:lastModifiedBy>
  <cp:revision>53</cp:revision>
  <dcterms:created xsi:type="dcterms:W3CDTF">2012-03-26T17:56:50Z</dcterms:created>
  <dcterms:modified xsi:type="dcterms:W3CDTF">2013-05-20T09:06:48Z</dcterms:modified>
</cp:coreProperties>
</file>