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70" r:id="rId3"/>
    <p:sldId id="271" r:id="rId4"/>
    <p:sldId id="257" r:id="rId5"/>
    <p:sldId id="259" r:id="rId6"/>
    <p:sldId id="258" r:id="rId7"/>
    <p:sldId id="261" r:id="rId8"/>
    <p:sldId id="263" r:id="rId9"/>
    <p:sldId id="264" r:id="rId10"/>
    <p:sldId id="267" r:id="rId11"/>
    <p:sldId id="269" r:id="rId12"/>
    <p:sldId id="272" r:id="rId13"/>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6" d="100"/>
          <a:sy n="76" d="100"/>
        </p:scale>
        <p:origin x="-1206" y="1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grpSp>
        <p:nvGrpSpPr>
          <p:cNvPr id="43" name="Group 42"/>
          <p:cNvGrpSpPr/>
          <p:nvPr/>
        </p:nvGrpSpPr>
        <p:grpSpPr>
          <a:xfrm>
            <a:off x="-382404" y="0"/>
            <a:ext cx="9932332" cy="6858000"/>
            <a:chOff x="-382404" y="0"/>
            <a:chExt cx="9932332" cy="6858000"/>
          </a:xfrm>
        </p:grpSpPr>
        <p:grpSp>
          <p:nvGrpSpPr>
            <p:cNvPr id="44" name="Group 44"/>
            <p:cNvGrpSpPr/>
            <p:nvPr/>
          </p:nvGrpSpPr>
          <p:grpSpPr>
            <a:xfrm>
              <a:off x="0" y="0"/>
              <a:ext cx="9144000" cy="6858000"/>
              <a:chOff x="0" y="0"/>
              <a:chExt cx="9144000" cy="6858000"/>
            </a:xfrm>
          </p:grpSpPr>
          <p:grpSp>
            <p:nvGrpSpPr>
              <p:cNvPr id="70" name="Group 4"/>
              <p:cNvGrpSpPr/>
              <p:nvPr/>
            </p:nvGrpSpPr>
            <p:grpSpPr>
              <a:xfrm>
                <a:off x="0" y="0"/>
                <a:ext cx="2514600" cy="6858000"/>
                <a:chOff x="0" y="0"/>
                <a:chExt cx="2514600" cy="6858000"/>
              </a:xfrm>
            </p:grpSpPr>
            <p:sp>
              <p:nvSpPr>
                <p:cNvPr id="115" name="Rectangle 11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1" name="Group 5"/>
              <p:cNvGrpSpPr/>
              <p:nvPr/>
            </p:nvGrpSpPr>
            <p:grpSpPr>
              <a:xfrm>
                <a:off x="422910" y="0"/>
                <a:ext cx="2514600" cy="6858000"/>
                <a:chOff x="0" y="0"/>
                <a:chExt cx="2514600" cy="6858000"/>
              </a:xfrm>
            </p:grpSpPr>
            <p:sp>
              <p:nvSpPr>
                <p:cNvPr id="85" name="Rectangle 8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11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5" name="Freeform 44"/>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Freeform 51"/>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3" name="Hexagon 52"/>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57"/>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67"/>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Freeform 68"/>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p:cNvSpPr/>
          <p:nvPr/>
        </p:nvSpPr>
        <p:spPr>
          <a:xfrm>
            <a:off x="4649096" y="-21511"/>
            <a:ext cx="3505200" cy="231288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733365" y="2708476"/>
            <a:ext cx="3313355" cy="1702160"/>
          </a:xfrm>
        </p:spPr>
        <p:txBody>
          <a:bodyPr>
            <a:normAutofit/>
          </a:bodyPr>
          <a:lstStyle>
            <a:lvl1pPr>
              <a:defRPr sz="3600"/>
            </a:lvl1pPr>
          </a:lstStyle>
          <a:p>
            <a:r>
              <a:rPr lang="cs-CZ" smtClean="0"/>
              <a:t>Kliknutím lze upravit styl.</a:t>
            </a:r>
            <a:endParaRPr lang="en-US" dirty="0"/>
          </a:p>
        </p:txBody>
      </p:sp>
      <p:sp>
        <p:nvSpPr>
          <p:cNvPr id="3" name="Subtitle 2"/>
          <p:cNvSpPr>
            <a:spLocks noGrp="1"/>
          </p:cNvSpPr>
          <p:nvPr>
            <p:ph type="subTitle" idx="1"/>
          </p:nvPr>
        </p:nvSpPr>
        <p:spPr>
          <a:xfrm>
            <a:off x="4733365" y="4421080"/>
            <a:ext cx="3309803" cy="1260629"/>
          </a:xfrm>
        </p:spPr>
        <p:txBody>
          <a:bodyPr>
            <a:normAutofit/>
          </a:bodyPr>
          <a:lstStyle>
            <a:lvl1pPr marL="0" indent="0" algn="l">
              <a:buNone/>
              <a:defRPr sz="1800">
                <a:solidFill>
                  <a:srgbClr val="42424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4" name="Date Placeholder 3"/>
          <p:cNvSpPr>
            <a:spLocks noGrp="1"/>
          </p:cNvSpPr>
          <p:nvPr>
            <p:ph type="dt" sz="half" idx="10"/>
          </p:nvPr>
        </p:nvSpPr>
        <p:spPr>
          <a:xfrm>
            <a:off x="4738744" y="1516828"/>
            <a:ext cx="2133600" cy="750981"/>
          </a:xfrm>
        </p:spPr>
        <p:txBody>
          <a:bodyPr anchor="b"/>
          <a:lstStyle>
            <a:lvl1pPr algn="l">
              <a:defRPr sz="2400"/>
            </a:lvl1pPr>
          </a:lstStyle>
          <a:p>
            <a:fld id="{9BEF4B3A-FA1C-4A99-8D6C-7BDB25773B5D}" type="datetimeFigureOut">
              <a:rPr lang="cs-CZ" smtClean="0"/>
              <a:t>20.5.2013</a:t>
            </a:fld>
            <a:endParaRPr lang="cs-CZ"/>
          </a:p>
        </p:txBody>
      </p:sp>
      <p:sp>
        <p:nvSpPr>
          <p:cNvPr id="50" name="Rectangle 49"/>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11"/>
          </p:nvPr>
        </p:nvSpPr>
        <p:spPr>
          <a:xfrm>
            <a:off x="5303520" y="5719966"/>
            <a:ext cx="2831592" cy="365125"/>
          </a:xfrm>
        </p:spPr>
        <p:txBody>
          <a:bodyPr>
            <a:normAutofit/>
          </a:bodyPr>
          <a:lstStyle>
            <a:lvl1pPr>
              <a:defRPr>
                <a:solidFill>
                  <a:schemeClr val="accent1"/>
                </a:solidFill>
              </a:defRPr>
            </a:lvl1pPr>
          </a:lstStyle>
          <a:p>
            <a:endParaRPr lang="cs-CZ"/>
          </a:p>
        </p:txBody>
      </p:sp>
      <p:sp>
        <p:nvSpPr>
          <p:cNvPr id="6" name="Slide Number Placeholder 5"/>
          <p:cNvSpPr>
            <a:spLocks noGrp="1"/>
          </p:cNvSpPr>
          <p:nvPr>
            <p:ph type="sldNum" sz="quarter" idx="12"/>
          </p:nvPr>
        </p:nvSpPr>
        <p:spPr>
          <a:xfrm>
            <a:off x="4649096" y="5719966"/>
            <a:ext cx="643666" cy="365125"/>
          </a:xfrm>
        </p:spPr>
        <p:txBody>
          <a:bodyPr/>
          <a:lstStyle>
            <a:lvl1pPr>
              <a:defRPr>
                <a:solidFill>
                  <a:schemeClr val="accent1"/>
                </a:solidFill>
              </a:defRPr>
            </a:lvl1pPr>
          </a:lstStyle>
          <a:p>
            <a:fld id="{FD871B09-7487-490D-B68A-8C8CDEEFD7A7}" type="slidenum">
              <a:rPr lang="cs-CZ" smtClean="0"/>
              <a:t>‹#›</a:t>
            </a:fld>
            <a:endParaRPr lang="cs-CZ"/>
          </a:p>
        </p:txBody>
      </p:sp>
      <p:sp>
        <p:nvSpPr>
          <p:cNvPr id="89" name="Rectangle 88"/>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Content Placeholder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10"/>
          </p:nvPr>
        </p:nvSpPr>
        <p:spPr/>
        <p:txBody>
          <a:bodyPr/>
          <a:lstStyle/>
          <a:p>
            <a:fld id="{9BEF4B3A-FA1C-4A99-8D6C-7BDB25773B5D}" type="datetimeFigureOut">
              <a:rPr lang="cs-CZ" smtClean="0"/>
              <a:t>20.5.2013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FD871B09-7487-490D-B68A-8C8CDEEFD7A7}" type="slidenum">
              <a:rPr lang="cs-CZ" smtClean="0"/>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Title 1"/>
          <p:cNvSpPr>
            <a:spLocks noGrp="1"/>
          </p:cNvSpPr>
          <p:nvPr>
            <p:ph type="title"/>
          </p:nvPr>
        </p:nvSpPr>
        <p:spPr>
          <a:xfrm>
            <a:off x="1258645" y="2900829"/>
            <a:ext cx="6637468" cy="1362075"/>
          </a:xfrm>
        </p:spPr>
        <p:txBody>
          <a:bodyPr anchor="b"/>
          <a:lstStyle>
            <a:lvl1pPr algn="l">
              <a:defRPr sz="4000" b="0" cap="none" baseline="0"/>
            </a:lvl1pPr>
          </a:lstStyle>
          <a:p>
            <a:r>
              <a:rPr lang="cs-CZ" smtClean="0"/>
              <a:t>Kliknutím lze upravit styl.</a:t>
            </a:r>
            <a:endParaRPr lang="en-US" dirty="0"/>
          </a:p>
        </p:txBody>
      </p:sp>
      <p:sp>
        <p:nvSpPr>
          <p:cNvPr id="3" name="Text Placeholder 2"/>
          <p:cNvSpPr>
            <a:spLocks noGrp="1"/>
          </p:cNvSpPr>
          <p:nvPr>
            <p:ph type="body" idx="1"/>
          </p:nvPr>
        </p:nvSpPr>
        <p:spPr>
          <a:xfrm>
            <a:off x="1258645" y="4267200"/>
            <a:ext cx="6637467" cy="1520413"/>
          </a:xfrm>
        </p:spPr>
        <p:txBody>
          <a:bodyPr anchor="t"/>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9BEF4B3A-FA1C-4A99-8D6C-7BDB25773B5D}" type="datetimeFigureOut">
              <a:rPr lang="cs-CZ" smtClean="0"/>
              <a:t>20.5.2013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FD871B09-7487-490D-B68A-8C8CDEEFD7A7}" type="slidenum">
              <a:rPr lang="cs-CZ" smtClean="0"/>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5" name="Date Placeholder 4"/>
          <p:cNvSpPr>
            <a:spLocks noGrp="1"/>
          </p:cNvSpPr>
          <p:nvPr>
            <p:ph type="dt" sz="half" idx="10"/>
          </p:nvPr>
        </p:nvSpPr>
        <p:spPr/>
        <p:txBody>
          <a:bodyPr/>
          <a:lstStyle/>
          <a:p>
            <a:fld id="{9BEF4B3A-FA1C-4A99-8D6C-7BDB25773B5D}" type="datetimeFigureOut">
              <a:rPr lang="cs-CZ" smtClean="0"/>
              <a:t>20.5.2013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FD871B09-7487-490D-B68A-8C8CDEEFD7A7}" type="slidenum">
              <a:rPr lang="cs-CZ" smtClean="0"/>
              <a:t>‹#›</a:t>
            </a:fld>
            <a:endParaRPr lang="cs-CZ"/>
          </a:p>
        </p:txBody>
      </p:sp>
      <p:sp>
        <p:nvSpPr>
          <p:cNvPr id="9" name="Content Placeholder 8"/>
          <p:cNvSpPr>
            <a:spLocks noGrp="1"/>
          </p:cNvSpPr>
          <p:nvPr>
            <p:ph sz="quarter" idx="13"/>
          </p:nvPr>
        </p:nvSpPr>
        <p:spPr>
          <a:xfrm>
            <a:off x="1042416" y="2313432"/>
            <a:ext cx="3419856" cy="3493008"/>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11" name="Content Placeholder 10"/>
          <p:cNvSpPr>
            <a:spLocks noGrp="1"/>
          </p:cNvSpPr>
          <p:nvPr>
            <p:ph sz="quarter" idx="14"/>
          </p:nvPr>
        </p:nvSpPr>
        <p:spPr>
          <a:xfrm>
            <a:off x="4645152" y="2313431"/>
            <a:ext cx="3419856" cy="3493008"/>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a:off x="1412111" y="2316009"/>
            <a:ext cx="3057148"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1041721"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Text Placeholder 4"/>
          <p:cNvSpPr>
            <a:spLocks noGrp="1"/>
          </p:cNvSpPr>
          <p:nvPr>
            <p:ph type="body" sz="quarter" idx="3"/>
          </p:nvPr>
        </p:nvSpPr>
        <p:spPr>
          <a:xfrm>
            <a:off x="5011837" y="2316010"/>
            <a:ext cx="3055717"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Content Placeholder 5"/>
          <p:cNvSpPr>
            <a:spLocks noGrp="1"/>
          </p:cNvSpPr>
          <p:nvPr>
            <p:ph sz="quarter" idx="4"/>
          </p:nvPr>
        </p:nvSpPr>
        <p:spPr>
          <a:xfrm>
            <a:off x="4645152"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Date Placeholder 6"/>
          <p:cNvSpPr>
            <a:spLocks noGrp="1"/>
          </p:cNvSpPr>
          <p:nvPr>
            <p:ph type="dt" sz="half" idx="10"/>
          </p:nvPr>
        </p:nvSpPr>
        <p:spPr/>
        <p:txBody>
          <a:bodyPr/>
          <a:lstStyle/>
          <a:p>
            <a:fld id="{9BEF4B3A-FA1C-4A99-8D6C-7BDB25773B5D}" type="datetimeFigureOut">
              <a:rPr lang="cs-CZ" smtClean="0"/>
              <a:t>20.5.2013</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FD871B09-7487-490D-B68A-8C8CDEEFD7A7}" type="slidenum">
              <a:rPr lang="cs-CZ" smtClean="0"/>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Date Placeholder 2"/>
          <p:cNvSpPr>
            <a:spLocks noGrp="1"/>
          </p:cNvSpPr>
          <p:nvPr>
            <p:ph type="dt" sz="half" idx="10"/>
          </p:nvPr>
        </p:nvSpPr>
        <p:spPr/>
        <p:txBody>
          <a:bodyPr/>
          <a:lstStyle/>
          <a:p>
            <a:fld id="{9BEF4B3A-FA1C-4A99-8D6C-7BDB25773B5D}" type="datetimeFigureOut">
              <a:rPr lang="cs-CZ" smtClean="0"/>
              <a:t>20.5.2013</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FD871B09-7487-490D-B68A-8C8CDEEFD7A7}" type="slidenum">
              <a:rPr lang="cs-CZ" smtClean="0"/>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BEF4B3A-FA1C-4A99-8D6C-7BDB25773B5D}" type="datetimeFigureOut">
              <a:rPr lang="cs-CZ" smtClean="0"/>
              <a:t>20.5.2013</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FD871B09-7487-490D-B68A-8C8CDEEFD7A7}"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2" name="Group 4"/>
              <p:cNvGrpSpPr/>
              <p:nvPr/>
            </p:nvGrpSpPr>
            <p:grpSpPr>
              <a:xfrm>
                <a:off x="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5"/>
              <p:cNvGrpSpPr/>
              <p:nvPr/>
            </p:nvGrpSpPr>
            <p:grpSpPr>
              <a:xfrm>
                <a:off x="42291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4"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7" name="Freeform 46"/>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Hexagon 51"/>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Freeform 58"/>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Freeform 69"/>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9BEF4B3A-FA1C-4A99-8D6C-7BDB25773B5D}" type="datetimeFigureOut">
              <a:rPr lang="cs-CZ" smtClean="0"/>
              <a:t>20.5.2013</a:t>
            </a:fld>
            <a:endParaRPr lang="cs-CZ"/>
          </a:p>
        </p:txBody>
      </p:sp>
      <p:sp>
        <p:nvSpPr>
          <p:cNvPr id="7" name="Slide Number Placeholder 6"/>
          <p:cNvSpPr>
            <a:spLocks noGrp="1"/>
          </p:cNvSpPr>
          <p:nvPr>
            <p:ph type="sldNum" sz="quarter" idx="12"/>
          </p:nvPr>
        </p:nvSpPr>
        <p:spPr/>
        <p:txBody>
          <a:bodyPr/>
          <a:lstStyle/>
          <a:p>
            <a:fld id="{FD871B09-7487-490D-B68A-8C8CDEEFD7A7}" type="slidenum">
              <a:rPr lang="cs-CZ" smtClean="0"/>
              <a:t>‹#›</a:t>
            </a:fld>
            <a:endParaRPr lang="cs-CZ"/>
          </a:p>
        </p:txBody>
      </p:sp>
      <p:sp>
        <p:nvSpPr>
          <p:cNvPr id="58" name="Rectangle 57"/>
          <p:cNvSpPr/>
          <p:nvPr/>
        </p:nvSpPr>
        <p:spPr>
          <a:xfrm>
            <a:off x="905571" y="601883"/>
            <a:ext cx="3562257" cy="5648445"/>
          </a:xfrm>
          <a:prstGeom prst="rect">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1145894" y="856527"/>
            <a:ext cx="3090440" cy="5150734"/>
          </a:xfrm>
        </p:spPr>
        <p:txBody>
          <a:bodyP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61" name="Rectangle 60"/>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cs-CZ"/>
          </a:p>
        </p:txBody>
      </p:sp>
      <p:sp>
        <p:nvSpPr>
          <p:cNvPr id="2" name="Title 1"/>
          <p:cNvSpPr>
            <a:spLocks noGrp="1"/>
          </p:cNvSpPr>
          <p:nvPr>
            <p:ph type="title"/>
          </p:nvPr>
        </p:nvSpPr>
        <p:spPr>
          <a:xfrm>
            <a:off x="4739833" y="2657434"/>
            <a:ext cx="3304572" cy="1463153"/>
          </a:xfrm>
        </p:spPr>
        <p:txBody>
          <a:bodyPr anchor="b">
            <a:normAutofit/>
          </a:bodyPr>
          <a:lstStyle>
            <a:lvl1pPr algn="l">
              <a:defRPr sz="2800" b="0"/>
            </a:lvl1pPr>
          </a:lstStyle>
          <a:p>
            <a:r>
              <a:rPr lang="cs-CZ" smtClean="0"/>
              <a:t>Kliknutím lze upravit styl.</a:t>
            </a:r>
            <a:endParaRPr lang="en-US"/>
          </a:p>
        </p:txBody>
      </p:sp>
      <p:sp>
        <p:nvSpPr>
          <p:cNvPr id="4" name="Text Placeholder 3"/>
          <p:cNvSpPr>
            <a:spLocks noGrp="1"/>
          </p:cNvSpPr>
          <p:nvPr>
            <p:ph type="body" sz="half" idx="2"/>
          </p:nvPr>
        </p:nvSpPr>
        <p:spPr>
          <a:xfrm>
            <a:off x="4736592" y="4136994"/>
            <a:ext cx="3298784" cy="1517904"/>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5" name="Group 4"/>
              <p:cNvGrpSpPr/>
              <p:nvPr/>
            </p:nvGrpSpPr>
            <p:grpSpPr>
              <a:xfrm>
                <a:off x="0" y="0"/>
                <a:ext cx="2514600" cy="6858000"/>
                <a:chOff x="0" y="0"/>
                <a:chExt cx="2514600" cy="6858000"/>
              </a:xfrm>
            </p:grpSpPr>
            <p:sp>
              <p:nvSpPr>
                <p:cNvPr id="87" name="Rectangle 8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6" name="Group 5"/>
              <p:cNvGrpSpPr/>
              <p:nvPr/>
            </p:nvGrpSpPr>
            <p:grpSpPr>
              <a:xfrm>
                <a:off x="42291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7" name="Group 9"/>
              <p:cNvGrpSpPr/>
              <p:nvPr/>
            </p:nvGrpSpPr>
            <p:grpSpPr>
              <a:xfrm rot="10800000">
                <a:off x="662940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8" name="Rectangle 77"/>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Freeform 45"/>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Hexagon 50"/>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62"/>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Hexagon 69"/>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Hexagon 70"/>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Hexagon 71"/>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72"/>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73"/>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4" name="Rectangle 93"/>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Rectangle 10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Rectangle 101"/>
          <p:cNvSpPr/>
          <p:nvPr/>
        </p:nvSpPr>
        <p:spPr>
          <a:xfrm>
            <a:off x="905571" y="601883"/>
            <a:ext cx="3562257" cy="5648445"/>
          </a:xfrm>
          <a:prstGeom prst="rect">
            <a:avLst/>
          </a:prstGeom>
          <a:solidFill>
            <a:srgbClr val="FFFFFF"/>
          </a:solidFill>
          <a:ln w="3175">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34424" y="2660904"/>
            <a:ext cx="3300984" cy="1463040"/>
          </a:xfrm>
        </p:spPr>
        <p:txBody>
          <a:bodyPr anchor="b">
            <a:normAutofit/>
          </a:bodyPr>
          <a:lstStyle>
            <a:lvl1pPr algn="l">
              <a:defRPr sz="2800" b="0"/>
            </a:lvl1pPr>
          </a:lstStyle>
          <a:p>
            <a:r>
              <a:rPr lang="cs-CZ" smtClean="0"/>
              <a:t>Kliknutím lze upravit styl.</a:t>
            </a:r>
            <a:endParaRPr lang="en-US"/>
          </a:p>
        </p:txBody>
      </p:sp>
      <p:sp>
        <p:nvSpPr>
          <p:cNvPr id="3" name="Picture Placeholder 2"/>
          <p:cNvSpPr>
            <a:spLocks noGrp="1"/>
          </p:cNvSpPr>
          <p:nvPr>
            <p:ph type="pic" idx="1"/>
          </p:nvPr>
        </p:nvSpPr>
        <p:spPr>
          <a:xfrm>
            <a:off x="1005208" y="693795"/>
            <a:ext cx="3359623" cy="5468112"/>
          </a:xfrm>
        </p:spPr>
        <p:txBody>
          <a:bodyPr/>
          <a:lstStyle>
            <a:lvl1pPr marL="0" indent="0">
              <a:buNone/>
              <a:defRPr sz="3200">
                <a:solidFill>
                  <a:schemeClr val="accent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dirty="0"/>
          </a:p>
        </p:txBody>
      </p:sp>
      <p:sp>
        <p:nvSpPr>
          <p:cNvPr id="4" name="Text Placeholder 3"/>
          <p:cNvSpPr>
            <a:spLocks noGrp="1"/>
          </p:cNvSpPr>
          <p:nvPr>
            <p:ph type="body" sz="half" idx="2"/>
          </p:nvPr>
        </p:nvSpPr>
        <p:spPr>
          <a:xfrm>
            <a:off x="4734630" y="4133088"/>
            <a:ext cx="3300573" cy="1519561"/>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9BEF4B3A-FA1C-4A99-8D6C-7BDB25773B5D}" type="datetimeFigureOut">
              <a:rPr lang="cs-CZ" smtClean="0"/>
              <a:t>20.5.2013</a:t>
            </a:fld>
            <a:endParaRPr lang="cs-CZ"/>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cs-CZ"/>
          </a:p>
        </p:txBody>
      </p:sp>
      <p:sp>
        <p:nvSpPr>
          <p:cNvPr id="7" name="Slide Number Placeholder 6"/>
          <p:cNvSpPr>
            <a:spLocks noGrp="1"/>
          </p:cNvSpPr>
          <p:nvPr>
            <p:ph type="sldNum" sz="quarter" idx="12"/>
          </p:nvPr>
        </p:nvSpPr>
        <p:spPr/>
        <p:txBody>
          <a:bodyPr/>
          <a:lstStyle/>
          <a:p>
            <a:fld id="{FD871B09-7487-490D-B68A-8C8CDEEFD7A7}" type="slidenum">
              <a:rPr lang="cs-CZ" smtClean="0"/>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9BEF4B3A-FA1C-4A99-8D6C-7BDB25773B5D}" type="datetimeFigureOut">
              <a:rPr lang="cs-CZ" smtClean="0"/>
              <a:t>20.5.2013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FD871B09-7487-490D-B68A-8C8CDEEFD7A7}"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030147"/>
            <a:ext cx="1484453" cy="4780344"/>
          </a:xfrm>
        </p:spPr>
        <p:txBody>
          <a:bodyPr vert="eaVert" anchor="ctr"/>
          <a:lstStyle/>
          <a:p>
            <a:r>
              <a:rPr lang="cs-CZ" smtClean="0"/>
              <a:t>Kliknutím lze upravit styl.</a:t>
            </a:r>
            <a:endParaRPr lang="en-US"/>
          </a:p>
        </p:txBody>
      </p:sp>
      <p:sp>
        <p:nvSpPr>
          <p:cNvPr id="3" name="Vertical Text Placeholder 2"/>
          <p:cNvSpPr>
            <a:spLocks noGrp="1"/>
          </p:cNvSpPr>
          <p:nvPr>
            <p:ph type="body" orient="vert" idx="1"/>
          </p:nvPr>
        </p:nvSpPr>
        <p:spPr>
          <a:xfrm>
            <a:off x="1053296" y="1030147"/>
            <a:ext cx="5423704" cy="4780344"/>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9BEF4B3A-FA1C-4A99-8D6C-7BDB25773B5D}" type="datetimeFigureOut">
              <a:rPr lang="cs-CZ" smtClean="0"/>
              <a:t>20.5.2013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FD871B09-7487-490D-B68A-8C8CDEEFD7A7}" type="slidenum">
              <a:rPr lang="cs-CZ" smtClean="0"/>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42" name="Group 41"/>
          <p:cNvGrpSpPr/>
          <p:nvPr/>
        </p:nvGrpSpPr>
        <p:grpSpPr>
          <a:xfrm>
            <a:off x="-304800" y="0"/>
            <a:ext cx="9932332" cy="6858000"/>
            <a:chOff x="-382404" y="0"/>
            <a:chExt cx="9932332" cy="6858000"/>
          </a:xfrm>
        </p:grpSpPr>
        <p:grpSp>
          <p:nvGrpSpPr>
            <p:cNvPr id="43" name="Group 44"/>
            <p:cNvGrpSpPr/>
            <p:nvPr/>
          </p:nvGrpSpPr>
          <p:grpSpPr>
            <a:xfrm>
              <a:off x="0" y="0"/>
              <a:ext cx="9144000" cy="6858000"/>
              <a:chOff x="0" y="0"/>
              <a:chExt cx="9144000" cy="6858000"/>
            </a:xfrm>
          </p:grpSpPr>
          <p:grpSp>
            <p:nvGrpSpPr>
              <p:cNvPr id="101" name="Group 4"/>
              <p:cNvGrpSpPr/>
              <p:nvPr/>
            </p:nvGrpSpPr>
            <p:grpSpPr>
              <a:xfrm>
                <a:off x="0" y="0"/>
                <a:ext cx="2514600" cy="6858000"/>
                <a:chOff x="0" y="0"/>
                <a:chExt cx="2514600" cy="6858000"/>
              </a:xfrm>
            </p:grpSpPr>
            <p:sp>
              <p:nvSpPr>
                <p:cNvPr id="113" name="Rectangle 112"/>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2" name="Group 5"/>
              <p:cNvGrpSpPr/>
              <p:nvPr/>
            </p:nvGrpSpPr>
            <p:grpSpPr>
              <a:xfrm>
                <a:off x="422910" y="0"/>
                <a:ext cx="2514600" cy="6858000"/>
                <a:chOff x="0" y="0"/>
                <a:chExt cx="2514600" cy="6858000"/>
              </a:xfrm>
            </p:grpSpPr>
            <p:sp>
              <p:nvSpPr>
                <p:cNvPr id="110" name="Rectangle 109"/>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Rectangle 110"/>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111"/>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3" name="Group 9"/>
              <p:cNvGrpSpPr/>
              <p:nvPr/>
            </p:nvGrpSpPr>
            <p:grpSpPr>
              <a:xfrm rot="10800000">
                <a:off x="6629400" y="0"/>
                <a:ext cx="2514600" cy="6858000"/>
                <a:chOff x="0" y="0"/>
                <a:chExt cx="2514600" cy="6858000"/>
              </a:xfrm>
            </p:grpSpPr>
            <p:sp>
              <p:nvSpPr>
                <p:cNvPr id="107" name="Rectangle 10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107"/>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Rectangle 108"/>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4" name="Rectangle 103"/>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Rectangle 105"/>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4" name="Freeform 43"/>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5" name="Freeform 44"/>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6" name="Freeform 45"/>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Hexagon 49"/>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Hexagon 50"/>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54"/>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Hexagon 57"/>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Hexagon 94"/>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Hexagon 95"/>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Hexagon 96"/>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Hexagon 97"/>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Freeform 98"/>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Freeform 99"/>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6" name="Rectangle 65"/>
          <p:cNvSpPr/>
          <p:nvPr/>
        </p:nvSpPr>
        <p:spPr>
          <a:xfrm>
            <a:off x="457200" y="333487"/>
            <a:ext cx="8229600" cy="6185647"/>
          </a:xfrm>
          <a:prstGeom prst="rect">
            <a:avLst/>
          </a:prstGeom>
          <a:solidFill>
            <a:schemeClr val="bg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p:cNvSpPr/>
          <p:nvPr/>
        </p:nvSpPr>
        <p:spPr>
          <a:xfrm>
            <a:off x="4561242" y="-21511"/>
            <a:ext cx="3679116" cy="699244"/>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043490" y="1027664"/>
            <a:ext cx="7024744" cy="1143000"/>
          </a:xfrm>
          <a:prstGeom prst="rect">
            <a:avLst/>
          </a:prstGeom>
        </p:spPr>
        <p:txBody>
          <a:bodyPr vert="horz" lIns="91440" tIns="45720" rIns="91440" bIns="45720" rtlCol="0" anchor="b">
            <a:normAutofit/>
          </a:bodyPr>
          <a:lstStyle/>
          <a:p>
            <a:r>
              <a:rPr lang="cs-CZ" smtClean="0"/>
              <a:t>Kliknutím lze upravit styl.</a:t>
            </a:r>
            <a:endParaRPr lang="en-US" dirty="0"/>
          </a:p>
        </p:txBody>
      </p:sp>
      <p:sp>
        <p:nvSpPr>
          <p:cNvPr id="3" name="Text Placeholder 2"/>
          <p:cNvSpPr>
            <a:spLocks noGrp="1"/>
          </p:cNvSpPr>
          <p:nvPr>
            <p:ph type="body" idx="1"/>
          </p:nvPr>
        </p:nvSpPr>
        <p:spPr>
          <a:xfrm>
            <a:off x="1043492" y="2323652"/>
            <a:ext cx="6777317" cy="3508977"/>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2"/>
          </p:nvPr>
        </p:nvSpPr>
        <p:spPr>
          <a:xfrm>
            <a:off x="5997388" y="224492"/>
            <a:ext cx="2133600" cy="365125"/>
          </a:xfrm>
          <a:prstGeom prst="rect">
            <a:avLst/>
          </a:prstGeom>
        </p:spPr>
        <p:txBody>
          <a:bodyPr vert="horz" lIns="91440" tIns="45720" rIns="91440" bIns="45720" rtlCol="0" anchor="ctr"/>
          <a:lstStyle>
            <a:lvl1pPr algn="r">
              <a:defRPr sz="1200">
                <a:solidFill>
                  <a:srgbClr val="FEFEFE"/>
                </a:solidFill>
              </a:defRPr>
            </a:lvl1pPr>
          </a:lstStyle>
          <a:p>
            <a:fld id="{9BEF4B3A-FA1C-4A99-8D6C-7BDB25773B5D}" type="datetimeFigureOut">
              <a:rPr lang="cs-CZ" smtClean="0"/>
              <a:t>20.5.2013</a:t>
            </a:fld>
            <a:endParaRPr lang="cs-CZ"/>
          </a:p>
        </p:txBody>
      </p:sp>
      <p:sp>
        <p:nvSpPr>
          <p:cNvPr id="5" name="Footer Placeholder 4"/>
          <p:cNvSpPr>
            <a:spLocks noGrp="1"/>
          </p:cNvSpPr>
          <p:nvPr>
            <p:ph type="ftr" sz="quarter" idx="3"/>
          </p:nvPr>
        </p:nvSpPr>
        <p:spPr>
          <a:xfrm>
            <a:off x="4641448" y="5852160"/>
            <a:ext cx="3502152" cy="365125"/>
          </a:xfrm>
          <a:prstGeom prst="rect">
            <a:avLst/>
          </a:prstGeom>
        </p:spPr>
        <p:txBody>
          <a:bodyPr vert="horz" lIns="91440" tIns="45720" rIns="91440" bIns="45720" rtlCol="0" anchor="ctr"/>
          <a:lstStyle>
            <a:lvl1pPr algn="r">
              <a:defRPr sz="1200">
                <a:solidFill>
                  <a:schemeClr val="accent1"/>
                </a:solidFill>
              </a:defRPr>
            </a:lvl1pPr>
          </a:lstStyle>
          <a:p>
            <a:endParaRPr lang="cs-CZ"/>
          </a:p>
        </p:txBody>
      </p:sp>
      <p:sp>
        <p:nvSpPr>
          <p:cNvPr id="6" name="Slide Number Placeholder 5"/>
          <p:cNvSpPr>
            <a:spLocks noGrp="1"/>
          </p:cNvSpPr>
          <p:nvPr>
            <p:ph type="sldNum" sz="quarter" idx="4"/>
          </p:nvPr>
        </p:nvSpPr>
        <p:spPr>
          <a:xfrm>
            <a:off x="4649096" y="224491"/>
            <a:ext cx="1332156" cy="365125"/>
          </a:xfrm>
          <a:prstGeom prst="rect">
            <a:avLst/>
          </a:prstGeom>
        </p:spPr>
        <p:txBody>
          <a:bodyPr vert="horz" lIns="91440" tIns="45720" rIns="91440" bIns="45720" rtlCol="0" anchor="ctr"/>
          <a:lstStyle>
            <a:lvl1pPr algn="l">
              <a:defRPr sz="1200">
                <a:solidFill>
                  <a:srgbClr val="FEFEFE"/>
                </a:solidFill>
              </a:defRPr>
            </a:lvl1pPr>
          </a:lstStyle>
          <a:p>
            <a:fld id="{FD871B09-7487-490D-B68A-8C8CDEEFD7A7}" type="slidenum">
              <a:rPr lang="cs-CZ" smtClean="0"/>
              <a:t>‹#›</a:t>
            </a:fld>
            <a:endParaRPr lang="cs-CZ"/>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spcBef>
          <a:spcPct val="0"/>
        </a:spcBef>
        <a:buNone/>
        <a:defRPr sz="40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914400" rtl="0" eaLnBrk="1" latinLnBrk="0" hangingPunct="1">
        <a:spcBef>
          <a:spcPct val="20000"/>
        </a:spcBef>
        <a:buClr>
          <a:schemeClr val="accent1"/>
        </a:buClr>
        <a:buSzPct val="76000"/>
        <a:buFont typeface="Wingdings 2" pitchFamily="18" charset="2"/>
        <a:buChar char=""/>
        <a:defRPr sz="2400" kern="1200">
          <a:solidFill>
            <a:schemeClr val="tx2"/>
          </a:solidFill>
          <a:latin typeface="+mn-lt"/>
          <a:ea typeface="+mn-ea"/>
          <a:cs typeface="+mn-cs"/>
        </a:defRPr>
      </a:lvl1pPr>
      <a:lvl2pPr marL="640080" indent="-274320" algn="l" defTabSz="914400" rtl="0" eaLnBrk="1" latinLnBrk="0" hangingPunct="1">
        <a:spcBef>
          <a:spcPct val="20000"/>
        </a:spcBef>
        <a:buClr>
          <a:schemeClr val="accent1"/>
        </a:buClr>
        <a:buSzPct val="76000"/>
        <a:buFont typeface="Wingdings 2" pitchFamily="18" charset="2"/>
        <a:buChar char=""/>
        <a:defRPr sz="2200" kern="1200">
          <a:solidFill>
            <a:schemeClr val="tx2"/>
          </a:solidFill>
          <a:latin typeface="+mn-lt"/>
          <a:ea typeface="+mn-ea"/>
          <a:cs typeface="+mn-cs"/>
        </a:defRPr>
      </a:lvl2pPr>
      <a:lvl3pPr marL="914400" indent="-228600" algn="l" defTabSz="914400" rtl="0" eaLnBrk="1" latinLnBrk="0" hangingPunct="1">
        <a:spcBef>
          <a:spcPct val="20000"/>
        </a:spcBef>
        <a:buClr>
          <a:schemeClr val="accent1"/>
        </a:buClr>
        <a:buSzPct val="76000"/>
        <a:buFont typeface="Wingdings 2" pitchFamily="18" charset="2"/>
        <a:buChar char=""/>
        <a:defRPr sz="2000" kern="1200">
          <a:solidFill>
            <a:schemeClr val="tx2"/>
          </a:solidFill>
          <a:latin typeface="+mn-lt"/>
          <a:ea typeface="+mn-ea"/>
          <a:cs typeface="+mn-cs"/>
        </a:defRPr>
      </a:lvl3pPr>
      <a:lvl4pPr marL="1124712" indent="-228600" algn="l" defTabSz="914400" rtl="0" eaLnBrk="1" latinLnBrk="0" hangingPunct="1">
        <a:spcBef>
          <a:spcPct val="20000"/>
        </a:spcBef>
        <a:buClr>
          <a:schemeClr val="accent1"/>
        </a:buClr>
        <a:buSzPct val="76000"/>
        <a:buFont typeface="Wingdings 2" pitchFamily="18" charset="2"/>
        <a:buChar char=""/>
        <a:defRPr sz="1800" kern="1200">
          <a:solidFill>
            <a:schemeClr val="tx2"/>
          </a:solidFill>
          <a:latin typeface="+mn-lt"/>
          <a:ea typeface="+mn-ea"/>
          <a:cs typeface="+mn-cs"/>
        </a:defRPr>
      </a:lvl4pPr>
      <a:lvl5pPr marL="1325880" indent="-228600" algn="l" defTabSz="914400" rtl="0" eaLnBrk="1" latinLnBrk="0" hangingPunct="1">
        <a:spcBef>
          <a:spcPct val="20000"/>
        </a:spcBef>
        <a:buClr>
          <a:schemeClr val="accent1"/>
        </a:buClr>
        <a:buSzPct val="76000"/>
        <a:buFont typeface="Wingdings 2" pitchFamily="18" charset="2"/>
        <a:buChar char=""/>
        <a:defRPr sz="1600" kern="1200" baseline="0">
          <a:solidFill>
            <a:schemeClr val="tx2"/>
          </a:solidFill>
          <a:latin typeface="+mn-lt"/>
          <a:ea typeface="+mn-ea"/>
          <a:cs typeface="+mn-cs"/>
        </a:defRPr>
      </a:lvl5pPr>
      <a:lvl6pPr marL="1517904"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6pPr>
      <a:lvl7pPr marL="1719072"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7pPr>
      <a:lvl8pPr marL="1920240"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8pPr>
      <a:lvl9pPr marL="2121408"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jpg"/><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hyperlink" Target="http://www.uloz.to/xKbDmvK/zaklady-obrabeni-pdf" TargetMode="External"/><Relationship Id="rId2" Type="http://schemas.openxmlformats.org/officeDocument/2006/relationships/hyperlink" Target="http://www.wikipedia.cz/" TargetMode="External"/><Relationship Id="rId1" Type="http://schemas.openxmlformats.org/officeDocument/2006/relationships/slideLayout" Target="../slideLayouts/slideLayout2.xml"/><Relationship Id="rId4" Type="http://schemas.openxmlformats.org/officeDocument/2006/relationships/hyperlink" Target="http://strojirenstvi-frezovani.blogspot.com/2011/03/14-nastroje-pro-frezovani-deleni.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smtClean="0"/>
              <a:t>Frézování</a:t>
            </a:r>
            <a:endParaRPr lang="cs-CZ" dirty="0"/>
          </a:p>
        </p:txBody>
      </p:sp>
      <p:sp>
        <p:nvSpPr>
          <p:cNvPr id="3" name="Podnadpis 2"/>
          <p:cNvSpPr>
            <a:spLocks noGrp="1"/>
          </p:cNvSpPr>
          <p:nvPr>
            <p:ph type="subTitle" idx="1"/>
          </p:nvPr>
        </p:nvSpPr>
        <p:spPr/>
        <p:txBody>
          <a:bodyPr/>
          <a:lstStyle/>
          <a:p>
            <a:r>
              <a:rPr lang="cs-CZ" dirty="0" smtClean="0"/>
              <a:t>Úvod</a:t>
            </a:r>
          </a:p>
          <a:p>
            <a:r>
              <a:rPr lang="cs-CZ" dirty="0" smtClean="0"/>
              <a:t>Co se tím dělá</a:t>
            </a:r>
          </a:p>
          <a:p>
            <a:r>
              <a:rPr lang="cs-CZ" dirty="0" smtClean="0"/>
              <a:t>Čím se to dělá</a:t>
            </a:r>
            <a:endParaRPr lang="cs-CZ" dirty="0"/>
          </a:p>
        </p:txBody>
      </p:sp>
    </p:spTree>
    <p:extLst>
      <p:ext uri="{BB962C8B-B14F-4D97-AF65-F5344CB8AC3E}">
        <p14:creationId xmlns:p14="http://schemas.microsoft.com/office/powerpoint/2010/main" val="244417851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a:xfrm>
            <a:off x="431800" y="333375"/>
            <a:ext cx="8280400" cy="1143000"/>
          </a:xfrm>
          <a:solidFill>
            <a:schemeClr val="accent1">
              <a:lumMod val="20000"/>
              <a:lumOff val="80000"/>
            </a:schemeClr>
          </a:solidFill>
          <a:ln>
            <a:solidFill>
              <a:schemeClr val="tx1"/>
            </a:solidFill>
          </a:ln>
        </p:spPr>
        <p:txBody>
          <a:bodyPr rtlCol="0">
            <a:normAutofit/>
          </a:bodyPr>
          <a:lstStyle/>
          <a:p>
            <a:pPr algn="ctr" eaLnBrk="1" fontAlgn="auto" hangingPunct="1">
              <a:spcAft>
                <a:spcPts val="0"/>
              </a:spcAft>
              <a:defRPr/>
            </a:pPr>
            <a:r>
              <a:rPr lang="cs-CZ" sz="4800" b="1" dirty="0" smtClean="0">
                <a:solidFill>
                  <a:srgbClr val="000000"/>
                </a:solidFill>
                <a:latin typeface="Arial" pitchFamily="34" charset="0"/>
                <a:cs typeface="Arial" pitchFamily="34" charset="0"/>
              </a:rPr>
              <a:t>Výukový materiál</a:t>
            </a:r>
            <a:endParaRPr lang="cs-CZ" sz="4800" b="1" dirty="0">
              <a:solidFill>
                <a:srgbClr val="000000"/>
              </a:solidFill>
              <a:latin typeface="Arial" pitchFamily="34" charset="0"/>
              <a:cs typeface="Arial" pitchFamily="34" charset="0"/>
            </a:endParaRPr>
          </a:p>
        </p:txBody>
      </p:sp>
      <p:sp>
        <p:nvSpPr>
          <p:cNvPr id="6" name="Zástupný symbol pro obsah 5"/>
          <p:cNvSpPr>
            <a:spLocks noGrp="1"/>
          </p:cNvSpPr>
          <p:nvPr>
            <p:ph idx="1"/>
          </p:nvPr>
        </p:nvSpPr>
        <p:spPr>
          <a:xfrm>
            <a:off x="431800" y="1628775"/>
            <a:ext cx="8280400" cy="4873625"/>
          </a:xfrm>
          <a:solidFill>
            <a:schemeClr val="accent1">
              <a:lumMod val="20000"/>
              <a:lumOff val="80000"/>
            </a:schemeClr>
          </a:solidFill>
          <a:ln>
            <a:solidFill>
              <a:schemeClr val="tx1"/>
            </a:solidFill>
          </a:ln>
        </p:spPr>
        <p:txBody>
          <a:bodyPr rtlCol="0">
            <a:normAutofit/>
          </a:bodyPr>
          <a:lstStyle/>
          <a:p>
            <a:pPr marL="0" indent="0" eaLnBrk="1" fontAlgn="auto" hangingPunct="1">
              <a:lnSpc>
                <a:spcPct val="150000"/>
              </a:lnSpc>
              <a:spcAft>
                <a:spcPts val="0"/>
              </a:spcAft>
              <a:buFont typeface="Wingdings 2" pitchFamily="18" charset="2"/>
              <a:buNone/>
              <a:defRPr/>
            </a:pPr>
            <a:r>
              <a:rPr lang="cs-CZ" sz="2200" b="1" dirty="0" smtClean="0">
                <a:solidFill>
                  <a:srgbClr val="000000"/>
                </a:solidFill>
                <a:latin typeface="Arial" pitchFamily="34" charset="0"/>
                <a:cs typeface="Arial" pitchFamily="34" charset="0"/>
              </a:rPr>
              <a:t>Číslo projektu: </a:t>
            </a:r>
            <a:r>
              <a:rPr lang="cs-CZ" sz="2200" dirty="0" smtClean="0">
                <a:solidFill>
                  <a:srgbClr val="000000"/>
                </a:solidFill>
                <a:latin typeface="Arial" pitchFamily="34" charset="0"/>
                <a:cs typeface="Arial" pitchFamily="34" charset="0"/>
              </a:rPr>
              <a:t>CZ.1.07/1.5.00/34.0608</a:t>
            </a:r>
          </a:p>
          <a:p>
            <a:pPr marL="0" indent="0" eaLnBrk="1" fontAlgn="auto" hangingPunct="1">
              <a:lnSpc>
                <a:spcPct val="150000"/>
              </a:lnSpc>
              <a:spcAft>
                <a:spcPts val="0"/>
              </a:spcAft>
              <a:buFont typeface="Wingdings 2" pitchFamily="18" charset="2"/>
              <a:buNone/>
              <a:defRPr/>
            </a:pPr>
            <a:r>
              <a:rPr lang="cs-CZ" sz="2200" b="1" dirty="0" smtClean="0">
                <a:solidFill>
                  <a:srgbClr val="000000"/>
                </a:solidFill>
                <a:latin typeface="Arial" pitchFamily="34" charset="0"/>
                <a:cs typeface="Arial" pitchFamily="34" charset="0"/>
              </a:rPr>
              <a:t>Šablona: </a:t>
            </a:r>
            <a:r>
              <a:rPr lang="cs-CZ" sz="2200" dirty="0" smtClean="0">
                <a:solidFill>
                  <a:srgbClr val="000000"/>
                </a:solidFill>
                <a:latin typeface="Arial" pitchFamily="34" charset="0"/>
                <a:cs typeface="Arial" pitchFamily="34" charset="0"/>
              </a:rPr>
              <a:t>III/2 Inovace a zkvalitnění výuky prostřednictvím ICT</a:t>
            </a:r>
          </a:p>
          <a:p>
            <a:pPr marL="0" indent="0" eaLnBrk="1" fontAlgn="auto" hangingPunct="1">
              <a:lnSpc>
                <a:spcPct val="150000"/>
              </a:lnSpc>
              <a:spcAft>
                <a:spcPts val="0"/>
              </a:spcAft>
              <a:buFont typeface="Wingdings 2" pitchFamily="18" charset="2"/>
              <a:buNone/>
              <a:defRPr/>
            </a:pPr>
            <a:r>
              <a:rPr lang="cs-CZ" sz="2200" b="1" dirty="0" smtClean="0">
                <a:solidFill>
                  <a:srgbClr val="000000"/>
                </a:solidFill>
                <a:latin typeface="Arial" pitchFamily="34" charset="0"/>
                <a:cs typeface="Arial" pitchFamily="34" charset="0"/>
              </a:rPr>
              <a:t>Číslo materiálu</a:t>
            </a:r>
            <a:r>
              <a:rPr lang="cs-CZ" sz="2200" b="1" smtClean="0">
                <a:solidFill>
                  <a:srgbClr val="000000"/>
                </a:solidFill>
                <a:latin typeface="Arial" pitchFamily="34" charset="0"/>
                <a:cs typeface="Arial" pitchFamily="34" charset="0"/>
              </a:rPr>
              <a:t>:</a:t>
            </a:r>
            <a:r>
              <a:rPr lang="cs-CZ" sz="2200" smtClean="0">
                <a:solidFill>
                  <a:srgbClr val="000000"/>
                </a:solidFill>
                <a:latin typeface="Arial" pitchFamily="34" charset="0"/>
                <a:cs typeface="Arial" pitchFamily="34" charset="0"/>
              </a:rPr>
              <a:t> </a:t>
            </a:r>
            <a:r>
              <a:rPr lang="cs-CZ" sz="2200" smtClean="0">
                <a:solidFill>
                  <a:srgbClr val="000000"/>
                </a:solidFill>
                <a:latin typeface="Arial" pitchFamily="34" charset="0"/>
                <a:cs typeface="Arial" pitchFamily="34" charset="0"/>
              </a:rPr>
              <a:t>03_02_32_INOVACE-</a:t>
            </a:r>
            <a:r>
              <a:rPr lang="cs-CZ" smtClean="0">
                <a:latin typeface="Arial" pitchFamily="34" charset="0"/>
                <a:cs typeface="Arial" pitchFamily="34" charset="0"/>
              </a:rPr>
              <a:t>11</a:t>
            </a:r>
            <a:endParaRPr lang="cs-CZ" dirty="0" smtClean="0">
              <a:latin typeface="Arial" pitchFamily="34" charset="0"/>
              <a:cs typeface="Arial" pitchFamily="34" charset="0"/>
            </a:endParaRPr>
          </a:p>
          <a:p>
            <a:pPr marL="0" indent="0" eaLnBrk="1" fontAlgn="auto" hangingPunct="1">
              <a:spcAft>
                <a:spcPts val="0"/>
              </a:spcAft>
              <a:buFont typeface="Wingdings 2" pitchFamily="18" charset="2"/>
              <a:buNone/>
              <a:defRPr/>
            </a:pPr>
            <a:endParaRPr lang="cs-CZ" dirty="0" smtClean="0">
              <a:latin typeface="Arial" pitchFamily="34" charset="0"/>
              <a:cs typeface="Arial" pitchFamily="34" charset="0"/>
            </a:endParaRPr>
          </a:p>
          <a:p>
            <a:pPr marL="0" indent="0" eaLnBrk="1" fontAlgn="auto" hangingPunct="1">
              <a:spcAft>
                <a:spcPts val="0"/>
              </a:spcAft>
              <a:buFont typeface="Wingdings 2" pitchFamily="18" charset="2"/>
              <a:buNone/>
              <a:defRPr/>
            </a:pPr>
            <a:endParaRPr lang="cs-CZ" dirty="0" smtClean="0">
              <a:latin typeface="Arial" pitchFamily="34" charset="0"/>
              <a:cs typeface="Arial" pitchFamily="34" charset="0"/>
            </a:endParaRPr>
          </a:p>
        </p:txBody>
      </p:sp>
      <p:pic>
        <p:nvPicPr>
          <p:cNvPr id="6148" name="Picture 2" descr="http://7zs.wz.cz/opvk%20velke%20logo.jpg"/>
          <p:cNvPicPr>
            <a:picLocks noChangeAspect="1" noChangeArrowheads="1"/>
          </p:cNvPicPr>
          <p:nvPr/>
        </p:nvPicPr>
        <p:blipFill>
          <a:blip r:embed="rId2"/>
          <a:srcRect/>
          <a:stretch>
            <a:fillRect/>
          </a:stretch>
        </p:blipFill>
        <p:spPr bwMode="auto">
          <a:xfrm>
            <a:off x="2843213" y="5299075"/>
            <a:ext cx="3168650" cy="785813"/>
          </a:xfrm>
          <a:prstGeom prst="rect">
            <a:avLst/>
          </a:prstGeom>
          <a:noFill/>
          <a:ln w="9525">
            <a:solidFill>
              <a:schemeClr val="tx1"/>
            </a:solidFill>
            <a:miter lim="800000"/>
            <a:headEnd/>
            <a:tailEnd/>
          </a:ln>
        </p:spPr>
      </p:pic>
    </p:spTree>
    <p:extLst>
      <p:ext uri="{BB962C8B-B14F-4D97-AF65-F5344CB8AC3E}">
        <p14:creationId xmlns:p14="http://schemas.microsoft.com/office/powerpoint/2010/main" val="1348716659"/>
      </p:ext>
    </p:extLst>
  </p:cSld>
  <p:clrMapOvr>
    <a:masterClrMapping/>
  </p:clrMapOvr>
  <p:transition spd="slow">
    <p:fade/>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extovéPole 2"/>
          <p:cNvSpPr txBox="1">
            <a:spLocks noChangeArrowheads="1"/>
          </p:cNvSpPr>
          <p:nvPr/>
        </p:nvSpPr>
        <p:spPr bwMode="auto">
          <a:xfrm>
            <a:off x="684213" y="369888"/>
            <a:ext cx="8210550" cy="1323975"/>
          </a:xfrm>
          <a:prstGeom prst="rect">
            <a:avLst/>
          </a:prstGeom>
          <a:solidFill>
            <a:srgbClr val="FFC000"/>
          </a:solidFill>
          <a:ln w="9525">
            <a:noFill/>
            <a:miter lim="800000"/>
            <a:headEnd/>
            <a:tailEnd/>
          </a:ln>
        </p:spPr>
        <p:txBody>
          <a:bodyPr>
            <a:spAutoFit/>
          </a:bodyPr>
          <a:lstStyle/>
          <a:p>
            <a:pPr algn="ctr"/>
            <a:endParaRPr lang="cs-CZ" sz="1600" dirty="0"/>
          </a:p>
          <a:p>
            <a:pPr algn="ctr"/>
            <a:r>
              <a:rPr lang="cs-CZ" sz="4000" dirty="0" smtClean="0"/>
              <a:t>Frézování</a:t>
            </a:r>
            <a:endParaRPr lang="cs-CZ" sz="4000" dirty="0"/>
          </a:p>
          <a:p>
            <a:pPr algn="ctr"/>
            <a:endParaRPr lang="cs-CZ" sz="2400" dirty="0"/>
          </a:p>
        </p:txBody>
      </p:sp>
      <p:sp>
        <p:nvSpPr>
          <p:cNvPr id="2" name="Zástupný symbol pro obsah 1"/>
          <p:cNvSpPr>
            <a:spLocks noGrp="1"/>
          </p:cNvSpPr>
          <p:nvPr>
            <p:ph idx="1"/>
          </p:nvPr>
        </p:nvSpPr>
        <p:spPr>
          <a:xfrm>
            <a:off x="395288" y="1327150"/>
            <a:ext cx="8280400" cy="1981200"/>
          </a:xfrm>
          <a:solidFill>
            <a:schemeClr val="accent1">
              <a:lumMod val="20000"/>
              <a:lumOff val="80000"/>
            </a:schemeClr>
          </a:solidFill>
          <a:ln>
            <a:solidFill>
              <a:schemeClr val="tx1"/>
            </a:solidFill>
          </a:ln>
        </p:spPr>
        <p:txBody>
          <a:bodyPr rtlCol="0">
            <a:noAutofit/>
          </a:bodyPr>
          <a:lstStyle/>
          <a:p>
            <a:pPr marL="0" indent="0" eaLnBrk="1" fontAlgn="auto" hangingPunct="1">
              <a:lnSpc>
                <a:spcPct val="140000"/>
              </a:lnSpc>
              <a:spcBef>
                <a:spcPct val="0"/>
              </a:spcBef>
              <a:spcAft>
                <a:spcPts val="0"/>
              </a:spcAft>
              <a:buFont typeface="Wingdings 2" pitchFamily="18" charset="2"/>
              <a:buNone/>
              <a:defRPr/>
            </a:pPr>
            <a:r>
              <a:rPr lang="cs-CZ" sz="2200" b="1" dirty="0" smtClean="0">
                <a:solidFill>
                  <a:srgbClr val="000000"/>
                </a:solidFill>
                <a:latin typeface="Arial" pitchFamily="34" charset="0"/>
                <a:cs typeface="Arial" pitchFamily="34" charset="0"/>
              </a:rPr>
              <a:t>Předmět: Technologie</a:t>
            </a:r>
            <a:r>
              <a:rPr lang="cs-CZ" sz="2200" dirty="0" smtClean="0">
                <a:solidFill>
                  <a:srgbClr val="000000"/>
                </a:solidFill>
                <a:latin typeface="Arial" pitchFamily="34" charset="0"/>
                <a:cs typeface="Arial" pitchFamily="34" charset="0"/>
              </a:rPr>
              <a:t>	</a:t>
            </a:r>
          </a:p>
          <a:p>
            <a:pPr marL="0" indent="0" eaLnBrk="1" fontAlgn="auto" hangingPunct="1">
              <a:lnSpc>
                <a:spcPct val="140000"/>
              </a:lnSpc>
              <a:spcBef>
                <a:spcPct val="0"/>
              </a:spcBef>
              <a:spcAft>
                <a:spcPts val="0"/>
              </a:spcAft>
              <a:buFont typeface="Wingdings 2" pitchFamily="18" charset="2"/>
              <a:buNone/>
              <a:defRPr/>
            </a:pPr>
            <a:r>
              <a:rPr lang="cs-CZ" sz="2200" b="1" dirty="0" smtClean="0">
                <a:solidFill>
                  <a:srgbClr val="000000"/>
                </a:solidFill>
                <a:latin typeface="Arial" pitchFamily="34" charset="0"/>
                <a:cs typeface="Arial" pitchFamily="34" charset="0"/>
              </a:rPr>
              <a:t>Ročník:</a:t>
            </a:r>
            <a:r>
              <a:rPr lang="cs-CZ" sz="2200" dirty="0" smtClean="0">
                <a:solidFill>
                  <a:srgbClr val="000000"/>
                </a:solidFill>
                <a:latin typeface="Arial" pitchFamily="34" charset="0"/>
                <a:cs typeface="Arial" pitchFamily="34" charset="0"/>
              </a:rPr>
              <a:t>  2.</a:t>
            </a:r>
          </a:p>
          <a:p>
            <a:pPr marL="0" indent="0" eaLnBrk="1" fontAlgn="auto" hangingPunct="1">
              <a:lnSpc>
                <a:spcPct val="140000"/>
              </a:lnSpc>
              <a:spcBef>
                <a:spcPct val="0"/>
              </a:spcBef>
              <a:spcAft>
                <a:spcPts val="0"/>
              </a:spcAft>
              <a:buFont typeface="Wingdings 2" pitchFamily="18" charset="2"/>
              <a:buNone/>
              <a:defRPr/>
            </a:pPr>
            <a:r>
              <a:rPr lang="cs-CZ" sz="2200" b="1" dirty="0" smtClean="0">
                <a:solidFill>
                  <a:srgbClr val="000000"/>
                </a:solidFill>
                <a:latin typeface="Arial" pitchFamily="34" charset="0"/>
                <a:cs typeface="Arial" pitchFamily="34" charset="0"/>
              </a:rPr>
              <a:t>Jméno autora: Ing. Leopold </a:t>
            </a:r>
            <a:r>
              <a:rPr lang="cs-CZ" sz="2200" b="1" dirty="0" err="1" smtClean="0">
                <a:solidFill>
                  <a:srgbClr val="000000"/>
                </a:solidFill>
                <a:latin typeface="Arial" pitchFamily="34" charset="0"/>
                <a:cs typeface="Arial" pitchFamily="34" charset="0"/>
              </a:rPr>
              <a:t>Voharek</a:t>
            </a:r>
            <a:endParaRPr lang="cs-CZ" sz="2200" dirty="0" smtClean="0">
              <a:solidFill>
                <a:srgbClr val="000000"/>
              </a:solidFill>
              <a:latin typeface="Arial" pitchFamily="34" charset="0"/>
              <a:cs typeface="Arial" pitchFamily="34" charset="0"/>
            </a:endParaRPr>
          </a:p>
          <a:p>
            <a:pPr marL="0" indent="0" eaLnBrk="1" fontAlgn="auto" hangingPunct="1">
              <a:lnSpc>
                <a:spcPct val="140000"/>
              </a:lnSpc>
              <a:spcBef>
                <a:spcPct val="0"/>
              </a:spcBef>
              <a:spcAft>
                <a:spcPts val="0"/>
              </a:spcAft>
              <a:buFont typeface="Wingdings 2" pitchFamily="18" charset="2"/>
              <a:buNone/>
              <a:defRPr/>
            </a:pPr>
            <a:r>
              <a:rPr lang="cs-CZ" sz="2200" b="1" dirty="0" smtClean="0">
                <a:solidFill>
                  <a:srgbClr val="000000"/>
                </a:solidFill>
                <a:latin typeface="Arial" pitchFamily="34" charset="0"/>
                <a:cs typeface="Arial" pitchFamily="34" charset="0"/>
              </a:rPr>
              <a:t>Škola:</a:t>
            </a:r>
            <a:r>
              <a:rPr lang="cs-CZ" sz="2200" dirty="0" smtClean="0">
                <a:solidFill>
                  <a:srgbClr val="000000"/>
                </a:solidFill>
                <a:latin typeface="Arial" pitchFamily="34" charset="0"/>
                <a:cs typeface="Arial" pitchFamily="34" charset="0"/>
              </a:rPr>
              <a:t> SPŠ Hranice</a:t>
            </a:r>
          </a:p>
          <a:p>
            <a:pPr marL="0" indent="0" eaLnBrk="1" fontAlgn="auto" hangingPunct="1">
              <a:lnSpc>
                <a:spcPct val="90000"/>
              </a:lnSpc>
              <a:spcAft>
                <a:spcPts val="0"/>
              </a:spcAft>
              <a:buFont typeface="Wingdings 2" pitchFamily="18" charset="2"/>
              <a:buNone/>
              <a:defRPr/>
            </a:pPr>
            <a:endParaRPr lang="cs-CZ" sz="2200" b="1" dirty="0" smtClean="0">
              <a:latin typeface="Arial" pitchFamily="34" charset="0"/>
              <a:cs typeface="Arial" pitchFamily="34" charset="0"/>
            </a:endParaRPr>
          </a:p>
          <a:p>
            <a:pPr marL="0" indent="0" eaLnBrk="1" fontAlgn="auto" hangingPunct="1">
              <a:lnSpc>
                <a:spcPct val="90000"/>
              </a:lnSpc>
              <a:spcAft>
                <a:spcPts val="0"/>
              </a:spcAft>
              <a:buFont typeface="Wingdings 2" pitchFamily="18" charset="2"/>
              <a:buNone/>
              <a:defRPr/>
            </a:pPr>
            <a:endParaRPr lang="cs-CZ" sz="2200" b="1" dirty="0" smtClean="0">
              <a:latin typeface="Arial" pitchFamily="34" charset="0"/>
              <a:cs typeface="Arial" pitchFamily="34" charset="0"/>
            </a:endParaRPr>
          </a:p>
          <a:p>
            <a:pPr marL="0" indent="0" eaLnBrk="1" fontAlgn="auto" hangingPunct="1">
              <a:lnSpc>
                <a:spcPct val="90000"/>
              </a:lnSpc>
              <a:spcAft>
                <a:spcPts val="0"/>
              </a:spcAft>
              <a:buFont typeface="Wingdings 2" pitchFamily="18" charset="2"/>
              <a:buNone/>
              <a:defRPr/>
            </a:pPr>
            <a:endParaRPr lang="en-GB" sz="2200" dirty="0" smtClean="0">
              <a:solidFill>
                <a:schemeClr val="tx1"/>
              </a:solidFill>
              <a:latin typeface="Arial" pitchFamily="34" charset="0"/>
              <a:cs typeface="Arial" pitchFamily="34" charset="0"/>
            </a:endParaRPr>
          </a:p>
          <a:p>
            <a:pPr marL="0" indent="0" eaLnBrk="1" fontAlgn="auto" hangingPunct="1">
              <a:lnSpc>
                <a:spcPct val="90000"/>
              </a:lnSpc>
              <a:spcAft>
                <a:spcPts val="0"/>
              </a:spcAft>
              <a:buFont typeface="Wingdings 2" pitchFamily="18" charset="2"/>
              <a:buNone/>
              <a:defRPr/>
            </a:pPr>
            <a:endParaRPr lang="cs-CZ" sz="2200" dirty="0" smtClean="0">
              <a:solidFill>
                <a:schemeClr val="tx1"/>
              </a:solidFill>
              <a:latin typeface="Arial" pitchFamily="34" charset="0"/>
              <a:cs typeface="Arial" pitchFamily="34" charset="0"/>
            </a:endParaRPr>
          </a:p>
        </p:txBody>
      </p:sp>
      <p:sp>
        <p:nvSpPr>
          <p:cNvPr id="4" name="Obdélník 3"/>
          <p:cNvSpPr/>
          <p:nvPr/>
        </p:nvSpPr>
        <p:spPr>
          <a:xfrm>
            <a:off x="395288" y="6143625"/>
            <a:ext cx="8280400" cy="576263"/>
          </a:xfrm>
          <a:prstGeom prst="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cs-CZ" sz="1400" i="1" dirty="0">
                <a:solidFill>
                  <a:schemeClr val="tx1"/>
                </a:solidFill>
                <a:latin typeface="Arial" charset="0"/>
                <a:cs typeface="Arial" charset="0"/>
              </a:rPr>
              <a:t>Autorem materiálu a všech jeho částí, není-li uvedeno jinak, je </a:t>
            </a:r>
            <a:r>
              <a:rPr lang="cs-CZ" sz="1400" i="1" dirty="0" smtClean="0">
                <a:solidFill>
                  <a:schemeClr val="tx1"/>
                </a:solidFill>
                <a:latin typeface="Arial" charset="0"/>
                <a:cs typeface="Arial" charset="0"/>
              </a:rPr>
              <a:t> Ing. Leopold Voharek </a:t>
            </a:r>
            <a:endParaRPr lang="cs-CZ" sz="1400" i="1" dirty="0">
              <a:solidFill>
                <a:schemeClr val="tx1"/>
              </a:solidFill>
              <a:latin typeface="Arial" charset="0"/>
              <a:cs typeface="Arial" charset="0"/>
            </a:endParaRPr>
          </a:p>
          <a:p>
            <a:pPr algn="ctr">
              <a:defRPr/>
            </a:pPr>
            <a:r>
              <a:rPr lang="cs-CZ" sz="1400" i="1" dirty="0">
                <a:solidFill>
                  <a:schemeClr val="tx1"/>
                </a:solidFill>
                <a:latin typeface="Arial" charset="0"/>
                <a:cs typeface="Arial" charset="0"/>
              </a:rPr>
              <a:t>Financováno z ESF a státního rozpočtu ČR. </a:t>
            </a:r>
            <a:endParaRPr lang="cs-CZ" sz="2800" dirty="0">
              <a:solidFill>
                <a:schemeClr val="tx1"/>
              </a:solidFill>
              <a:latin typeface="Arial" charset="0"/>
              <a:cs typeface="Arial" charset="0"/>
            </a:endParaRPr>
          </a:p>
        </p:txBody>
      </p:sp>
      <p:sp>
        <p:nvSpPr>
          <p:cNvPr id="7173" name="TextovéPole 4"/>
          <p:cNvSpPr txBox="1">
            <a:spLocks noChangeArrowheads="1"/>
          </p:cNvSpPr>
          <p:nvPr/>
        </p:nvSpPr>
        <p:spPr bwMode="auto">
          <a:xfrm>
            <a:off x="395288" y="3308350"/>
            <a:ext cx="8350250" cy="1723549"/>
          </a:xfrm>
          <a:prstGeom prst="rect">
            <a:avLst/>
          </a:prstGeom>
          <a:noFill/>
          <a:ln w="9525">
            <a:noFill/>
            <a:miter lim="800000"/>
            <a:headEnd/>
            <a:tailEnd/>
          </a:ln>
        </p:spPr>
        <p:txBody>
          <a:bodyPr>
            <a:spAutoFit/>
          </a:bodyPr>
          <a:lstStyle/>
          <a:p>
            <a:endParaRPr lang="cs-CZ" sz="2200" b="1" dirty="0">
              <a:solidFill>
                <a:srgbClr val="000000"/>
              </a:solidFill>
              <a:latin typeface="Times New Roman" pitchFamily="18" charset="0"/>
              <a:cs typeface="Times New Roman" pitchFamily="18" charset="0"/>
            </a:endParaRPr>
          </a:p>
          <a:p>
            <a:r>
              <a:rPr lang="cs-CZ" sz="2200" b="1" dirty="0">
                <a:solidFill>
                  <a:srgbClr val="000000"/>
                </a:solidFill>
                <a:cs typeface="Arial" charset="0"/>
              </a:rPr>
              <a:t>Anotace </a:t>
            </a:r>
            <a:r>
              <a:rPr lang="cs-CZ" sz="2200" b="1" dirty="0" smtClean="0">
                <a:solidFill>
                  <a:srgbClr val="000000"/>
                </a:solidFill>
                <a:cs typeface="Arial" charset="0"/>
              </a:rPr>
              <a:t>:vysvětlení základních pojmů frézování</a:t>
            </a:r>
            <a:endParaRPr lang="cs-CZ" sz="2200" dirty="0">
              <a:solidFill>
                <a:srgbClr val="000000"/>
              </a:solidFill>
              <a:cs typeface="Arial" charset="0"/>
            </a:endParaRPr>
          </a:p>
          <a:p>
            <a:pPr algn="just"/>
            <a:endParaRPr lang="cs-CZ" sz="2200" dirty="0">
              <a:solidFill>
                <a:srgbClr val="000000"/>
              </a:solidFill>
              <a:cs typeface="Arial" charset="0"/>
            </a:endParaRPr>
          </a:p>
          <a:p>
            <a:r>
              <a:rPr lang="cs-CZ" sz="2200" b="1" dirty="0">
                <a:solidFill>
                  <a:srgbClr val="000000"/>
                </a:solidFill>
                <a:cs typeface="Arial" charset="0"/>
              </a:rPr>
              <a:t>Klíčová </a:t>
            </a:r>
            <a:r>
              <a:rPr lang="cs-CZ" sz="2200" b="1" dirty="0" smtClean="0">
                <a:solidFill>
                  <a:srgbClr val="000000"/>
                </a:solidFill>
                <a:cs typeface="Arial" charset="0"/>
              </a:rPr>
              <a:t>slova: třískové obrábění, frézování, obrábění</a:t>
            </a:r>
            <a:endParaRPr lang="cs-CZ" sz="2200" dirty="0">
              <a:solidFill>
                <a:srgbClr val="000000"/>
              </a:solidFill>
              <a:cs typeface="Arial" charset="0"/>
            </a:endParaRPr>
          </a:p>
          <a:p>
            <a:endParaRPr lang="cs-CZ" dirty="0">
              <a:cs typeface="Arial" charset="0"/>
            </a:endParaRPr>
          </a:p>
        </p:txBody>
      </p:sp>
      <p:pic>
        <p:nvPicPr>
          <p:cNvPr id="7174" name="Obrázek 2"/>
          <p:cNvPicPr>
            <a:picLocks noChangeAspect="1"/>
          </p:cNvPicPr>
          <p:nvPr/>
        </p:nvPicPr>
        <p:blipFill>
          <a:blip r:embed="rId2"/>
          <a:srcRect/>
          <a:stretch>
            <a:fillRect/>
          </a:stretch>
        </p:blipFill>
        <p:spPr bwMode="auto">
          <a:xfrm>
            <a:off x="7650163" y="333375"/>
            <a:ext cx="1077912" cy="1079500"/>
          </a:xfrm>
          <a:prstGeom prst="rect">
            <a:avLst/>
          </a:prstGeom>
          <a:noFill/>
          <a:ln w="9525">
            <a:noFill/>
            <a:miter lim="800000"/>
            <a:headEnd/>
            <a:tailEnd/>
          </a:ln>
        </p:spPr>
      </p:pic>
    </p:spTree>
    <p:extLst>
      <p:ext uri="{BB962C8B-B14F-4D97-AF65-F5344CB8AC3E}">
        <p14:creationId xmlns:p14="http://schemas.microsoft.com/office/powerpoint/2010/main" val="2255494271"/>
      </p:ext>
    </p:extLst>
  </p:cSld>
  <p:clrMapOvr>
    <a:masterClrMapping/>
  </p:clrMapOvr>
  <p:transition spd="slow">
    <p:fade/>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115616" y="620688"/>
            <a:ext cx="7024744" cy="745152"/>
          </a:xfrm>
        </p:spPr>
        <p:txBody>
          <a:bodyPr/>
          <a:lstStyle/>
          <a:p>
            <a:pPr algn="ctr"/>
            <a:r>
              <a:rPr lang="cs-CZ" dirty="0" smtClean="0"/>
              <a:t>Frézování </a:t>
            </a:r>
            <a:endParaRPr lang="cs-CZ" dirty="0"/>
          </a:p>
        </p:txBody>
      </p:sp>
      <p:sp>
        <p:nvSpPr>
          <p:cNvPr id="3" name="Zástupný symbol pro obsah 2"/>
          <p:cNvSpPr>
            <a:spLocks noGrp="1"/>
          </p:cNvSpPr>
          <p:nvPr>
            <p:ph idx="1"/>
          </p:nvPr>
        </p:nvSpPr>
        <p:spPr>
          <a:xfrm>
            <a:off x="683568" y="1988840"/>
            <a:ext cx="7560840" cy="4248472"/>
          </a:xfrm>
        </p:spPr>
        <p:txBody>
          <a:bodyPr>
            <a:normAutofit/>
          </a:bodyPr>
          <a:lstStyle/>
          <a:p>
            <a:pPr marL="0" indent="0" algn="ctr" hangingPunct="0">
              <a:buNone/>
            </a:pPr>
            <a:r>
              <a:rPr lang="cs-CZ" sz="4800" b="1" dirty="0" smtClean="0">
                <a:latin typeface="Arial" pitchFamily="34" charset="0"/>
                <a:cs typeface="Arial" pitchFamily="34" charset="0"/>
              </a:rPr>
              <a:t>Frézování</a:t>
            </a:r>
          </a:p>
          <a:p>
            <a:pPr marL="0" indent="0" algn="ctr">
              <a:buNone/>
            </a:pPr>
            <a:r>
              <a:rPr lang="cs-CZ" sz="3600" dirty="0" smtClean="0">
                <a:latin typeface="Arial" pitchFamily="34" charset="0"/>
                <a:cs typeface="Arial" pitchFamily="34" charset="0"/>
              </a:rPr>
              <a:t>je </a:t>
            </a:r>
            <a:r>
              <a:rPr lang="cs-CZ" sz="3600" dirty="0">
                <a:latin typeface="Arial" pitchFamily="34" charset="0"/>
                <a:cs typeface="Arial" pitchFamily="34" charset="0"/>
              </a:rPr>
              <a:t>strojní </a:t>
            </a:r>
            <a:r>
              <a:rPr lang="cs-CZ" sz="3600" dirty="0" smtClean="0">
                <a:latin typeface="Arial" pitchFamily="34" charset="0"/>
                <a:cs typeface="Arial" pitchFamily="34" charset="0"/>
              </a:rPr>
              <a:t>třískové obrábění kovů vícebřitým nástrojem, při kterém dochází k úpravě tvaru a povrchu materiálu</a:t>
            </a:r>
            <a:endParaRPr lang="cs-CZ" sz="3600" dirty="0">
              <a:latin typeface="Arial" pitchFamily="34" charset="0"/>
              <a:cs typeface="Arial" pitchFamily="34" charset="0"/>
            </a:endParaRPr>
          </a:p>
          <a:p>
            <a:pPr marL="0" indent="0" algn="ctr">
              <a:buNone/>
            </a:pPr>
            <a:endParaRPr lang="cs-CZ" sz="3600" dirty="0">
              <a:latin typeface="Arial" pitchFamily="34" charset="0"/>
              <a:cs typeface="Arial" pitchFamily="34" charset="0"/>
            </a:endParaRPr>
          </a:p>
        </p:txBody>
      </p:sp>
    </p:spTree>
    <p:extLst>
      <p:ext uri="{BB962C8B-B14F-4D97-AF65-F5344CB8AC3E}">
        <p14:creationId xmlns:p14="http://schemas.microsoft.com/office/powerpoint/2010/main" val="12559306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43608" y="620688"/>
            <a:ext cx="7024744" cy="673144"/>
          </a:xfrm>
        </p:spPr>
        <p:txBody>
          <a:bodyPr>
            <a:normAutofit fontScale="90000"/>
          </a:bodyPr>
          <a:lstStyle/>
          <a:p>
            <a:pPr algn="ctr"/>
            <a:r>
              <a:rPr lang="cs-CZ" dirty="0" smtClean="0"/>
              <a:t>Frézování </a:t>
            </a:r>
            <a:endParaRPr lang="cs-CZ" dirty="0"/>
          </a:p>
        </p:txBody>
      </p:sp>
      <p:sp>
        <p:nvSpPr>
          <p:cNvPr id="3" name="Zástupný symbol pro obsah 2"/>
          <p:cNvSpPr>
            <a:spLocks noGrp="1"/>
          </p:cNvSpPr>
          <p:nvPr>
            <p:ph idx="1"/>
          </p:nvPr>
        </p:nvSpPr>
        <p:spPr>
          <a:xfrm>
            <a:off x="611560" y="1412776"/>
            <a:ext cx="7848872" cy="4896544"/>
          </a:xfrm>
        </p:spPr>
        <p:txBody>
          <a:bodyPr>
            <a:normAutofit/>
          </a:bodyPr>
          <a:lstStyle/>
          <a:p>
            <a:pPr marL="0" indent="0">
              <a:buNone/>
            </a:pPr>
            <a:r>
              <a:rPr lang="cs-CZ" sz="3200" dirty="0" smtClean="0">
                <a:latin typeface="Arial" pitchFamily="34" charset="0"/>
                <a:cs typeface="Arial" pitchFamily="34" charset="0"/>
              </a:rPr>
              <a:t>Při frézování můžeme : </a:t>
            </a:r>
          </a:p>
          <a:p>
            <a:r>
              <a:rPr lang="cs-CZ" sz="3200" dirty="0" smtClean="0">
                <a:latin typeface="Arial" pitchFamily="34" charset="0"/>
                <a:cs typeface="Arial" pitchFamily="34" charset="0"/>
              </a:rPr>
              <a:t>Obrábět rovinné plochy</a:t>
            </a:r>
          </a:p>
          <a:p>
            <a:r>
              <a:rPr lang="cs-CZ" sz="3200" dirty="0" smtClean="0">
                <a:latin typeface="Arial" pitchFamily="34" charset="0"/>
                <a:cs typeface="Arial" pitchFamily="34" charset="0"/>
              </a:rPr>
              <a:t>Obrábět tvarové plochy</a:t>
            </a:r>
          </a:p>
          <a:p>
            <a:r>
              <a:rPr lang="cs-CZ" sz="3200" dirty="0" smtClean="0">
                <a:latin typeface="Arial" pitchFamily="34" charset="0"/>
                <a:cs typeface="Arial" pitchFamily="34" charset="0"/>
              </a:rPr>
              <a:t>Dělit materiál</a:t>
            </a:r>
          </a:p>
          <a:p>
            <a:r>
              <a:rPr lang="cs-CZ" sz="3200" dirty="0" smtClean="0">
                <a:latin typeface="Arial" pitchFamily="34" charset="0"/>
                <a:cs typeface="Arial" pitchFamily="34" charset="0"/>
              </a:rPr>
              <a:t>Vrtat díry</a:t>
            </a:r>
          </a:p>
          <a:p>
            <a:r>
              <a:rPr lang="cs-CZ" sz="3200" dirty="0" smtClean="0">
                <a:latin typeface="Arial" pitchFamily="34" charset="0"/>
                <a:cs typeface="Arial" pitchFamily="34" charset="0"/>
              </a:rPr>
              <a:t>Dělat drážky</a:t>
            </a:r>
          </a:p>
          <a:p>
            <a:r>
              <a:rPr lang="cs-CZ" sz="3200" dirty="0" smtClean="0">
                <a:latin typeface="Arial" pitchFamily="34" charset="0"/>
                <a:cs typeface="Arial" pitchFamily="34" charset="0"/>
              </a:rPr>
              <a:t>Frézovat ozubená kola</a:t>
            </a:r>
          </a:p>
        </p:txBody>
      </p:sp>
    </p:spTree>
    <p:extLst>
      <p:ext uri="{BB962C8B-B14F-4D97-AF65-F5344CB8AC3E}">
        <p14:creationId xmlns:p14="http://schemas.microsoft.com/office/powerpoint/2010/main" val="171113671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115616" y="548680"/>
            <a:ext cx="7024744" cy="745152"/>
          </a:xfrm>
        </p:spPr>
        <p:txBody>
          <a:bodyPr/>
          <a:lstStyle/>
          <a:p>
            <a:pPr algn="ctr"/>
            <a:r>
              <a:rPr lang="cs-CZ" dirty="0" smtClean="0"/>
              <a:t>Frézování</a:t>
            </a:r>
            <a:endParaRPr lang="cs-CZ" dirty="0"/>
          </a:p>
        </p:txBody>
      </p:sp>
      <p:sp>
        <p:nvSpPr>
          <p:cNvPr id="3" name="Zástupný symbol pro obsah 2"/>
          <p:cNvSpPr>
            <a:spLocks noGrp="1"/>
          </p:cNvSpPr>
          <p:nvPr>
            <p:ph idx="1"/>
          </p:nvPr>
        </p:nvSpPr>
        <p:spPr>
          <a:xfrm>
            <a:off x="611560" y="1268760"/>
            <a:ext cx="7920880" cy="5112568"/>
          </a:xfrm>
        </p:spPr>
        <p:txBody>
          <a:bodyPr>
            <a:normAutofit/>
          </a:bodyPr>
          <a:lstStyle/>
          <a:p>
            <a:r>
              <a:rPr lang="cs-CZ" dirty="0" smtClean="0">
                <a:latin typeface="Arial" pitchFamily="34" charset="0"/>
                <a:cs typeface="Arial" pitchFamily="34" charset="0"/>
              </a:rPr>
              <a:t>Hlavní řezný pohyb ( rotační ) koná nástroj</a:t>
            </a:r>
          </a:p>
          <a:p>
            <a:endParaRPr lang="cs-CZ" dirty="0">
              <a:latin typeface="Arial" pitchFamily="34" charset="0"/>
              <a:cs typeface="Arial" pitchFamily="34" charset="0"/>
            </a:endParaRPr>
          </a:p>
          <a:p>
            <a:endParaRPr lang="cs-CZ" dirty="0" smtClean="0">
              <a:latin typeface="Arial" pitchFamily="34" charset="0"/>
              <a:cs typeface="Arial" pitchFamily="34" charset="0"/>
            </a:endParaRPr>
          </a:p>
          <a:p>
            <a:endParaRPr lang="cs-CZ" dirty="0">
              <a:latin typeface="Arial" pitchFamily="34" charset="0"/>
              <a:cs typeface="Arial" pitchFamily="34" charset="0"/>
            </a:endParaRPr>
          </a:p>
          <a:p>
            <a:endParaRPr lang="cs-CZ" dirty="0" smtClean="0">
              <a:latin typeface="Arial" pitchFamily="34" charset="0"/>
              <a:cs typeface="Arial" pitchFamily="34" charset="0"/>
            </a:endParaRPr>
          </a:p>
          <a:p>
            <a:pPr marL="0" indent="0">
              <a:buNone/>
            </a:pPr>
            <a:endParaRPr lang="cs-CZ" dirty="0" smtClean="0">
              <a:latin typeface="Arial" pitchFamily="34" charset="0"/>
              <a:cs typeface="Arial" pitchFamily="34" charset="0"/>
            </a:endParaRPr>
          </a:p>
          <a:p>
            <a:pPr marL="0" indent="0">
              <a:buNone/>
            </a:pPr>
            <a:endParaRPr lang="cs-CZ" dirty="0" smtClean="0">
              <a:latin typeface="Arial" pitchFamily="34" charset="0"/>
              <a:cs typeface="Arial" pitchFamily="34" charset="0"/>
            </a:endParaRPr>
          </a:p>
          <a:p>
            <a:pPr marL="0" indent="0">
              <a:buNone/>
            </a:pPr>
            <a:endParaRPr lang="cs-CZ" dirty="0" smtClean="0">
              <a:latin typeface="Arial" pitchFamily="34" charset="0"/>
              <a:cs typeface="Arial" pitchFamily="34" charset="0"/>
            </a:endParaRPr>
          </a:p>
          <a:p>
            <a:r>
              <a:rPr lang="cs-CZ" dirty="0" smtClean="0">
                <a:latin typeface="Arial" pitchFamily="34" charset="0"/>
                <a:cs typeface="Arial" pitchFamily="34" charset="0"/>
              </a:rPr>
              <a:t>Vedlejší pohyb ( přísuv a posuv ) koná obrobek a </a:t>
            </a:r>
            <a:r>
              <a:rPr lang="cs-CZ" dirty="0">
                <a:latin typeface="Arial" pitchFamily="34" charset="0"/>
                <a:cs typeface="Arial" pitchFamily="34" charset="0"/>
              </a:rPr>
              <a:t>může být přímočarý ( pohyb v ose X, Y, Z) nebo kruhový. Výsledným řezným pohybem je tedy cykloida. </a:t>
            </a:r>
          </a:p>
          <a:p>
            <a:endParaRPr lang="cs-CZ" dirty="0" smtClean="0">
              <a:latin typeface="Arial" pitchFamily="34" charset="0"/>
              <a:cs typeface="Arial" pitchFamily="34" charset="0"/>
            </a:endParaRPr>
          </a:p>
          <a:p>
            <a:endParaRPr lang="cs-CZ" dirty="0">
              <a:latin typeface="Arial" pitchFamily="34" charset="0"/>
              <a:cs typeface="Arial" pitchFamily="34" charset="0"/>
            </a:endParaRPr>
          </a:p>
        </p:txBody>
      </p:sp>
      <p:pic>
        <p:nvPicPr>
          <p:cNvPr id="6" name="Obrázek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55776" y="1988840"/>
            <a:ext cx="3384376" cy="2922870"/>
          </a:xfrm>
          <a:prstGeom prst="rect">
            <a:avLst/>
          </a:prstGeom>
        </p:spPr>
      </p:pic>
    </p:spTree>
    <p:extLst>
      <p:ext uri="{BB962C8B-B14F-4D97-AF65-F5344CB8AC3E}">
        <p14:creationId xmlns:p14="http://schemas.microsoft.com/office/powerpoint/2010/main" val="10510507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43608" y="476672"/>
            <a:ext cx="7024744" cy="817160"/>
          </a:xfrm>
        </p:spPr>
        <p:txBody>
          <a:bodyPr/>
          <a:lstStyle/>
          <a:p>
            <a:pPr algn="ctr"/>
            <a:r>
              <a:rPr lang="cs-CZ" dirty="0" smtClean="0"/>
              <a:t>Frézování </a:t>
            </a:r>
            <a:endParaRPr lang="cs-CZ" dirty="0"/>
          </a:p>
        </p:txBody>
      </p:sp>
      <p:sp>
        <p:nvSpPr>
          <p:cNvPr id="5" name="Zástupný symbol pro obsah 4"/>
          <p:cNvSpPr>
            <a:spLocks noGrp="1"/>
          </p:cNvSpPr>
          <p:nvPr>
            <p:ph idx="1"/>
          </p:nvPr>
        </p:nvSpPr>
        <p:spPr>
          <a:xfrm>
            <a:off x="611560" y="1268760"/>
            <a:ext cx="7704856" cy="4935463"/>
          </a:xfrm>
        </p:spPr>
        <p:txBody>
          <a:bodyPr/>
          <a:lstStyle/>
          <a:p>
            <a:pPr marL="0" indent="0">
              <a:buNone/>
            </a:pPr>
            <a:r>
              <a:rPr lang="cs-CZ" dirty="0" smtClean="0">
                <a:latin typeface="Arial" pitchFamily="34" charset="0"/>
                <a:cs typeface="Arial" pitchFamily="34" charset="0"/>
              </a:rPr>
              <a:t>Stroj – frézka  				Nástroj - fréza</a:t>
            </a:r>
            <a:endParaRPr lang="cs-CZ" dirty="0">
              <a:latin typeface="Arial" pitchFamily="34" charset="0"/>
              <a:cs typeface="Arial" pitchFamily="34" charset="0"/>
            </a:endParaRPr>
          </a:p>
        </p:txBody>
      </p:sp>
      <p:pic>
        <p:nvPicPr>
          <p:cNvPr id="6" name="Obrázek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59632" y="2060848"/>
            <a:ext cx="6343650" cy="4143375"/>
          </a:xfrm>
          <a:prstGeom prst="rect">
            <a:avLst/>
          </a:prstGeom>
        </p:spPr>
      </p:pic>
    </p:spTree>
    <p:extLst>
      <p:ext uri="{BB962C8B-B14F-4D97-AF65-F5344CB8AC3E}">
        <p14:creationId xmlns:p14="http://schemas.microsoft.com/office/powerpoint/2010/main" val="293368654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115616" y="620688"/>
            <a:ext cx="7024744" cy="529128"/>
          </a:xfrm>
        </p:spPr>
        <p:txBody>
          <a:bodyPr>
            <a:normAutofit fontScale="90000"/>
          </a:bodyPr>
          <a:lstStyle/>
          <a:p>
            <a:pPr algn="ctr"/>
            <a:r>
              <a:rPr lang="cs-CZ" dirty="0" smtClean="0"/>
              <a:t>Frézování </a:t>
            </a:r>
            <a:endParaRPr lang="cs-CZ" dirty="0"/>
          </a:p>
        </p:txBody>
      </p:sp>
      <p:sp>
        <p:nvSpPr>
          <p:cNvPr id="3" name="Zástupný symbol pro obsah 2"/>
          <p:cNvSpPr>
            <a:spLocks noGrp="1"/>
          </p:cNvSpPr>
          <p:nvPr>
            <p:ph idx="1"/>
          </p:nvPr>
        </p:nvSpPr>
        <p:spPr>
          <a:xfrm>
            <a:off x="611560" y="1268760"/>
            <a:ext cx="7992888" cy="5112568"/>
          </a:xfrm>
        </p:spPr>
        <p:txBody>
          <a:bodyPr>
            <a:normAutofit fontScale="92500"/>
          </a:bodyPr>
          <a:lstStyle/>
          <a:p>
            <a:pPr marL="0" indent="0">
              <a:buNone/>
            </a:pPr>
            <a:r>
              <a:rPr lang="cs-CZ" b="1" dirty="0">
                <a:latin typeface="Arial" pitchFamily="34" charset="0"/>
                <a:cs typeface="Arial" pitchFamily="34" charset="0"/>
              </a:rPr>
              <a:t>Hlavní části stroje:</a:t>
            </a:r>
          </a:p>
          <a:p>
            <a:pPr marL="0" indent="0">
              <a:buNone/>
            </a:pPr>
            <a:r>
              <a:rPr lang="cs-CZ" dirty="0" smtClean="0">
                <a:latin typeface="Arial" pitchFamily="34" charset="0"/>
                <a:cs typeface="Arial" pitchFamily="34" charset="0"/>
              </a:rPr>
              <a:t>• </a:t>
            </a:r>
            <a:r>
              <a:rPr lang="cs-CZ" b="1" dirty="0" smtClean="0">
                <a:latin typeface="Arial" pitchFamily="34" charset="0"/>
                <a:cs typeface="Arial" pitchFamily="34" charset="0"/>
              </a:rPr>
              <a:t>konzola s podélným a příčným stolem </a:t>
            </a:r>
            <a:r>
              <a:rPr lang="cs-CZ" dirty="0">
                <a:latin typeface="Arial" pitchFamily="34" charset="0"/>
                <a:cs typeface="Arial" pitchFamily="34" charset="0"/>
              </a:rPr>
              <a:t>- </a:t>
            </a:r>
            <a:r>
              <a:rPr lang="cs-CZ" dirty="0" smtClean="0">
                <a:latin typeface="Arial" pitchFamily="34" charset="0"/>
                <a:cs typeface="Arial" pitchFamily="34" charset="0"/>
              </a:rPr>
              <a:t>nosník </a:t>
            </a:r>
            <a:r>
              <a:rPr lang="cs-CZ" dirty="0">
                <a:latin typeface="Arial" pitchFamily="34" charset="0"/>
                <a:cs typeface="Arial" pitchFamily="34" charset="0"/>
              </a:rPr>
              <a:t>na </a:t>
            </a:r>
            <a:r>
              <a:rPr lang="cs-CZ" dirty="0" smtClean="0">
                <a:latin typeface="Arial" pitchFamily="34" charset="0"/>
                <a:cs typeface="Arial" pitchFamily="34" charset="0"/>
              </a:rPr>
              <a:t>kterém je uložen pohyblivý podélný a příčný stůl. Konzola zachycuje </a:t>
            </a:r>
            <a:r>
              <a:rPr lang="cs-CZ" dirty="0">
                <a:latin typeface="Arial" pitchFamily="34" charset="0"/>
                <a:cs typeface="Arial" pitchFamily="34" charset="0"/>
              </a:rPr>
              <a:t>veškeré síly vznikající při obrábění ⇒ musí být dostatečně </a:t>
            </a:r>
            <a:r>
              <a:rPr lang="cs-CZ" dirty="0" smtClean="0">
                <a:latin typeface="Arial" pitchFamily="34" charset="0"/>
                <a:cs typeface="Arial" pitchFamily="34" charset="0"/>
              </a:rPr>
              <a:t>tuhá. </a:t>
            </a:r>
            <a:endParaRPr lang="cs-CZ" dirty="0">
              <a:latin typeface="Arial" pitchFamily="34" charset="0"/>
              <a:cs typeface="Arial" pitchFamily="34" charset="0"/>
            </a:endParaRPr>
          </a:p>
          <a:p>
            <a:pPr marL="0" indent="0">
              <a:buNone/>
            </a:pPr>
            <a:r>
              <a:rPr lang="cs-CZ" dirty="0">
                <a:latin typeface="Arial" pitchFamily="34" charset="0"/>
                <a:cs typeface="Arial" pitchFamily="34" charset="0"/>
              </a:rPr>
              <a:t>• </a:t>
            </a:r>
            <a:r>
              <a:rPr lang="cs-CZ" b="1" dirty="0">
                <a:latin typeface="Arial" pitchFamily="34" charset="0"/>
                <a:cs typeface="Arial" pitchFamily="34" charset="0"/>
              </a:rPr>
              <a:t>Vřeteník s vřetenem </a:t>
            </a:r>
            <a:r>
              <a:rPr lang="cs-CZ" dirty="0">
                <a:latin typeface="Arial" pitchFamily="34" charset="0"/>
                <a:cs typeface="Arial" pitchFamily="34" charset="0"/>
              </a:rPr>
              <a:t> - vřeteno uděluje </a:t>
            </a:r>
            <a:r>
              <a:rPr lang="cs-CZ" dirty="0" smtClean="0">
                <a:latin typeface="Arial" pitchFamily="34" charset="0"/>
                <a:cs typeface="Arial" pitchFamily="34" charset="0"/>
              </a:rPr>
              <a:t>nástroji </a:t>
            </a:r>
            <a:r>
              <a:rPr lang="cs-CZ" dirty="0">
                <a:latin typeface="Arial" pitchFamily="34" charset="0"/>
                <a:cs typeface="Arial" pitchFamily="34" charset="0"/>
              </a:rPr>
              <a:t>řezný pohyb. Jeho uložení musí být takové, aby zachytilo radiální i axiální síly</a:t>
            </a:r>
            <a:r>
              <a:rPr lang="cs-CZ" dirty="0" smtClean="0">
                <a:latin typeface="Arial" pitchFamily="34" charset="0"/>
                <a:cs typeface="Arial" pitchFamily="34" charset="0"/>
              </a:rPr>
              <a:t>. </a:t>
            </a:r>
            <a:r>
              <a:rPr lang="cs-CZ" dirty="0">
                <a:latin typeface="Arial" pitchFamily="34" charset="0"/>
                <a:cs typeface="Arial" pitchFamily="34" charset="0"/>
              </a:rPr>
              <a:t>Na provedení a uložení vřetene závisí přesnost stroje. </a:t>
            </a:r>
            <a:endParaRPr lang="cs-CZ" dirty="0" smtClean="0">
              <a:latin typeface="Arial" pitchFamily="34" charset="0"/>
              <a:cs typeface="Arial" pitchFamily="34" charset="0"/>
            </a:endParaRPr>
          </a:p>
          <a:p>
            <a:pPr marL="0" indent="0">
              <a:buNone/>
            </a:pPr>
            <a:r>
              <a:rPr lang="cs-CZ" dirty="0" smtClean="0">
                <a:latin typeface="Arial" pitchFamily="34" charset="0"/>
                <a:cs typeface="Arial" pitchFamily="34" charset="0"/>
              </a:rPr>
              <a:t>• </a:t>
            </a:r>
            <a:r>
              <a:rPr lang="cs-CZ" b="1" dirty="0">
                <a:latin typeface="Arial" pitchFamily="34" charset="0"/>
                <a:cs typeface="Arial" pitchFamily="34" charset="0"/>
              </a:rPr>
              <a:t>Pohon </a:t>
            </a:r>
            <a:r>
              <a:rPr lang="cs-CZ" dirty="0">
                <a:latin typeface="Arial" pitchFamily="34" charset="0"/>
                <a:cs typeface="Arial" pitchFamily="34" charset="0"/>
              </a:rPr>
              <a:t>- používají se asynchronní motory, k převodu krouticího momentu na vřeteno se používají klínové nebo ozubené řemeny. </a:t>
            </a:r>
          </a:p>
          <a:p>
            <a:pPr marL="0" indent="0">
              <a:buNone/>
            </a:pPr>
            <a:r>
              <a:rPr lang="cs-CZ" dirty="0">
                <a:latin typeface="Arial" pitchFamily="34" charset="0"/>
                <a:cs typeface="Arial" pitchFamily="34" charset="0"/>
              </a:rPr>
              <a:t>• </a:t>
            </a:r>
            <a:r>
              <a:rPr lang="cs-CZ" b="1" dirty="0">
                <a:latin typeface="Arial" pitchFamily="34" charset="0"/>
                <a:cs typeface="Arial" pitchFamily="34" charset="0"/>
              </a:rPr>
              <a:t>Převodovka </a:t>
            </a:r>
            <a:r>
              <a:rPr lang="cs-CZ" dirty="0">
                <a:latin typeface="Arial" pitchFamily="34" charset="0"/>
                <a:cs typeface="Arial" pitchFamily="34" charset="0"/>
              </a:rPr>
              <a:t>- obsahuje ozubená kola a spojku (lamelovou, zubovou nebo hydraulickou). Dochází k přenášení velkých krouticích momentů. </a:t>
            </a:r>
          </a:p>
          <a:p>
            <a:pPr marL="0" indent="0">
              <a:buNone/>
            </a:pPr>
            <a:endParaRPr lang="cs-CZ" dirty="0">
              <a:latin typeface="Arial" pitchFamily="34" charset="0"/>
              <a:cs typeface="Arial" pitchFamily="34" charset="0"/>
            </a:endParaRPr>
          </a:p>
        </p:txBody>
      </p:sp>
    </p:spTree>
    <p:extLst>
      <p:ext uri="{BB962C8B-B14F-4D97-AF65-F5344CB8AC3E}">
        <p14:creationId xmlns:p14="http://schemas.microsoft.com/office/powerpoint/2010/main" val="393278273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115616" y="620688"/>
            <a:ext cx="7024744" cy="817160"/>
          </a:xfrm>
        </p:spPr>
        <p:txBody>
          <a:bodyPr/>
          <a:lstStyle/>
          <a:p>
            <a:pPr algn="ctr"/>
            <a:r>
              <a:rPr lang="cs-CZ" dirty="0" smtClean="0"/>
              <a:t>Frézování</a:t>
            </a:r>
            <a:endParaRPr lang="cs-CZ" dirty="0"/>
          </a:p>
        </p:txBody>
      </p:sp>
      <p:sp>
        <p:nvSpPr>
          <p:cNvPr id="3" name="Zástupný symbol pro obsah 2"/>
          <p:cNvSpPr>
            <a:spLocks noGrp="1"/>
          </p:cNvSpPr>
          <p:nvPr>
            <p:ph idx="1"/>
          </p:nvPr>
        </p:nvSpPr>
        <p:spPr>
          <a:xfrm>
            <a:off x="539552" y="1484784"/>
            <a:ext cx="7992888" cy="4896544"/>
          </a:xfrm>
        </p:spPr>
        <p:txBody>
          <a:bodyPr>
            <a:normAutofit fontScale="70000" lnSpcReduction="20000"/>
          </a:bodyPr>
          <a:lstStyle/>
          <a:p>
            <a:pPr marL="0" indent="0">
              <a:buNone/>
            </a:pPr>
            <a:r>
              <a:rPr lang="cs-CZ" b="1" u="sng" dirty="0">
                <a:latin typeface="Arial" pitchFamily="34" charset="0"/>
                <a:cs typeface="Arial" pitchFamily="34" charset="0"/>
              </a:rPr>
              <a:t>Rozdělení </a:t>
            </a:r>
            <a:r>
              <a:rPr lang="cs-CZ" b="1" u="sng" dirty="0" smtClean="0">
                <a:latin typeface="Arial" pitchFamily="34" charset="0"/>
                <a:cs typeface="Arial" pitchFamily="34" charset="0"/>
              </a:rPr>
              <a:t>frézek:</a:t>
            </a:r>
          </a:p>
          <a:p>
            <a:pPr marL="0" indent="0">
              <a:buNone/>
            </a:pPr>
            <a:r>
              <a:rPr lang="cs-CZ" b="1" u="sng" dirty="0" smtClean="0">
                <a:latin typeface="Arial" pitchFamily="34" charset="0"/>
                <a:cs typeface="Arial" pitchFamily="34" charset="0"/>
              </a:rPr>
              <a:t>Konzolové </a:t>
            </a:r>
            <a:r>
              <a:rPr lang="cs-CZ" b="1" u="sng" dirty="0">
                <a:latin typeface="Arial" pitchFamily="34" charset="0"/>
                <a:cs typeface="Arial" pitchFamily="34" charset="0"/>
              </a:rPr>
              <a:t>frézky </a:t>
            </a:r>
            <a:endParaRPr lang="cs-CZ" b="1" dirty="0">
              <a:latin typeface="Arial" pitchFamily="34" charset="0"/>
              <a:cs typeface="Arial" pitchFamily="34" charset="0"/>
            </a:endParaRPr>
          </a:p>
          <a:p>
            <a:pPr marL="0" indent="0">
              <a:buNone/>
            </a:pPr>
            <a:r>
              <a:rPr lang="cs-CZ" dirty="0" smtClean="0">
                <a:latin typeface="Arial" pitchFamily="34" charset="0"/>
                <a:cs typeface="Arial" pitchFamily="34" charset="0"/>
              </a:rPr>
              <a:t>Podle </a:t>
            </a:r>
            <a:r>
              <a:rPr lang="cs-CZ" dirty="0">
                <a:latin typeface="Arial" pitchFamily="34" charset="0"/>
                <a:cs typeface="Arial" pitchFamily="34" charset="0"/>
              </a:rPr>
              <a:t>provedení mohou být: </a:t>
            </a:r>
          </a:p>
          <a:p>
            <a:r>
              <a:rPr lang="cs-CZ" b="1" dirty="0">
                <a:latin typeface="Arial" pitchFamily="34" charset="0"/>
                <a:cs typeface="Arial" pitchFamily="34" charset="0"/>
              </a:rPr>
              <a:t>Vodorovné</a:t>
            </a:r>
            <a:r>
              <a:rPr lang="cs-CZ" dirty="0">
                <a:latin typeface="Arial" pitchFamily="34" charset="0"/>
                <a:cs typeface="Arial" pitchFamily="34" charset="0"/>
              </a:rPr>
              <a:t>: mají vodorovnou osu pracovního vřetene. Pracujeme na nich převážně válcovými, kotoučovými a tvarovými frézami. </a:t>
            </a:r>
          </a:p>
          <a:p>
            <a:r>
              <a:rPr lang="cs-CZ" b="1" dirty="0">
                <a:latin typeface="Arial" pitchFamily="34" charset="0"/>
                <a:cs typeface="Arial" pitchFamily="34" charset="0"/>
              </a:rPr>
              <a:t>Svislé</a:t>
            </a:r>
            <a:r>
              <a:rPr lang="cs-CZ" dirty="0">
                <a:latin typeface="Arial" pitchFamily="34" charset="0"/>
                <a:cs typeface="Arial" pitchFamily="34" charset="0"/>
              </a:rPr>
              <a:t>: mají svislou osu pracovního vřetene, které můžeme natáčet o ±45°. Obrábíme zde hlavně rovinné plochy, drážky apod. </a:t>
            </a:r>
          </a:p>
          <a:p>
            <a:r>
              <a:rPr lang="cs-CZ" b="1" dirty="0">
                <a:latin typeface="Arial" pitchFamily="34" charset="0"/>
                <a:cs typeface="Arial" pitchFamily="34" charset="0"/>
              </a:rPr>
              <a:t>Univerzální</a:t>
            </a:r>
            <a:r>
              <a:rPr lang="cs-CZ" dirty="0">
                <a:latin typeface="Arial" pitchFamily="34" charset="0"/>
                <a:cs typeface="Arial" pitchFamily="34" charset="0"/>
              </a:rPr>
              <a:t>: mají stejnou konstrukci jako vodorovné, ale pracovní stůl lze natáčet. Lze zde frézování šroubovitých drážek, šneků, zubů apod. </a:t>
            </a:r>
            <a:endParaRPr lang="cs-CZ" dirty="0" smtClean="0">
              <a:latin typeface="Arial" pitchFamily="34" charset="0"/>
              <a:cs typeface="Arial" pitchFamily="34" charset="0"/>
            </a:endParaRPr>
          </a:p>
          <a:p>
            <a:endParaRPr lang="cs-CZ" dirty="0">
              <a:latin typeface="Arial" pitchFamily="34" charset="0"/>
              <a:cs typeface="Arial" pitchFamily="34" charset="0"/>
            </a:endParaRPr>
          </a:p>
          <a:p>
            <a:pPr marL="0" indent="0">
              <a:buNone/>
            </a:pPr>
            <a:r>
              <a:rPr lang="cs-CZ" b="1" u="sng" dirty="0" smtClean="0">
                <a:latin typeface="Arial" pitchFamily="34" charset="0"/>
                <a:cs typeface="Arial" pitchFamily="34" charset="0"/>
              </a:rPr>
              <a:t>Speciální </a:t>
            </a:r>
            <a:r>
              <a:rPr lang="cs-CZ" b="1" u="sng" dirty="0">
                <a:latin typeface="Arial" pitchFamily="34" charset="0"/>
                <a:cs typeface="Arial" pitchFamily="34" charset="0"/>
              </a:rPr>
              <a:t>frézky </a:t>
            </a:r>
          </a:p>
          <a:p>
            <a:pPr marL="0" indent="0">
              <a:buNone/>
            </a:pPr>
            <a:r>
              <a:rPr lang="cs-CZ" b="1" dirty="0" smtClean="0">
                <a:latin typeface="Arial" pitchFamily="34" charset="0"/>
                <a:cs typeface="Arial" pitchFamily="34" charset="0"/>
              </a:rPr>
              <a:t>Kopírovací frézky </a:t>
            </a:r>
          </a:p>
          <a:p>
            <a:pPr marL="0" indent="0">
              <a:buNone/>
            </a:pPr>
            <a:r>
              <a:rPr lang="cs-CZ" b="1" dirty="0" smtClean="0">
                <a:latin typeface="Arial" pitchFamily="34" charset="0"/>
                <a:cs typeface="Arial" pitchFamily="34" charset="0"/>
              </a:rPr>
              <a:t>Frézky na ozubení, na závity, na vačky, pantografické. </a:t>
            </a:r>
          </a:p>
          <a:p>
            <a:pPr marL="0" indent="0">
              <a:buNone/>
            </a:pPr>
            <a:endParaRPr lang="cs-CZ" dirty="0" smtClean="0">
              <a:latin typeface="Arial" pitchFamily="34" charset="0"/>
              <a:cs typeface="Arial" pitchFamily="34" charset="0"/>
            </a:endParaRPr>
          </a:p>
          <a:p>
            <a:pPr marL="0" indent="0">
              <a:buNone/>
            </a:pPr>
            <a:r>
              <a:rPr lang="cs-CZ" b="1" u="sng" dirty="0" smtClean="0">
                <a:latin typeface="Arial" pitchFamily="34" charset="0"/>
                <a:cs typeface="Arial" pitchFamily="34" charset="0"/>
              </a:rPr>
              <a:t>Číslicově řízené frézky </a:t>
            </a:r>
            <a:endParaRPr lang="cs-CZ" b="1" dirty="0" smtClean="0">
              <a:latin typeface="Arial" pitchFamily="34" charset="0"/>
              <a:cs typeface="Arial" pitchFamily="34" charset="0"/>
            </a:endParaRPr>
          </a:p>
          <a:p>
            <a:pPr marL="0" indent="0">
              <a:buNone/>
            </a:pPr>
            <a:r>
              <a:rPr lang="cs-CZ" dirty="0" smtClean="0">
                <a:latin typeface="Arial" pitchFamily="34" charset="0"/>
                <a:cs typeface="Arial" pitchFamily="34" charset="0"/>
              </a:rPr>
              <a:t>Vřeteník může mít vodorovnou nebo svislou osu. Charakteristickým rysem obráběcích center je zásobník na 10 až 60 nástrojů. Veškerý pohyb je řízen podle vloženého programu. Pohon je řešen elektrohydraulicky přes kuličkové šrouby </a:t>
            </a:r>
            <a:endParaRPr lang="cs-CZ" dirty="0">
              <a:latin typeface="Arial" pitchFamily="34" charset="0"/>
              <a:cs typeface="Arial" pitchFamily="34" charset="0"/>
            </a:endParaRPr>
          </a:p>
        </p:txBody>
      </p:sp>
    </p:spTree>
    <p:extLst>
      <p:ext uri="{BB962C8B-B14F-4D97-AF65-F5344CB8AC3E}">
        <p14:creationId xmlns:p14="http://schemas.microsoft.com/office/powerpoint/2010/main" val="105624126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Obrázek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55776" y="3548430"/>
            <a:ext cx="2100188" cy="3058526"/>
          </a:xfrm>
          <a:prstGeom prst="rect">
            <a:avLst/>
          </a:prstGeom>
        </p:spPr>
      </p:pic>
      <p:sp>
        <p:nvSpPr>
          <p:cNvPr id="2" name="Nadpis 1"/>
          <p:cNvSpPr>
            <a:spLocks noGrp="1"/>
          </p:cNvSpPr>
          <p:nvPr>
            <p:ph type="title"/>
          </p:nvPr>
        </p:nvSpPr>
        <p:spPr>
          <a:xfrm>
            <a:off x="1115616" y="548680"/>
            <a:ext cx="7024744" cy="817160"/>
          </a:xfrm>
        </p:spPr>
        <p:txBody>
          <a:bodyPr/>
          <a:lstStyle/>
          <a:p>
            <a:pPr algn="ctr"/>
            <a:r>
              <a:rPr lang="cs-CZ" dirty="0" smtClean="0"/>
              <a:t>Frézování</a:t>
            </a:r>
            <a:endParaRPr lang="cs-CZ" dirty="0"/>
          </a:p>
        </p:txBody>
      </p:sp>
      <p:sp>
        <p:nvSpPr>
          <p:cNvPr id="3" name="Zástupný symbol pro text 2"/>
          <p:cNvSpPr>
            <a:spLocks noGrp="1"/>
          </p:cNvSpPr>
          <p:nvPr>
            <p:ph type="body" idx="1"/>
          </p:nvPr>
        </p:nvSpPr>
        <p:spPr>
          <a:xfrm>
            <a:off x="827584" y="1124744"/>
            <a:ext cx="3057148" cy="639762"/>
          </a:xfrm>
        </p:spPr>
        <p:txBody>
          <a:bodyPr/>
          <a:lstStyle/>
          <a:p>
            <a:r>
              <a:rPr lang="cs-CZ" u="sng" dirty="0" smtClean="0"/>
              <a:t>Konzolová frézka</a:t>
            </a:r>
            <a:endParaRPr lang="cs-CZ" dirty="0"/>
          </a:p>
        </p:txBody>
      </p:sp>
      <p:sp>
        <p:nvSpPr>
          <p:cNvPr id="4" name="Zástupný symbol pro obsah 3"/>
          <p:cNvSpPr>
            <a:spLocks noGrp="1"/>
          </p:cNvSpPr>
          <p:nvPr>
            <p:ph sz="half" idx="2"/>
          </p:nvPr>
        </p:nvSpPr>
        <p:spPr>
          <a:xfrm>
            <a:off x="611560" y="1772816"/>
            <a:ext cx="3419856" cy="2835797"/>
          </a:xfrm>
        </p:spPr>
        <p:txBody>
          <a:bodyPr/>
          <a:lstStyle/>
          <a:p>
            <a:pPr marL="0" indent="0">
              <a:buNone/>
            </a:pPr>
            <a:r>
              <a:rPr lang="cs-CZ" sz="1800" dirty="0">
                <a:latin typeface="Arial" pitchFamily="34" charset="0"/>
                <a:cs typeface="Arial" pitchFamily="34" charset="0"/>
              </a:rPr>
              <a:t>Hlavním znakem je konzola upevněná na vedení stojanu, přestavitelná ve svislém směru. Na konzole jsou upevněny podélné a příčné saně, čímž je uložen pohyb součásti ve třech osách. Používají se k obrábění malých a středních součástí</a:t>
            </a:r>
            <a:endParaRPr lang="cs-CZ" sz="1800" dirty="0" smtClean="0">
              <a:latin typeface="Arial" pitchFamily="34" charset="0"/>
              <a:cs typeface="Arial" pitchFamily="34" charset="0"/>
            </a:endParaRPr>
          </a:p>
          <a:p>
            <a:pPr marL="0" indent="0">
              <a:buNone/>
            </a:pPr>
            <a:endParaRPr lang="cs-CZ" dirty="0"/>
          </a:p>
        </p:txBody>
      </p:sp>
      <p:sp>
        <p:nvSpPr>
          <p:cNvPr id="5" name="Zástupný symbol pro text 4"/>
          <p:cNvSpPr>
            <a:spLocks noGrp="1"/>
          </p:cNvSpPr>
          <p:nvPr>
            <p:ph type="body" sz="quarter" idx="3"/>
          </p:nvPr>
        </p:nvSpPr>
        <p:spPr>
          <a:xfrm>
            <a:off x="5148064" y="1196752"/>
            <a:ext cx="3055717" cy="639762"/>
          </a:xfrm>
        </p:spPr>
        <p:txBody>
          <a:bodyPr/>
          <a:lstStyle/>
          <a:p>
            <a:r>
              <a:rPr lang="cs-CZ" u="sng" dirty="0" smtClean="0"/>
              <a:t>Kopírovací frézka</a:t>
            </a:r>
            <a:endParaRPr lang="cs-CZ" dirty="0"/>
          </a:p>
        </p:txBody>
      </p:sp>
      <p:sp>
        <p:nvSpPr>
          <p:cNvPr id="6" name="Zástupný symbol pro obsah 5"/>
          <p:cNvSpPr>
            <a:spLocks noGrp="1"/>
          </p:cNvSpPr>
          <p:nvPr>
            <p:ph sz="quarter" idx="4"/>
          </p:nvPr>
        </p:nvSpPr>
        <p:spPr>
          <a:xfrm>
            <a:off x="4655964" y="1844824"/>
            <a:ext cx="3419856" cy="2835797"/>
          </a:xfrm>
        </p:spPr>
        <p:txBody>
          <a:bodyPr/>
          <a:lstStyle/>
          <a:p>
            <a:pPr marL="0" indent="0">
              <a:buNone/>
            </a:pPr>
            <a:r>
              <a:rPr lang="cs-CZ" sz="1800" dirty="0" smtClean="0">
                <a:latin typeface="Arial" pitchFamily="34" charset="0"/>
                <a:cs typeface="Arial" pitchFamily="34" charset="0"/>
              </a:rPr>
              <a:t>Dělíme </a:t>
            </a:r>
            <a:r>
              <a:rPr lang="cs-CZ" sz="1800" dirty="0">
                <a:latin typeface="Arial" pitchFamily="34" charset="0"/>
                <a:cs typeface="Arial" pitchFamily="34" charset="0"/>
              </a:rPr>
              <a:t>je na mechanické, hydraulické a </a:t>
            </a:r>
            <a:r>
              <a:rPr lang="cs-CZ" sz="1800" dirty="0" err="1">
                <a:latin typeface="Arial" pitchFamily="34" charset="0"/>
                <a:cs typeface="Arial" pitchFamily="34" charset="0"/>
              </a:rPr>
              <a:t>elektrokontaktní</a:t>
            </a:r>
            <a:r>
              <a:rPr lang="cs-CZ" sz="1800" dirty="0">
                <a:latin typeface="Arial" pitchFamily="34" charset="0"/>
                <a:cs typeface="Arial" pitchFamily="34" charset="0"/>
              </a:rPr>
              <a:t>. Kopírování se provádí ve vodorovných nebo svislých souřadnicích, </a:t>
            </a:r>
            <a:r>
              <a:rPr lang="cs-CZ" sz="1800" dirty="0" smtClean="0">
                <a:latin typeface="Arial" pitchFamily="34" charset="0"/>
                <a:cs typeface="Arial" pitchFamily="34" charset="0"/>
              </a:rPr>
              <a:t>poloautomaticky nebo </a:t>
            </a:r>
            <a:r>
              <a:rPr lang="cs-CZ" sz="1800" dirty="0">
                <a:latin typeface="Arial" pitchFamily="34" charset="0"/>
                <a:cs typeface="Arial" pitchFamily="34" charset="0"/>
              </a:rPr>
              <a:t>automaticky</a:t>
            </a:r>
            <a:r>
              <a:rPr lang="cs-CZ" dirty="0">
                <a:latin typeface="Arial" pitchFamily="34" charset="0"/>
                <a:cs typeface="Arial" pitchFamily="34" charset="0"/>
              </a:rPr>
              <a:t>. </a:t>
            </a:r>
          </a:p>
          <a:p>
            <a:pPr marL="0" indent="0">
              <a:buNone/>
            </a:pPr>
            <a:endParaRPr lang="cs-CZ" dirty="0">
              <a:latin typeface="Arial" pitchFamily="34" charset="0"/>
              <a:cs typeface="Arial" pitchFamily="34" charset="0"/>
            </a:endParaRPr>
          </a:p>
        </p:txBody>
      </p:sp>
      <p:pic>
        <p:nvPicPr>
          <p:cNvPr id="8" name="Obrázek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00192" y="3573016"/>
            <a:ext cx="2460873" cy="3078980"/>
          </a:xfrm>
          <a:prstGeom prst="rect">
            <a:avLst/>
          </a:prstGeom>
        </p:spPr>
      </p:pic>
    </p:spTree>
    <p:extLst>
      <p:ext uri="{BB962C8B-B14F-4D97-AF65-F5344CB8AC3E}">
        <p14:creationId xmlns:p14="http://schemas.microsoft.com/office/powerpoint/2010/main" val="318880368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Nadpis 5"/>
          <p:cNvSpPr>
            <a:spLocks noGrp="1"/>
          </p:cNvSpPr>
          <p:nvPr>
            <p:ph type="title"/>
          </p:nvPr>
        </p:nvSpPr>
        <p:spPr>
          <a:xfrm>
            <a:off x="1115616" y="620688"/>
            <a:ext cx="7024744" cy="673144"/>
          </a:xfrm>
        </p:spPr>
        <p:txBody>
          <a:bodyPr>
            <a:normAutofit fontScale="90000"/>
          </a:bodyPr>
          <a:lstStyle/>
          <a:p>
            <a:pPr algn="ctr"/>
            <a:r>
              <a:rPr lang="cs-CZ" dirty="0" smtClean="0"/>
              <a:t>Frézování</a:t>
            </a:r>
            <a:endParaRPr lang="cs-CZ" dirty="0"/>
          </a:p>
        </p:txBody>
      </p:sp>
      <p:sp>
        <p:nvSpPr>
          <p:cNvPr id="2" name="Zástupný symbol pro text 1"/>
          <p:cNvSpPr>
            <a:spLocks noGrp="1"/>
          </p:cNvSpPr>
          <p:nvPr>
            <p:ph type="body" idx="1"/>
          </p:nvPr>
        </p:nvSpPr>
        <p:spPr>
          <a:xfrm>
            <a:off x="1331640" y="1340768"/>
            <a:ext cx="3057148" cy="639762"/>
          </a:xfrm>
        </p:spPr>
        <p:txBody>
          <a:bodyPr/>
          <a:lstStyle/>
          <a:p>
            <a:r>
              <a:rPr lang="cs-CZ" dirty="0" smtClean="0"/>
              <a:t>Portálová frézka</a:t>
            </a:r>
            <a:endParaRPr lang="cs-CZ" dirty="0"/>
          </a:p>
        </p:txBody>
      </p:sp>
      <p:pic>
        <p:nvPicPr>
          <p:cNvPr id="7" name="Zástupný symbol pro obsah 6"/>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1041400" y="3114570"/>
            <a:ext cx="3419475" cy="2556085"/>
          </a:xfrm>
        </p:spPr>
      </p:pic>
      <p:sp>
        <p:nvSpPr>
          <p:cNvPr id="3" name="Zástupný symbol pro text 2"/>
          <p:cNvSpPr>
            <a:spLocks noGrp="1"/>
          </p:cNvSpPr>
          <p:nvPr>
            <p:ph type="body" sz="quarter" idx="3"/>
          </p:nvPr>
        </p:nvSpPr>
        <p:spPr>
          <a:xfrm>
            <a:off x="5004048" y="1340768"/>
            <a:ext cx="3055717" cy="639762"/>
          </a:xfrm>
        </p:spPr>
        <p:txBody>
          <a:bodyPr/>
          <a:lstStyle/>
          <a:p>
            <a:r>
              <a:rPr lang="cs-CZ" dirty="0" smtClean="0"/>
              <a:t>CNC frézka</a:t>
            </a:r>
            <a:endParaRPr lang="cs-CZ" dirty="0"/>
          </a:p>
        </p:txBody>
      </p:sp>
      <p:pic>
        <p:nvPicPr>
          <p:cNvPr id="8" name="Zástupný symbol pro obsah 7"/>
          <p:cNvPicPr>
            <a:picLocks noGrp="1" noChangeAspect="1"/>
          </p:cNvPicPr>
          <p:nvPr>
            <p:ph sz="quarter" idx="4"/>
          </p:nvPr>
        </p:nvPicPr>
        <p:blipFill>
          <a:blip r:embed="rId3">
            <a:extLst>
              <a:ext uri="{28A0092B-C50C-407E-A947-70E740481C1C}">
                <a14:useLocalDpi xmlns:a14="http://schemas.microsoft.com/office/drawing/2010/main" val="0"/>
              </a:ext>
            </a:extLst>
          </a:blip>
          <a:stretch>
            <a:fillRect/>
          </a:stretch>
        </p:blipFill>
        <p:spPr>
          <a:xfrm>
            <a:off x="4860032" y="2708920"/>
            <a:ext cx="3763144" cy="3388299"/>
          </a:xfrm>
        </p:spPr>
      </p:pic>
    </p:spTree>
    <p:extLst>
      <p:ext uri="{BB962C8B-B14F-4D97-AF65-F5344CB8AC3E}">
        <p14:creationId xmlns:p14="http://schemas.microsoft.com/office/powerpoint/2010/main" val="334407394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43608" y="548680"/>
            <a:ext cx="7024744" cy="745152"/>
          </a:xfrm>
        </p:spPr>
        <p:txBody>
          <a:bodyPr/>
          <a:lstStyle/>
          <a:p>
            <a:pPr algn="ctr"/>
            <a:r>
              <a:rPr lang="cs-CZ" dirty="0" smtClean="0"/>
              <a:t>Frézování </a:t>
            </a:r>
            <a:endParaRPr lang="cs-CZ" dirty="0"/>
          </a:p>
        </p:txBody>
      </p:sp>
      <p:sp>
        <p:nvSpPr>
          <p:cNvPr id="3" name="Zástupný symbol pro obsah 2"/>
          <p:cNvSpPr>
            <a:spLocks noGrp="1"/>
          </p:cNvSpPr>
          <p:nvPr>
            <p:ph idx="1"/>
          </p:nvPr>
        </p:nvSpPr>
        <p:spPr/>
        <p:txBody>
          <a:bodyPr/>
          <a:lstStyle/>
          <a:p>
            <a:pPr marL="0" indent="0">
              <a:buNone/>
            </a:pPr>
            <a:r>
              <a:rPr lang="cs-CZ" dirty="0" smtClean="0"/>
              <a:t>Použité zdroje:</a:t>
            </a:r>
          </a:p>
          <a:p>
            <a:r>
              <a:rPr lang="cs-CZ" dirty="0" smtClean="0">
                <a:hlinkClick r:id="rId2"/>
              </a:rPr>
              <a:t>www.wikipedia.cz</a:t>
            </a:r>
            <a:endParaRPr lang="cs-CZ" dirty="0" smtClean="0"/>
          </a:p>
          <a:p>
            <a:r>
              <a:rPr lang="cs-CZ" dirty="0" smtClean="0">
                <a:hlinkClick r:id="rId3"/>
              </a:rPr>
              <a:t>http://www.uloz.to/xKbDmvK/zaklady-obrabeni-pdf</a:t>
            </a:r>
            <a:endParaRPr lang="cs-CZ" dirty="0" smtClean="0"/>
          </a:p>
          <a:p>
            <a:r>
              <a:rPr lang="cs-CZ" dirty="0">
                <a:hlinkClick r:id="rId4"/>
              </a:rPr>
              <a:t>http://</a:t>
            </a:r>
            <a:r>
              <a:rPr lang="cs-CZ" dirty="0" smtClean="0">
                <a:hlinkClick r:id="rId4"/>
              </a:rPr>
              <a:t>strojirenstvi-frezovani.blogspot.com/2011/03/14-nastroje-pro-frezovani-deleni.html</a:t>
            </a:r>
            <a:endParaRPr lang="cs-CZ" dirty="0"/>
          </a:p>
          <a:p>
            <a:endParaRPr lang="cs-CZ" dirty="0" smtClean="0"/>
          </a:p>
          <a:p>
            <a:endParaRPr lang="cs-CZ" dirty="0"/>
          </a:p>
        </p:txBody>
      </p:sp>
    </p:spTree>
    <p:extLst>
      <p:ext uri="{BB962C8B-B14F-4D97-AF65-F5344CB8AC3E}">
        <p14:creationId xmlns:p14="http://schemas.microsoft.com/office/powerpoint/2010/main" val="3174235398"/>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ustin">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Austin">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ustin">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lumMod val="100000"/>
              </a:schemeClr>
            </a:gs>
          </a:gsLst>
          <a:lin ang="5040000" scaled="1"/>
        </a:gradFill>
        <a:gradFill rotWithShape="1">
          <a:gsLst>
            <a:gs pos="0">
              <a:schemeClr val="phClr"/>
            </a:gs>
            <a:gs pos="100000">
              <a:schemeClr val="phClr">
                <a:shade val="75000"/>
                <a:satMod val="120000"/>
                <a:lumMod val="9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a:effectStyle>
        <a:effectStyle>
          <a:effectLst>
            <a:outerShdw blurRad="44450" dist="50800" dir="5400000" sx="96000" rotWithShape="0">
              <a:srgbClr val="000000">
                <a:alpha val="34000"/>
              </a:srgbClr>
            </a:outerShdw>
          </a:effectLst>
          <a:scene3d>
            <a:camera prst="orthographicFront">
              <a:rot lat="0" lon="0" rev="0"/>
            </a:camera>
            <a:lightRig rig="threePt" dir="tl">
              <a:rot lat="0" lon="0" rev="20400000"/>
            </a:lightRig>
          </a:scene3d>
          <a:sp3d contourW="15875" prstMaterial="metal">
            <a:bevelT w="101600" h="25400" prst="softRound"/>
            <a:contourClr>
              <a:schemeClr val="phClr">
                <a:shade val="30000"/>
              </a:schemeClr>
            </a:contourClr>
          </a:sp3d>
        </a:effectStyle>
      </a:effectStyleLst>
      <a:bgFillStyleLst>
        <a:solidFill>
          <a:schemeClr val="phClr"/>
        </a:solidFill>
        <a:gradFill rotWithShape="1">
          <a:gsLst>
            <a:gs pos="0">
              <a:schemeClr val="phClr">
                <a:shade val="94000"/>
                <a:satMod val="114000"/>
                <a:lumMod val="96000"/>
              </a:schemeClr>
            </a:gs>
            <a:gs pos="62000">
              <a:schemeClr val="phClr">
                <a:tint val="92000"/>
                <a:shade val="66000"/>
                <a:satMod val="110000"/>
                <a:lumMod val="80000"/>
              </a:schemeClr>
            </a:gs>
            <a:gs pos="100000">
              <a:schemeClr val="phClr">
                <a:tint val="89000"/>
                <a:shade val="62000"/>
                <a:satMod val="110000"/>
                <a:lumMod val="72000"/>
              </a:schemeClr>
            </a:gs>
          </a:gsLst>
          <a:lin ang="5400000" scaled="0"/>
        </a:gradFill>
        <a:blipFill rotWithShape="1">
          <a:blip xmlns:r="http://schemas.openxmlformats.org/officeDocument/2006/relationships" r:embed="rId1">
            <a:duotone>
              <a:schemeClr val="phClr">
                <a:tint val="80000"/>
                <a:shade val="58000"/>
              </a:schemeClr>
              <a:schemeClr val="phClr">
                <a:tint val="73000"/>
                <a:shade val="68000"/>
                <a:satMod val="150000"/>
              </a:schemeClr>
            </a:duotone>
          </a:blip>
          <a:tile tx="0" ty="0" sx="100000" sy="10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Austin</Template>
  <TotalTime>175</TotalTime>
  <Words>486</Words>
  <Application>Microsoft Office PowerPoint</Application>
  <PresentationFormat>Předvádění na obrazovce (4:3)</PresentationFormat>
  <Paragraphs>78</Paragraphs>
  <Slides>12</Slides>
  <Notes>0</Notes>
  <HiddenSlides>0</HiddenSlides>
  <MMClips>0</MMClips>
  <ScaleCrop>false</ScaleCrop>
  <HeadingPairs>
    <vt:vector size="4" baseType="variant">
      <vt:variant>
        <vt:lpstr>Motiv</vt:lpstr>
      </vt:variant>
      <vt:variant>
        <vt:i4>1</vt:i4>
      </vt:variant>
      <vt:variant>
        <vt:lpstr>Nadpisy snímků</vt:lpstr>
      </vt:variant>
      <vt:variant>
        <vt:i4>12</vt:i4>
      </vt:variant>
    </vt:vector>
  </HeadingPairs>
  <TitlesOfParts>
    <vt:vector size="13" baseType="lpstr">
      <vt:lpstr>Austin</vt:lpstr>
      <vt:lpstr>Frézování</vt:lpstr>
      <vt:lpstr>Výukový materiál</vt:lpstr>
      <vt:lpstr>Prezentace aplikace PowerPoint</vt:lpstr>
      <vt:lpstr>Frézování </vt:lpstr>
      <vt:lpstr>Frézování </vt:lpstr>
      <vt:lpstr>Frézování</vt:lpstr>
      <vt:lpstr>Frézování </vt:lpstr>
      <vt:lpstr>Frézování </vt:lpstr>
      <vt:lpstr>Frézování</vt:lpstr>
      <vt:lpstr>Frézování</vt:lpstr>
      <vt:lpstr>Frézování</vt:lpstr>
      <vt:lpstr>Frézování </vt:lpstr>
    </vt:vector>
  </TitlesOfParts>
  <Company>Microsoft</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Soustružení</dc:title>
  <dc:creator>Leopold Voharek</dc:creator>
  <cp:lastModifiedBy>Leopold Voharek</cp:lastModifiedBy>
  <cp:revision>19</cp:revision>
  <dcterms:created xsi:type="dcterms:W3CDTF">2012-03-26T17:56:50Z</dcterms:created>
  <dcterms:modified xsi:type="dcterms:W3CDTF">2013-05-20T09:05:23Z</dcterms:modified>
</cp:coreProperties>
</file>