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69" r:id="rId4"/>
    <p:sldId id="258" r:id="rId5"/>
    <p:sldId id="266" r:id="rId6"/>
    <p:sldId id="257" r:id="rId7"/>
    <p:sldId id="260" r:id="rId8"/>
    <p:sldId id="261" r:id="rId9"/>
    <p:sldId id="262" r:id="rId10"/>
    <p:sldId id="263" r:id="rId11"/>
    <p:sldId id="264" r:id="rId12"/>
    <p:sldId id="267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89B5B4A-943F-4EEF-B136-DD89339ABA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8D3A0F0-AA99-40DE-A9F7-361EF988F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loz.to/xKbDmvK/zaklady-obrabeni-pdf" TargetMode="External"/><Relationship Id="rId2" Type="http://schemas.openxmlformats.org/officeDocument/2006/relationships/hyperlink" Target="http://cs.wikipedia.org/wiki/Fr%C3%A9zov%C3%A1n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i-frezy.cz/" TargetMode="External"/><Relationship Id="rId4" Type="http://schemas.openxmlformats.org/officeDocument/2006/relationships/hyperlink" Target="http://strojirenstvi-frezovani.blogspot.com/2011/03/14-nastroje-pro-frezovani-delen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Řezné podmínky</a:t>
            </a:r>
          </a:p>
          <a:p>
            <a:r>
              <a:rPr lang="cs-CZ" dirty="0" smtClean="0"/>
              <a:t>Nástroje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743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03_02_32_INOVACE-</a:t>
            </a:r>
            <a:r>
              <a:rPr lang="cs-CZ" smtClean="0">
                <a:latin typeface="Arial" pitchFamily="34" charset="0"/>
                <a:cs typeface="Arial" pitchFamily="34" charset="0"/>
              </a:rPr>
              <a:t>12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375462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Frézování 1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2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:vysvětlení základních pojmů frézování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třískové obrábění, frézování, obrábění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314509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4500" u="sng" dirty="0" smtClean="0"/>
              <a:t>Řezné podmínky:</a:t>
            </a:r>
          </a:p>
          <a:p>
            <a:pPr marL="0" indent="0">
              <a:buNone/>
            </a:pPr>
            <a:r>
              <a:rPr lang="cs-CZ" sz="4000" b="1" dirty="0" smtClean="0"/>
              <a:t>Řezná rychlost </a:t>
            </a:r>
            <a:r>
              <a:rPr lang="cs-CZ" sz="4000" dirty="0" smtClean="0"/>
              <a:t>– </a:t>
            </a:r>
          </a:p>
          <a:p>
            <a:pPr marL="0" indent="0">
              <a:buNone/>
            </a:pPr>
            <a:endParaRPr lang="cs-CZ" sz="4000" dirty="0" smtClean="0"/>
          </a:p>
          <a:p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Posuv</a:t>
            </a:r>
            <a:r>
              <a:rPr lang="cs-CZ" sz="4000" dirty="0" smtClean="0"/>
              <a:t> – dráha (s) , </a:t>
            </a:r>
            <a:r>
              <a:rPr lang="cs-CZ" sz="4000" dirty="0"/>
              <a:t>kterou </a:t>
            </a:r>
            <a:r>
              <a:rPr lang="cs-CZ" sz="4000" dirty="0" smtClean="0"/>
              <a:t>obrobek </a:t>
            </a:r>
            <a:r>
              <a:rPr lang="cs-CZ" sz="4000" dirty="0"/>
              <a:t>urazí za 1 otáčku </a:t>
            </a:r>
            <a:r>
              <a:rPr lang="cs-CZ" sz="4000" dirty="0" smtClean="0"/>
              <a:t>nástroje. </a:t>
            </a:r>
            <a:r>
              <a:rPr lang="cs-CZ" sz="4000" b="1" dirty="0"/>
              <a:t>Velikost posuvu </a:t>
            </a:r>
            <a:r>
              <a:rPr lang="cs-CZ" sz="4000" dirty="0"/>
              <a:t>můžeme zadávat jako: </a:t>
            </a:r>
          </a:p>
          <a:p>
            <a:pPr marL="0" indent="0">
              <a:buNone/>
            </a:pPr>
            <a:r>
              <a:rPr lang="cs-CZ" sz="4000" b="1" dirty="0"/>
              <a:t>Posuv na 1 zub 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s</a:t>
            </a:r>
            <a:r>
              <a:rPr lang="cs-CZ" sz="4000" b="1" baseline="-25000" dirty="0" err="1" smtClean="0"/>
              <a:t>Z</a:t>
            </a:r>
            <a:r>
              <a:rPr lang="cs-CZ" sz="4000" b="1" dirty="0" smtClean="0"/>
              <a:t> </a:t>
            </a:r>
            <a:r>
              <a:rPr lang="cs-CZ" sz="4000" dirty="0"/>
              <a:t>- vyhledáme v tabulkách [mm/1 zub] </a:t>
            </a:r>
          </a:p>
          <a:p>
            <a:pPr marL="0" indent="0">
              <a:buNone/>
            </a:pPr>
            <a:r>
              <a:rPr lang="cs-CZ" sz="4000" b="1" dirty="0"/>
              <a:t>Posuv na otáčku </a:t>
            </a:r>
            <a:r>
              <a:rPr lang="cs-CZ" sz="4000" b="1" dirty="0" err="1"/>
              <a:t>s</a:t>
            </a:r>
            <a:r>
              <a:rPr lang="cs-CZ" sz="4000" b="1" baseline="-25000" dirty="0" err="1"/>
              <a:t>O</a:t>
            </a:r>
            <a:r>
              <a:rPr lang="cs-CZ" sz="4000" b="1" dirty="0"/>
              <a:t> - </a:t>
            </a:r>
            <a:r>
              <a:rPr lang="cs-CZ" sz="4000" dirty="0" err="1"/>
              <a:t>s</a:t>
            </a:r>
            <a:r>
              <a:rPr lang="cs-CZ" sz="4000" baseline="-25000" dirty="0" err="1"/>
              <a:t>Z</a:t>
            </a:r>
            <a:r>
              <a:rPr lang="cs-CZ" sz="4000" dirty="0"/>
              <a:t> .z </a:t>
            </a:r>
          </a:p>
          <a:p>
            <a:pPr marL="0" indent="0">
              <a:buNone/>
            </a:pPr>
            <a:r>
              <a:rPr lang="cs-CZ" sz="4000" b="1" dirty="0"/>
              <a:t>z </a:t>
            </a:r>
            <a:r>
              <a:rPr lang="cs-CZ" sz="4000" dirty="0"/>
              <a:t>- počet zubů frézy </a:t>
            </a:r>
          </a:p>
          <a:p>
            <a:pPr marL="0" indent="0">
              <a:buNone/>
            </a:pPr>
            <a:r>
              <a:rPr lang="cs-CZ" sz="4000" b="1" dirty="0"/>
              <a:t>Posuvová rychlost </a:t>
            </a:r>
            <a:r>
              <a:rPr lang="cs-CZ" sz="4000" dirty="0" err="1"/>
              <a:t>s</a:t>
            </a:r>
            <a:r>
              <a:rPr lang="cs-CZ" sz="4000" baseline="-25000" dirty="0" err="1"/>
              <a:t>O</a:t>
            </a:r>
            <a:r>
              <a:rPr lang="cs-CZ" sz="4000" dirty="0"/>
              <a:t> . n= </a:t>
            </a:r>
            <a:r>
              <a:rPr lang="cs-CZ" sz="4000" dirty="0" err="1"/>
              <a:t>s</a:t>
            </a:r>
            <a:r>
              <a:rPr lang="cs-CZ" sz="4000" baseline="-25000" dirty="0" err="1"/>
              <a:t>Z</a:t>
            </a:r>
            <a:r>
              <a:rPr lang="cs-CZ" sz="4000" dirty="0"/>
              <a:t> .z . n [mm, min-1] </a:t>
            </a:r>
          </a:p>
          <a:p>
            <a:pPr marL="0" indent="0">
              <a:buNone/>
            </a:pPr>
            <a:r>
              <a:rPr lang="cs-CZ" sz="4000" b="1" dirty="0"/>
              <a:t>n </a:t>
            </a:r>
            <a:r>
              <a:rPr lang="cs-CZ" sz="4000" dirty="0"/>
              <a:t>- počet otáček [min-1]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44824"/>
            <a:ext cx="2679355" cy="776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2108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48680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fontScale="70000" lnSpcReduction="20000"/>
          </a:bodyPr>
          <a:lstStyle/>
          <a:p>
            <a:pPr marL="0" indent="0" hangingPunct="0">
              <a:buNone/>
            </a:pPr>
            <a:r>
              <a:rPr lang="cs-CZ" sz="3600" b="1" dirty="0"/>
              <a:t>Hloubka řezu - ( h )  </a:t>
            </a:r>
            <a:r>
              <a:rPr lang="cs-CZ" sz="3200" dirty="0"/>
              <a:t>volíme podle přídavku na obrábění – přídavek se odebírá na co nejmenší počet třísek</a:t>
            </a:r>
          </a:p>
          <a:p>
            <a:pPr marL="0" indent="0">
              <a:buNone/>
            </a:pPr>
            <a:r>
              <a:rPr lang="cs-CZ" sz="3600" b="1" dirty="0"/>
              <a:t>Průřez třísky </a:t>
            </a:r>
            <a:r>
              <a:rPr lang="cs-CZ" sz="3200" dirty="0"/>
              <a:t>je proměnný, protože během záběru se mění tloušťka třísky. </a:t>
            </a:r>
          </a:p>
          <a:p>
            <a:pPr marL="0" indent="0">
              <a:buNone/>
            </a:pPr>
            <a:r>
              <a:rPr lang="cs-CZ" sz="3600" b="1" dirty="0"/>
              <a:t>Pro válcovou frézu s přímými zuby: </a:t>
            </a:r>
          </a:p>
          <a:p>
            <a:pPr marL="0" indent="0">
              <a:buNone/>
            </a:pPr>
            <a:r>
              <a:rPr lang="cs-CZ" sz="3200" dirty="0" err="1"/>
              <a:t>amax</a:t>
            </a:r>
            <a:r>
              <a:rPr lang="cs-CZ" sz="3200" dirty="0"/>
              <a:t>= </a:t>
            </a:r>
            <a:r>
              <a:rPr lang="cs-CZ" sz="3200" dirty="0" err="1"/>
              <a:t>sz</a:t>
            </a:r>
            <a:r>
              <a:rPr lang="cs-CZ" sz="3200" dirty="0"/>
              <a:t> . sin ϕ </a:t>
            </a:r>
            <a:r>
              <a:rPr lang="cs-CZ" sz="3200" dirty="0" err="1"/>
              <a:t>max</a:t>
            </a:r>
            <a:r>
              <a:rPr lang="cs-CZ" sz="3200" dirty="0"/>
              <a:t> </a:t>
            </a:r>
          </a:p>
          <a:p>
            <a:pPr marL="0" indent="0">
              <a:buNone/>
            </a:pPr>
            <a:r>
              <a:rPr lang="cs-CZ" sz="3200" dirty="0"/>
              <a:t>St=</a:t>
            </a:r>
            <a:r>
              <a:rPr lang="cs-CZ" sz="3200" dirty="0" err="1"/>
              <a:t>amax</a:t>
            </a:r>
            <a:r>
              <a:rPr lang="cs-CZ" sz="3200" dirty="0"/>
              <a:t> . B = </a:t>
            </a:r>
            <a:r>
              <a:rPr lang="cs-CZ" sz="3200" dirty="0" err="1"/>
              <a:t>sz</a:t>
            </a:r>
            <a:r>
              <a:rPr lang="cs-CZ" sz="3200" dirty="0"/>
              <a:t> . sin ϕ </a:t>
            </a:r>
            <a:r>
              <a:rPr lang="cs-CZ" sz="3200" dirty="0" err="1"/>
              <a:t>max</a:t>
            </a:r>
            <a:r>
              <a:rPr lang="cs-CZ" sz="3200" dirty="0"/>
              <a:t> .B [mm2] </a:t>
            </a:r>
          </a:p>
          <a:p>
            <a:pPr marL="0" indent="0">
              <a:buNone/>
            </a:pPr>
            <a:r>
              <a:rPr lang="cs-CZ" sz="3200" dirty="0"/>
              <a:t>Čelní frézování: </a:t>
            </a:r>
          </a:p>
          <a:p>
            <a:pPr marL="0" indent="0">
              <a:buNone/>
            </a:pPr>
            <a:r>
              <a:rPr lang="cs-CZ" sz="3200" dirty="0"/>
              <a:t>St= t . a = t . </a:t>
            </a:r>
            <a:r>
              <a:rPr lang="cs-CZ" sz="3200" dirty="0" err="1"/>
              <a:t>sz</a:t>
            </a:r>
            <a:r>
              <a:rPr lang="cs-CZ" sz="3200" dirty="0"/>
              <a:t> . sin ϕ [mm2] </a:t>
            </a:r>
          </a:p>
          <a:p>
            <a:pPr marL="0" indent="0">
              <a:buNone/>
            </a:pPr>
            <a:r>
              <a:rPr lang="cs-CZ" sz="3600" b="1" dirty="0"/>
              <a:t>Řezná síla: </a:t>
            </a:r>
            <a:r>
              <a:rPr lang="cs-CZ" sz="3600" b="1" dirty="0" err="1"/>
              <a:t>Fz</a:t>
            </a:r>
            <a:r>
              <a:rPr lang="cs-CZ" sz="3600" b="1" dirty="0"/>
              <a:t> = St . p [N]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82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59498004"/>
              </p:ext>
            </p:extLst>
          </p:nvPr>
        </p:nvGraphicFramePr>
        <p:xfrm>
          <a:off x="1055975" y="2492896"/>
          <a:ext cx="7116426" cy="33123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0834"/>
                <a:gridCol w="1476398"/>
                <a:gridCol w="1476398"/>
                <a:gridCol w="1476398"/>
                <a:gridCol w="1476398"/>
              </a:tblGrid>
              <a:tr h="6624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druh obrábění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materiál nástroje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materiál obrobku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hrubování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na čisto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  <a:tr h="3312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frézování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ocel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100">
                          <a:effectLst/>
                        </a:rPr>
                        <a:t>25 m.min</a:t>
                      </a:r>
                      <a:r>
                        <a:rPr lang="cs-CZ" sz="1100" baseline="30000">
                          <a:effectLst/>
                        </a:rPr>
                        <a:t>-1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40 m.min</a:t>
                      </a:r>
                      <a:r>
                        <a:rPr lang="cs-CZ" sz="1100" baseline="30000">
                          <a:effectLst/>
                        </a:rPr>
                        <a:t>-1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  <a:tr h="3312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litina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100">
                          <a:effectLst/>
                        </a:rPr>
                        <a:t>        25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       40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  <a:tr h="3312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bronz a mosaz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100">
                          <a:effectLst/>
                        </a:rPr>
                        <a:t>        30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       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  <a:tr h="3312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hliník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100">
                          <a:effectLst/>
                        </a:rPr>
                        <a:t>      250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     375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  <a:tr h="3312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SK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ocel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100">
                          <a:effectLst/>
                        </a:rPr>
                        <a:t>      130 m.min</a:t>
                      </a:r>
                      <a:r>
                        <a:rPr lang="cs-CZ" sz="1100" baseline="30000">
                          <a:effectLst/>
                        </a:rPr>
                        <a:t>-1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     180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  <a:tr h="3312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litina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100">
                          <a:effectLst/>
                        </a:rPr>
                        <a:t>      130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     180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  <a:tr h="3312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bronz a mosaz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100">
                          <a:effectLst/>
                        </a:rPr>
                        <a:t>      150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     200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  <a:tr h="3312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hliník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100">
                          <a:effectLst/>
                        </a:rPr>
                        <a:t>    1200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   2000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0" marB="0"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971600" y="1600186"/>
            <a:ext cx="40920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Doporučená řezná </a:t>
            </a:r>
            <a:r>
              <a:rPr lang="cs-CZ" sz="2800" dirty="0"/>
              <a:t>rychlost</a:t>
            </a:r>
          </a:p>
        </p:txBody>
      </p:sp>
    </p:spTree>
    <p:extLst>
      <p:ext uri="{BB962C8B-B14F-4D97-AF65-F5344CB8AC3E}">
        <p14:creationId xmlns:p14="http://schemas.microsoft.com/office/powerpoint/2010/main" xmlns="" val="3776793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341784"/>
            <a:ext cx="7024744" cy="926976"/>
          </a:xfrm>
        </p:spPr>
        <p:txBody>
          <a:bodyPr/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1484784"/>
            <a:ext cx="77768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Orientační velikost posuvu při frézování nástroji ze slinutých karbidů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15552"/>
            <a:ext cx="6037923" cy="396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4334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79527"/>
            <a:ext cx="7024744" cy="961241"/>
          </a:xfrm>
        </p:spPr>
        <p:txBody>
          <a:bodyPr/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209249" cy="384378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Nástroje: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1522527"/>
            <a:ext cx="5960343" cy="481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61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79208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704856" cy="4968552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cs-CZ" b="1" dirty="0" smtClean="0"/>
              <a:t>Frézy dělíme:</a:t>
            </a:r>
            <a:endParaRPr lang="cs-CZ" b="1" dirty="0"/>
          </a:p>
          <a:p>
            <a:r>
              <a:rPr lang="cs-CZ" dirty="0" smtClean="0"/>
              <a:t>podle </a:t>
            </a:r>
            <a:r>
              <a:rPr lang="cs-CZ" dirty="0"/>
              <a:t>ploch, na nichž jsou vytvořeny zuby </a:t>
            </a:r>
          </a:p>
          <a:p>
            <a:pPr marL="0" indent="0">
              <a:buNone/>
            </a:pPr>
            <a:r>
              <a:rPr lang="cs-CZ" b="1" dirty="0" smtClean="0"/>
              <a:t>válcové</a:t>
            </a:r>
            <a:r>
              <a:rPr lang="cs-CZ" dirty="0" smtClean="0"/>
              <a:t> </a:t>
            </a:r>
            <a:r>
              <a:rPr lang="cs-CZ" dirty="0"/>
              <a:t>– zuby jsou na válcové ploše</a:t>
            </a:r>
            <a:br>
              <a:rPr lang="cs-CZ" dirty="0"/>
            </a:br>
            <a:r>
              <a:rPr lang="cs-CZ" b="1" dirty="0" smtClean="0"/>
              <a:t>válcové- čelní </a:t>
            </a:r>
            <a:r>
              <a:rPr lang="cs-CZ" dirty="0"/>
              <a:t>– zuby frézy jsou na válcové a čelní ploše</a:t>
            </a:r>
            <a:br>
              <a:rPr lang="cs-CZ" dirty="0"/>
            </a:br>
            <a:r>
              <a:rPr lang="cs-CZ" b="1" dirty="0" smtClean="0"/>
              <a:t>kotoučové</a:t>
            </a:r>
            <a:r>
              <a:rPr lang="cs-CZ" dirty="0" smtClean="0"/>
              <a:t> </a:t>
            </a:r>
            <a:r>
              <a:rPr lang="cs-CZ" dirty="0"/>
              <a:t>– průměr frézy je podstatně větší než její šířka</a:t>
            </a:r>
            <a:br>
              <a:rPr lang="cs-CZ" dirty="0"/>
            </a:br>
            <a:r>
              <a:rPr lang="cs-CZ" b="1" dirty="0" smtClean="0"/>
              <a:t>tvarové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err="1"/>
              <a:t>např</a:t>
            </a:r>
            <a:r>
              <a:rPr lang="cs-CZ" dirty="0"/>
              <a:t>: </a:t>
            </a:r>
            <a:r>
              <a:rPr lang="cs-CZ" dirty="0" err="1"/>
              <a:t>radiusové</a:t>
            </a:r>
            <a:r>
              <a:rPr lang="cs-CZ" dirty="0"/>
              <a:t> vyduté nebo vypuklé, úhlové, modulové,…</a:t>
            </a:r>
            <a:br>
              <a:rPr lang="cs-CZ" dirty="0"/>
            </a:br>
            <a:r>
              <a:rPr lang="cs-CZ" b="1" dirty="0" smtClean="0"/>
              <a:t>speciální</a:t>
            </a:r>
            <a:r>
              <a:rPr lang="cs-CZ" dirty="0" smtClean="0"/>
              <a:t> </a:t>
            </a:r>
            <a:r>
              <a:rPr lang="cs-CZ" dirty="0"/>
              <a:t>– např.: odvalovací, </a:t>
            </a:r>
            <a:r>
              <a:rPr lang="cs-CZ" dirty="0" err="1"/>
              <a:t>hřebínkové</a:t>
            </a:r>
            <a:r>
              <a:rPr lang="cs-CZ" dirty="0"/>
              <a:t>,…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130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2476" y="367887"/>
            <a:ext cx="7024744" cy="900873"/>
          </a:xfrm>
        </p:spPr>
        <p:txBody>
          <a:bodyPr/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484784"/>
            <a:ext cx="1541602" cy="3318247"/>
          </a:xfrm>
        </p:spPr>
      </p:pic>
      <p:sp>
        <p:nvSpPr>
          <p:cNvPr id="7" name="TextovéPole 6"/>
          <p:cNvSpPr txBox="1"/>
          <p:nvPr/>
        </p:nvSpPr>
        <p:spPr>
          <a:xfrm>
            <a:off x="395536" y="501317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Válcová fréza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4837" y="1484784"/>
            <a:ext cx="1855992" cy="331236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238369" y="5013176"/>
            <a:ext cx="1475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Úhlová fréza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1510887"/>
            <a:ext cx="2297236" cy="2129017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454848" y="3639904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Nástrčná fréza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19500" y="1480944"/>
            <a:ext cx="1717181" cy="331620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7113297" y="5013176"/>
            <a:ext cx="1529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Čelní válcová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4082535"/>
            <a:ext cx="2297236" cy="2262429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540121" y="5975632"/>
            <a:ext cx="187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Odvalovací fréza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5955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86409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92888" cy="5040560"/>
          </a:xfrm>
        </p:spPr>
        <p:txBody>
          <a:bodyPr>
            <a:normAutofit fontScale="62500" lnSpcReduction="20000"/>
          </a:bodyPr>
          <a:lstStyle/>
          <a:p>
            <a:r>
              <a:rPr lang="cs-CZ" sz="4300" dirty="0">
                <a:latin typeface="Arial" pitchFamily="34" charset="0"/>
                <a:cs typeface="Arial" pitchFamily="34" charset="0"/>
              </a:rPr>
              <a:t>podle způsobu upínání</a:t>
            </a:r>
            <a:br>
              <a:rPr lang="cs-CZ" sz="4300" dirty="0">
                <a:latin typeface="Arial" pitchFamily="34" charset="0"/>
                <a:cs typeface="Arial" pitchFamily="34" charset="0"/>
              </a:rPr>
            </a:br>
            <a:endParaRPr lang="cs-CZ" sz="43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500" dirty="0">
                <a:latin typeface="Arial" pitchFamily="34" charset="0"/>
                <a:cs typeface="Arial" pitchFamily="34" charset="0"/>
              </a:rPr>
              <a:t>frézy stopkové  - se stopkou válcovou nebo kuželovou</a:t>
            </a:r>
            <a:br>
              <a:rPr lang="cs-CZ" sz="3500" dirty="0">
                <a:latin typeface="Arial" pitchFamily="34" charset="0"/>
                <a:cs typeface="Arial" pitchFamily="34" charset="0"/>
              </a:rPr>
            </a:br>
            <a:r>
              <a:rPr lang="cs-CZ" sz="3500" dirty="0">
                <a:latin typeface="Arial" pitchFamily="34" charset="0"/>
                <a:cs typeface="Arial" pitchFamily="34" charset="0"/>
              </a:rPr>
              <a:t>frézy nástrčné – mají otvor </a:t>
            </a:r>
          </a:p>
          <a:p>
            <a:pPr marL="0" indent="0">
              <a:buNone/>
            </a:pPr>
            <a:r>
              <a:rPr lang="cs-CZ" sz="3500" dirty="0">
                <a:latin typeface="Arial" pitchFamily="34" charset="0"/>
                <a:cs typeface="Arial" pitchFamily="34" charset="0"/>
              </a:rPr>
              <a:t/>
            </a:r>
            <a:br>
              <a:rPr lang="cs-CZ" sz="3500" dirty="0">
                <a:latin typeface="Arial" pitchFamily="34" charset="0"/>
                <a:cs typeface="Arial" pitchFamily="34" charset="0"/>
              </a:rPr>
            </a:br>
            <a:endParaRPr lang="cs-CZ" sz="3500" dirty="0">
              <a:latin typeface="Arial" pitchFamily="34" charset="0"/>
              <a:cs typeface="Arial" pitchFamily="34" charset="0"/>
            </a:endParaRPr>
          </a:p>
          <a:p>
            <a:r>
              <a:rPr lang="cs-CZ" sz="4300" dirty="0">
                <a:latin typeface="Arial" pitchFamily="34" charset="0"/>
                <a:cs typeface="Arial" pitchFamily="34" charset="0"/>
              </a:rPr>
              <a:t>podle způsobu výroby zubů dělíme frézy na</a:t>
            </a:r>
            <a:br>
              <a:rPr lang="cs-CZ" sz="4300" dirty="0">
                <a:latin typeface="Arial" pitchFamily="34" charset="0"/>
                <a:cs typeface="Arial" pitchFamily="34" charset="0"/>
              </a:rPr>
            </a:br>
            <a:endParaRPr lang="cs-CZ" sz="43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frézy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se zuby frézovanými</a:t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latin typeface="Arial" pitchFamily="34" charset="0"/>
                <a:cs typeface="Arial" pitchFamily="34" charset="0"/>
              </a:rPr>
              <a:t>frézy se zuby </a:t>
            </a:r>
            <a:r>
              <a:rPr lang="cs-CZ" sz="3600" dirty="0" err="1">
                <a:latin typeface="Arial" pitchFamily="34" charset="0"/>
                <a:cs typeface="Arial" pitchFamily="34" charset="0"/>
              </a:rPr>
              <a:t>podsoustruženými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 – např.: </a:t>
            </a:r>
            <a:r>
              <a:rPr lang="cs-CZ" sz="3600" dirty="0" err="1">
                <a:latin typeface="Arial" pitchFamily="34" charset="0"/>
                <a:cs typeface="Arial" pitchFamily="34" charset="0"/>
              </a:rPr>
              <a:t>radiusové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které se ostří pouze na čele</a:t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latin typeface="Arial" pitchFamily="34" charset="0"/>
                <a:cs typeface="Arial" pitchFamily="34" charset="0"/>
              </a:rPr>
              <a:t>lité – zuby vzniknou odstředivým litím, čelo a </a:t>
            </a:r>
            <a:r>
              <a:rPr lang="cs-CZ" sz="3600" dirty="0" err="1">
                <a:latin typeface="Arial" pitchFamily="34" charset="0"/>
                <a:cs typeface="Arial" pitchFamily="34" charset="0"/>
              </a:rPr>
              <a:t>zábřit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 jsou naostřeny</a:t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pPr marL="0" indent="0">
              <a:buNone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xmlns="" val="52239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024744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92888" cy="5040560"/>
          </a:xfrm>
        </p:spPr>
        <p:txBody>
          <a:bodyPr/>
          <a:lstStyle/>
          <a:p>
            <a:r>
              <a:rPr lang="cs-CZ" dirty="0"/>
              <a:t>podle</a:t>
            </a:r>
            <a:r>
              <a:rPr lang="cs-CZ" b="1" dirty="0"/>
              <a:t> </a:t>
            </a:r>
            <a:r>
              <a:rPr lang="cs-CZ" dirty="0"/>
              <a:t>řezného materiálu</a:t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sz="2200" b="1" dirty="0" smtClean="0"/>
              <a:t>- frézy </a:t>
            </a:r>
            <a:r>
              <a:rPr lang="cs-CZ" sz="2200" b="1" dirty="0"/>
              <a:t>z nástrojové legované oceli</a:t>
            </a:r>
            <a:br>
              <a:rPr lang="cs-CZ" sz="2200" b="1" dirty="0"/>
            </a:br>
            <a:r>
              <a:rPr lang="cs-CZ" sz="2200" b="1" dirty="0" smtClean="0"/>
              <a:t>- frézy </a:t>
            </a:r>
            <a:r>
              <a:rPr lang="cs-CZ" sz="2200" b="1" dirty="0"/>
              <a:t>s břitovými destičkami ze slinutých karbidů</a:t>
            </a:r>
            <a:br>
              <a:rPr lang="cs-CZ" sz="2200" b="1" dirty="0"/>
            </a:br>
            <a:r>
              <a:rPr lang="cs-CZ" sz="2200" b="1" dirty="0" smtClean="0"/>
              <a:t>- frézy </a:t>
            </a:r>
            <a:r>
              <a:rPr lang="cs-CZ" sz="2200" b="1" dirty="0"/>
              <a:t>s břitovými destičkami z keramických řezných materiálů</a:t>
            </a:r>
          </a:p>
        </p:txBody>
      </p:sp>
    </p:spTree>
    <p:extLst>
      <p:ext uri="{BB962C8B-B14F-4D97-AF65-F5344CB8AC3E}">
        <p14:creationId xmlns:p14="http://schemas.microsoft.com/office/powerpoint/2010/main" xmlns="" val="35582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Frézování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Použité </a:t>
            </a:r>
            <a:r>
              <a:rPr lang="cs-CZ" dirty="0" smtClean="0"/>
              <a:t>zdroje informací </a:t>
            </a:r>
            <a:r>
              <a:rPr lang="cs-CZ" smtClean="0"/>
              <a:t>a obrázků: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cs.wikipedia.org/wiki/Fr%C3%A9zov%C3%A1n%C3%AD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://www.uloz.to/xKbDmvK/zaklady-obrabeni-pdf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strojirenstvi-frezovani.blogspot.com/2011/03/14-nastroje-pro-frezovani-deleni.html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www.i-frezy.cz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427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162</TotalTime>
  <Words>378</Words>
  <Application>Microsoft Office PowerPoint</Application>
  <PresentationFormat>Předvádění na obrazovce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Frézování I</vt:lpstr>
      <vt:lpstr>Výukový materiál</vt:lpstr>
      <vt:lpstr>Snímek 3</vt:lpstr>
      <vt:lpstr>Frézování I</vt:lpstr>
      <vt:lpstr>Frézování I</vt:lpstr>
      <vt:lpstr>Frézování I</vt:lpstr>
      <vt:lpstr>Frézování I</vt:lpstr>
      <vt:lpstr>Frézování I</vt:lpstr>
      <vt:lpstr>Frézování I</vt:lpstr>
      <vt:lpstr>Frézování I</vt:lpstr>
      <vt:lpstr>Frézování I</vt:lpstr>
      <vt:lpstr>Frézování I</vt:lpstr>
      <vt:lpstr>Frézování I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 II</dc:title>
  <dc:creator>Leopold Voharek</dc:creator>
  <cp:lastModifiedBy>Dum</cp:lastModifiedBy>
  <cp:revision>21</cp:revision>
  <dcterms:created xsi:type="dcterms:W3CDTF">2012-03-26T19:10:22Z</dcterms:created>
  <dcterms:modified xsi:type="dcterms:W3CDTF">2013-05-28T10:10:36Z</dcterms:modified>
</cp:coreProperties>
</file>