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78" r:id="rId5"/>
    <p:sldId id="288" r:id="rId6"/>
    <p:sldId id="269" r:id="rId7"/>
    <p:sldId id="270" r:id="rId8"/>
    <p:sldId id="298" r:id="rId9"/>
    <p:sldId id="299" r:id="rId10"/>
    <p:sldId id="294" r:id="rId11"/>
    <p:sldId id="297" r:id="rId12"/>
    <p:sldId id="295" r:id="rId13"/>
    <p:sldId id="271" r:id="rId14"/>
    <p:sldId id="272" r:id="rId15"/>
    <p:sldId id="289" r:id="rId16"/>
    <p:sldId id="296" r:id="rId17"/>
    <p:sldId id="280" r:id="rId18"/>
    <p:sldId id="300" r:id="rId19"/>
    <p:sldId id="301" r:id="rId20"/>
    <p:sldId id="293" r:id="rId21"/>
  </p:sldIdLst>
  <p:sldSz cx="9144000" cy="6858000" type="screen4x3"/>
  <p:notesSz cx="6797675" cy="99282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4671" autoAdjust="0"/>
  </p:normalViewPr>
  <p:slideViewPr>
    <p:cSldViewPr>
      <p:cViewPr>
        <p:scale>
          <a:sx n="55" d="100"/>
          <a:sy n="55" d="100"/>
        </p:scale>
        <p:origin x="-1806" y="-4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2C8F9879-18DF-4C83-8D76-A00CE8A54F56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C6A68D95-959C-4363-9233-65A1BE045F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B41E39-DE46-4438-B205-352632DE893E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87A7B9-FF0F-4459-B995-6636D11A82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3C598D-8A53-46FA-86CD-0689B6BF43C4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E05FAE-BD8B-44AC-A586-EE1BFF7F89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11BF2D-4192-4EEF-901A-077D6EB90CB9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595333-C096-40A5-9A49-D21E9E6027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14D64F-AD69-4D0C-AE89-37A5BECF7B51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E90A3-C95F-45BB-9E71-3A8FE9E779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204B53-9363-42B4-8829-205CF21A36A1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C6A004-AD25-420B-800B-F63F108C05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E2D354-9D6D-4490-B477-B695D00039DA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CA967A-3FB2-4222-84D8-F8D6647817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B9A6F-4326-4D8E-9D10-7362283286E7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9B600C-115D-4BE7-ABDC-11A08F3017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E2D1DF-E623-4CD9-9E36-33F0EB7C1147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7575B5-C8C7-4423-82D2-5D072917E0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9596C5-F4CF-4F2E-953A-F37C1BED0CD8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E1441D-3062-4B39-99D3-ACD0F9FF8A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41FBB-141E-45F3-AD19-3151BA3B0CCF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047698-1AE7-4C6B-80C6-8C50FDA3C8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0DF3A1CD-A8DD-45B0-8E87-20CFB713FE74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80E65782-5C1F-400C-8C70-DFDE5EAF80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2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3" r:id="rId8"/>
    <p:sldLayoutId id="2147483894" r:id="rId9"/>
    <p:sldLayoutId id="2147483890" r:id="rId10"/>
    <p:sldLayoutId id="214748389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XIWZn74zy3U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erko.cz/" TargetMode="External"/><Relationship Id="rId2" Type="http://schemas.openxmlformats.org/officeDocument/2006/relationships/hyperlink" Target="http://www.mitcalc.cz/doc/tolerances/help/cz/tolerances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3857625"/>
            <a:ext cx="3309938" cy="182403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Technologie </a:t>
            </a:r>
          </a:p>
          <a:p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– Zhotovování děr </a:t>
            </a:r>
          </a:p>
          <a:p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(vrtání, </a:t>
            </a:r>
            <a:r>
              <a:rPr lang="cs-CZ" sz="2400" dirty="0" err="1" smtClean="0">
                <a:solidFill>
                  <a:srgbClr val="443329"/>
                </a:solidFill>
                <a:latin typeface="Arial" charset="0"/>
                <a:cs typeface="Arial" charset="0"/>
              </a:rPr>
              <a:t>vrtání</a:t>
            </a:r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 přesných děr) </a:t>
            </a:r>
          </a:p>
          <a:p>
            <a:pPr eaLnBrk="1" hangingPunct="1">
              <a:defRPr/>
            </a:pPr>
            <a:endParaRPr lang="cs-CZ" sz="2400" dirty="0" smtClean="0">
              <a:solidFill>
                <a:srgbClr val="443329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03_32_INOVACE_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1_11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684213" y="369888"/>
            <a:ext cx="8210550" cy="769441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600" dirty="0"/>
          </a:p>
          <a:p>
            <a:r>
              <a:rPr lang="cs-CZ" sz="2800" b="1" dirty="0" smtClean="0">
                <a:solidFill>
                  <a:srgbClr val="443329"/>
                </a:solidFill>
                <a:cs typeface="Arial" charset="0"/>
              </a:rPr>
              <a:t>Zhotovování děr</a:t>
            </a:r>
            <a:endParaRPr lang="cs-CZ" sz="2400" b="1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1428736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Technologie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 1.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Leopold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……..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7392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Anotace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: </a:t>
            </a:r>
            <a:r>
              <a:rPr lang="cs-CZ" sz="2200" dirty="0" smtClean="0">
                <a:solidFill>
                  <a:srgbClr val="000000"/>
                </a:solidFill>
                <a:cs typeface="Arial" charset="0"/>
              </a:rPr>
              <a:t>úvod do teorie strojního obráběním vrtání, zhotovování děr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: </a:t>
            </a:r>
            <a:r>
              <a:rPr lang="cs-CZ" sz="2200" dirty="0" smtClean="0">
                <a:solidFill>
                  <a:srgbClr val="000000"/>
                </a:solidFill>
                <a:cs typeface="Arial" charset="0"/>
              </a:rPr>
              <a:t>vrtání, vrták, nástroj, vrtačka, výhrubník, záhlubník</a:t>
            </a:r>
            <a:r>
              <a:rPr lang="cs-CZ" sz="2200" smtClean="0">
                <a:solidFill>
                  <a:srgbClr val="000000"/>
                </a:solidFill>
                <a:cs typeface="Arial" charset="0"/>
              </a:rPr>
              <a:t>, výstružník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endParaRPr lang="cs-CZ" dirty="0"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571480"/>
            <a:ext cx="7024687" cy="687375"/>
          </a:xfrm>
        </p:spPr>
        <p:txBody>
          <a:bodyPr/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Zhotovování děr </a:t>
            </a:r>
            <a:br>
              <a:rPr lang="cs-CZ" sz="2800" b="1" dirty="0" smtClean="0"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(vrtání,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vrtání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přesných děr)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71472" y="1357298"/>
            <a:ext cx="8143932" cy="5072098"/>
          </a:xfrm>
        </p:spPr>
        <p:txBody>
          <a:bodyPr/>
          <a:lstStyle/>
          <a:p>
            <a:pPr algn="ctr"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Základní terminologie</a:t>
            </a:r>
          </a:p>
          <a:p>
            <a:pPr>
              <a:buNone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b="1" dirty="0" smtClean="0"/>
              <a:t>Vrtání</a:t>
            </a:r>
            <a:r>
              <a:rPr lang="cs-CZ" sz="2000" dirty="0" smtClean="0"/>
              <a:t> </a:t>
            </a:r>
          </a:p>
          <a:p>
            <a:pPr>
              <a:buNone/>
            </a:pPr>
            <a:r>
              <a:rPr lang="cs-CZ" sz="2000" dirty="0" smtClean="0"/>
              <a:t>technologická operace, při které vytváříme  otvor pomocí vrtáku nebo jiného nástroje (nebozez, kolovrátek) ručně nebo pomocí stroje (vrtačka, soustruh, vyvrtávačka, frézka)</a:t>
            </a: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8" y="3857628"/>
            <a:ext cx="2214568" cy="22145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642918"/>
            <a:ext cx="7024687" cy="544499"/>
          </a:xfrm>
        </p:spPr>
        <p:txBody>
          <a:bodyPr/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Zhotovování děr </a:t>
            </a:r>
            <a:br>
              <a:rPr lang="cs-CZ" sz="2800" b="1" dirty="0" smtClean="0"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(vrtání,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vrtání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přesných děr)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214422"/>
            <a:ext cx="8072494" cy="5072098"/>
          </a:xfrm>
        </p:spPr>
        <p:txBody>
          <a:bodyPr/>
          <a:lstStyle/>
          <a:p>
            <a:pPr algn="ctr">
              <a:buNone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Odkaz na video</a:t>
            </a:r>
          </a:p>
          <a:p>
            <a:pPr algn="ctr">
              <a:buNone/>
            </a:pP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pPr lvl="1"/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lvl="1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  <a:hlinkClick r:id="rId2"/>
              </a:rPr>
              <a:t>http://www.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  <a:hlinkClick r:id="rId2"/>
              </a:rPr>
              <a:t>youtube.com</a:t>
            </a:r>
            <a:r>
              <a:rPr lang="cs-CZ" sz="2000" b="1" dirty="0" smtClean="0"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  <a:hlinkClick r:id="rId2"/>
              </a:rPr>
              <a:t>watch</a:t>
            </a:r>
            <a:r>
              <a:rPr lang="cs-CZ" sz="2000" b="1" dirty="0" smtClean="0">
                <a:latin typeface="Arial" pitchFamily="34" charset="0"/>
                <a:cs typeface="Arial" pitchFamily="34" charset="0"/>
                <a:hlinkClick r:id="rId2"/>
              </a:rPr>
              <a:t>?v=XIWZn74zy3U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571500"/>
            <a:ext cx="7024687" cy="785813"/>
          </a:xfrm>
        </p:spPr>
        <p:txBody>
          <a:bodyPr/>
          <a:lstStyle/>
          <a:p>
            <a:pPr>
              <a:defRPr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Zhotovování děr </a:t>
            </a:r>
            <a:br>
              <a:rPr lang="cs-CZ" sz="2800" b="1" dirty="0" smtClean="0"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(vrtání,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vrtání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přesných děr) </a:t>
            </a:r>
            <a:endParaRPr lang="cs-CZ" sz="2800" b="1" cap="all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42910" y="1285860"/>
            <a:ext cx="8001056" cy="4546615"/>
          </a:xfrm>
        </p:spPr>
        <p:txBody>
          <a:bodyPr/>
          <a:lstStyle/>
          <a:p>
            <a:pPr algn="ctr">
              <a:buNone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00100" y="2143116"/>
            <a:ext cx="55007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</a:t>
            </a:r>
          </a:p>
          <a:p>
            <a:r>
              <a:rPr lang="cs-CZ" dirty="0" smtClean="0"/>
              <a:t>  </a:t>
            </a:r>
            <a:r>
              <a:rPr lang="cs-CZ" b="1" dirty="0" smtClean="0"/>
              <a:t> </a:t>
            </a:r>
          </a:p>
          <a:p>
            <a:r>
              <a:rPr lang="cs-CZ" dirty="0" smtClean="0"/>
              <a:t> </a:t>
            </a:r>
            <a:endParaRPr lang="cs-CZ" b="1" dirty="0" smtClean="0"/>
          </a:p>
          <a:p>
            <a:r>
              <a:rPr lang="cs-CZ" dirty="0" smtClean="0"/>
              <a:t>  </a:t>
            </a:r>
            <a:r>
              <a:rPr lang="cs-CZ" b="1" dirty="0" smtClean="0"/>
              <a:t> </a:t>
            </a:r>
            <a:endParaRPr lang="cs-CZ" dirty="0"/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 bwMode="auto">
          <a:xfrm>
            <a:off x="571472" y="1285860"/>
            <a:ext cx="8072494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27305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Vrtání </a:t>
            </a:r>
          </a:p>
          <a:p>
            <a:pPr marL="342900" indent="-273050" algn="ctr" eaLnBrk="0" hangingPunct="0">
              <a:spcBef>
                <a:spcPct val="20000"/>
              </a:spcBef>
              <a:buClr>
                <a:schemeClr val="accent1"/>
              </a:buClr>
              <a:buSzPct val="76000"/>
            </a:pPr>
            <a:endParaRPr kumimoji="0" lang="cs-CZ" sz="6000" b="1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342900" marR="0" lvl="0" indent="-27305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None/>
              <a:tabLst/>
              <a:defRPr/>
            </a:pPr>
            <a:endParaRPr kumimoji="0" lang="cs-CZ" sz="3600" b="1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639763" lvl="1" indent="-273050" eaLnBrk="0" hangingPunct="0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</a:pP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1928802"/>
            <a:ext cx="7958193" cy="4572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1000100" y="500042"/>
            <a:ext cx="7024687" cy="758825"/>
          </a:xfrm>
        </p:spPr>
        <p:txBody>
          <a:bodyPr/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Zhotovování děr </a:t>
            </a:r>
            <a:br>
              <a:rPr lang="cs-CZ" sz="2800" b="1" dirty="0" smtClean="0"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(vrtání,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vrtání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přesných děr) </a:t>
            </a:r>
            <a:endParaRPr lang="cs-CZ" sz="2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571472" y="1214422"/>
            <a:ext cx="8001056" cy="5214974"/>
          </a:xfrm>
        </p:spPr>
        <p:txBody>
          <a:bodyPr/>
          <a:lstStyle/>
          <a:p>
            <a:pPr algn="ctr"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Stojanová vrtačka</a:t>
            </a: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32" y="1643050"/>
            <a:ext cx="5157787" cy="48289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4348" y="428604"/>
            <a:ext cx="7024687" cy="973127"/>
          </a:xfrm>
        </p:spPr>
        <p:txBody>
          <a:bodyPr/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Zhotovování děr </a:t>
            </a:r>
            <a:br>
              <a:rPr lang="cs-CZ" sz="2800" b="1" dirty="0" smtClean="0"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(vrtání,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vrtání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přesných děr)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357298"/>
            <a:ext cx="8072494" cy="5072098"/>
          </a:xfrm>
        </p:spPr>
        <p:txBody>
          <a:bodyPr/>
          <a:lstStyle/>
          <a:p>
            <a:pPr>
              <a:buNone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Vrtáky -základní typy (podle tvaru)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spirálový (se šroubovitými drážkami) - běžné válcové otvory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stupňovitý vrták - k zhotovování více průměrů jedním nástrojem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plochý vrták - možno vyvrtat větší průměry, větší pevnost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frézovací - k zhotovení jiných děr než jen kulatých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vrtáky na odvrtání bodových svárů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sukovník - pro ploché otvory nebo pro odstranění vad dřeva, může být osazen i tvrdokovem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zátkovník - pro výrobu zátek pro opravy po vyvrtání sukovníkem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špulíř - podobný sukovníku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Forstnerův vrták - pro ploché otvory jako sukovník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záhlubníky - kuželové, zaoblené, osazené otvory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hlavňový vrták - jednobřitý, pro hluboké díry, vnější vyplachování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ejektorový vrták - pro hluboké díry, větší přesnost než hlavňový, vnitřní vyplachování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nebozez - pro ruční vrtání do dřeva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hlubič - na pomezí vrtáku a frézky, vyrábí kuželový otvor a sráží hrany otvorů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500042"/>
            <a:ext cx="7024687" cy="857256"/>
          </a:xfrm>
        </p:spPr>
        <p:txBody>
          <a:bodyPr/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Zhotovování děr </a:t>
            </a:r>
            <a:br>
              <a:rPr lang="cs-CZ" sz="2800" b="1" dirty="0" smtClean="0"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(vrtání,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vrtání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přesných děr)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1500174"/>
            <a:ext cx="7929618" cy="4857784"/>
          </a:xfrm>
        </p:spPr>
        <p:txBody>
          <a:bodyPr/>
          <a:lstStyle/>
          <a:p>
            <a:pPr>
              <a:buNone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Vrtáky - typy podle upínání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vrták s válcovou stopkou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vrták s Morse kuželem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vrták SDS Plus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vrták SDS Top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vrták SDS Max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vrták se šestihrannou stopkou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vrták - bit se stopkou šestihran 1/4 palce (6,35 mm)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Vrták do kovu s upínacím Morse kuželem</a:t>
            </a:r>
          </a:p>
          <a:p>
            <a:endParaRPr lang="cs-CZ" dirty="0"/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4000504"/>
            <a:ext cx="5357386" cy="12906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714356"/>
            <a:ext cx="7024687" cy="571504"/>
          </a:xfrm>
        </p:spPr>
        <p:txBody>
          <a:bodyPr/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Zhotovování děr </a:t>
            </a:r>
            <a:br>
              <a:rPr lang="cs-CZ" sz="2800" b="1" dirty="0" smtClean="0"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(vrtání,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vrtání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přesných děr)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285860"/>
            <a:ext cx="8001056" cy="5072098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Vrtáky</a:t>
            </a:r>
            <a:br>
              <a:rPr lang="cs-CZ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Šroubovitý vrták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dvoubřitový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nástroj se šroubovými drážkami pro odvod třísek a přívod chladící kapaliny. </a:t>
            </a:r>
          </a:p>
          <a:p>
            <a:r>
              <a:rPr lang="cs-CZ" sz="1600" b="1" dirty="0" smtClean="0">
                <a:latin typeface="Arial" pitchFamily="34" charset="0"/>
                <a:cs typeface="Arial" pitchFamily="34" charset="0"/>
              </a:rPr>
              <a:t>Tělo vrtáku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je kuželovité (průměr D se na délce 100mm zmenšuje o 0,04 až 0,3mm), aby se snížilo tření. Průměr jádra se směrem ke stopce rovnoměrně zvětšuje s kuželovitostí 1:70. </a:t>
            </a:r>
          </a:p>
          <a:p>
            <a:r>
              <a:rPr lang="cs-CZ" sz="1600" b="1" dirty="0" smtClean="0">
                <a:latin typeface="Arial" pitchFamily="34" charset="0"/>
                <a:cs typeface="Arial" pitchFamily="34" charset="0"/>
              </a:rPr>
              <a:t>Faseta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je úzká, válcová ploška na žebrech šroubovitého vrtáku, která zajišťuje vedení a snižuje tření. 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Šroubovité vrtáky s destičkami ze slinutých karbidů se používají pro těžko obrobitelné materiály. Tělo vrtáku musí být tuhé a bývá o 20 až 30% kratší než vrtáky z Rychlořezné Oceli . Průměr jádra je také větší.</a:t>
            </a:r>
            <a:br>
              <a:rPr lang="cs-CZ" sz="1600" dirty="0" smtClean="0">
                <a:latin typeface="Arial" pitchFamily="34" charset="0"/>
                <a:cs typeface="Arial" pitchFamily="34" charset="0"/>
              </a:rPr>
            </a:b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Podle ČSN jsou šroubovité vrtáky 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s válcovou nebo kuželovitou stopkou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krátké a dlouhé</a:t>
            </a:r>
          </a:p>
          <a:p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pravořezné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levořezné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s velkým, středním nebo malým úhlem šroubovice zubové </a:t>
            </a:r>
            <a:br>
              <a:rPr lang="cs-CZ" sz="1600" dirty="0" smtClean="0"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latin typeface="Arial" pitchFamily="34" charset="0"/>
                <a:cs typeface="Arial" pitchFamily="34" charset="0"/>
              </a:rPr>
              <a:t>mezery</a:t>
            </a:r>
            <a:br>
              <a:rPr lang="cs-CZ" sz="1600" dirty="0" smtClean="0">
                <a:latin typeface="Arial" pitchFamily="34" charset="0"/>
                <a:cs typeface="Arial" pitchFamily="34" charset="0"/>
              </a:rPr>
            </a:b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357166"/>
            <a:ext cx="7024687" cy="928694"/>
          </a:xfrm>
        </p:spPr>
        <p:txBody>
          <a:bodyPr/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Zhotovování děr </a:t>
            </a:r>
            <a:br>
              <a:rPr lang="cs-CZ" sz="2800" b="1" dirty="0" smtClean="0"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(vrtání,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vrtání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přesných děr)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4348" y="1285860"/>
            <a:ext cx="7715304" cy="5072098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Šroubovitý vrták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1643050"/>
            <a:ext cx="5337680" cy="48382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1608221"/>
            <a:ext cx="7072362" cy="4779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571480"/>
            <a:ext cx="7024687" cy="714380"/>
          </a:xfrm>
        </p:spPr>
        <p:txBody>
          <a:bodyPr/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Zhotovování děr </a:t>
            </a:r>
            <a:br>
              <a:rPr lang="cs-CZ" sz="2800" b="1" dirty="0" smtClean="0"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(vrtání,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vrtání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přesných děr)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285860"/>
            <a:ext cx="8001056" cy="5143536"/>
          </a:xfrm>
        </p:spPr>
        <p:txBody>
          <a:bodyPr/>
          <a:lstStyle/>
          <a:p>
            <a:pPr algn="ctr"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Vrtáky</a:t>
            </a:r>
          </a:p>
          <a:p>
            <a:pPr>
              <a:buNone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Přehled úhlů</a:t>
            </a: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7224" y="357166"/>
            <a:ext cx="7239000" cy="928678"/>
          </a:xfrm>
        </p:spPr>
        <p:txBody>
          <a:bodyPr/>
          <a:lstStyle/>
          <a:p>
            <a:pPr>
              <a:defRPr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Zhotovování děr </a:t>
            </a:r>
            <a:br>
              <a:rPr lang="cs-CZ" sz="2800" b="1" dirty="0" smtClean="0"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(vrtání,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vrtání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přesných děr)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71472" y="1357298"/>
            <a:ext cx="7929618" cy="4475177"/>
          </a:xfrm>
        </p:spPr>
        <p:txBody>
          <a:bodyPr/>
          <a:lstStyle/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Záhlubníky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 smtClean="0"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latin typeface="Arial" pitchFamily="34" charset="0"/>
                <a:cs typeface="Arial" pitchFamily="34" charset="0"/>
              </a:rPr>
              <a:t>Záhlubníky jsou buď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jednobřitové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dvoubřitové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nebo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několikabřitové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nástroje na válcové, kuželové nebo tvarované díry. Zuby záhlubníků jsou frézované, v pravé šroubovici s úhlem ? = 20o. Vyrábějí se z nástrojové rychlořezné oceli. Záhlubníky jsou vedeny buď vodícím čepem v díře součásti, nebo čep nemají a jsou vedeny svou válcovou částí v pouzdru přípravku.</a:t>
            </a:r>
            <a:br>
              <a:rPr lang="cs-CZ" sz="2000" dirty="0" smtClean="0">
                <a:latin typeface="Arial" pitchFamily="34" charset="0"/>
                <a:cs typeface="Arial" pitchFamily="34" charset="0"/>
              </a:rPr>
            </a:b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4437137" y="2635170"/>
            <a:ext cx="1654493" cy="42422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7224" y="500042"/>
            <a:ext cx="6996112" cy="714360"/>
          </a:xfrm>
        </p:spPr>
        <p:txBody>
          <a:bodyPr/>
          <a:lstStyle/>
          <a:p>
            <a:pPr>
              <a:defRPr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Zhotovování děr </a:t>
            </a:r>
            <a:br>
              <a:rPr lang="cs-CZ" sz="2800" b="1" dirty="0" smtClean="0"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(vrtání,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vrtání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přesných děr) </a:t>
            </a:r>
            <a:endParaRPr lang="cs-CZ" sz="2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642910" y="1428736"/>
            <a:ext cx="8001056" cy="5072098"/>
          </a:xfrm>
        </p:spPr>
        <p:txBody>
          <a:bodyPr/>
          <a:lstStyle/>
          <a:p>
            <a:pPr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Výhrubníky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latin typeface="Arial" pitchFamily="34" charset="0"/>
                <a:cs typeface="Arial" pitchFamily="34" charset="0"/>
              </a:rPr>
              <a:t>Výhrubníky jsou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trojbřitové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až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čtyřbřitové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nástroje. Pracovní část výhrubníku se skládá z řezného kužele a z válcové kalibrovací (vodící) části. Výhrubníky se používají pro dosažení přesnějších rozměrů a lepšího geometrického tvaru. Používají se jako dokončovací nástroj pro přesnost vyráběných děr H9 až H12. Pro přípravu díry před vystružením se dělá průměr výhrubníku o 0,2 až 0,4mm menší. </a:t>
            </a:r>
            <a:br>
              <a:rPr lang="cs-CZ" sz="1800" dirty="0" smtClean="0"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800" dirty="0" smtClean="0"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latin typeface="Arial" pitchFamily="34" charset="0"/>
                <a:cs typeface="Arial" pitchFamily="34" charset="0"/>
              </a:rPr>
              <a:t>Výhrubníky mohou být - s kuželovou stopkou</a:t>
            </a:r>
            <a:br>
              <a:rPr lang="cs-CZ" sz="1800" dirty="0" smtClean="0"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latin typeface="Arial" pitchFamily="34" charset="0"/>
                <a:cs typeface="Arial" pitchFamily="34" charset="0"/>
              </a:rPr>
              <a:t>- nástrčné s kuželovým vrtáním</a:t>
            </a:r>
            <a:br>
              <a:rPr lang="cs-CZ" sz="1800" dirty="0" smtClean="0"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latin typeface="Arial" pitchFamily="34" charset="0"/>
                <a:cs typeface="Arial" pitchFamily="34" charset="0"/>
              </a:rPr>
              <a:t>- nástrčné s břity ze slinutých karbidů</a:t>
            </a:r>
            <a:br>
              <a:rPr lang="cs-CZ" sz="1800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/>
              <a:t/>
            </a:r>
            <a:br>
              <a:rPr lang="cs-CZ" dirty="0" smtClean="0"/>
            </a:br>
            <a:endParaRPr lang="cs-CZ" b="1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4857760"/>
            <a:ext cx="5834070" cy="15168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4348" y="642918"/>
            <a:ext cx="7024687" cy="571504"/>
          </a:xfrm>
        </p:spPr>
        <p:txBody>
          <a:bodyPr/>
          <a:lstStyle/>
          <a:p>
            <a:pPr>
              <a:defRPr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Zhotovování děr </a:t>
            </a:r>
            <a:br>
              <a:rPr lang="cs-CZ" sz="2800" b="1" dirty="0" smtClean="0"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(vrtání,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vrtání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přesných děr) 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642910" y="1285860"/>
            <a:ext cx="7929618" cy="5072098"/>
          </a:xfrm>
        </p:spPr>
        <p:txBody>
          <a:bodyPr/>
          <a:lstStyle/>
          <a:p>
            <a:pPr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Výstružník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800" dirty="0" smtClean="0"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latin typeface="Arial" pitchFamily="34" charset="0"/>
                <a:cs typeface="Arial" pitchFamily="34" charset="0"/>
              </a:rPr>
              <a:t>Výstružník je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mnohobřitový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nástroj, který se při práci zpravidla otáčí kolem své osy, v jejím směru se posouvá k obrobku a odbíráním jemných třísek dodává předvrtaným válcovým nebo kuželovým dírám přesný rozměr, správný geometrický tvar a hladký povrch. </a:t>
            </a:r>
            <a:br>
              <a:rPr lang="cs-CZ" sz="1800" dirty="0" smtClean="0"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800" dirty="0" smtClean="0"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latin typeface="Arial" pitchFamily="34" charset="0"/>
                <a:cs typeface="Arial" pitchFamily="34" charset="0"/>
              </a:rPr>
              <a:t>Výstružníky se rozdělují - Podle tvaru obvodových ploch na válcové nebo kuželové.</a:t>
            </a:r>
            <a:br>
              <a:rPr lang="cs-CZ" sz="1800" dirty="0" smtClean="0"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latin typeface="Arial" pitchFamily="34" charset="0"/>
                <a:cs typeface="Arial" pitchFamily="34" charset="0"/>
              </a:rPr>
              <a:t>– Podle způsobu použití na ruční a strojní </a:t>
            </a:r>
            <a:br>
              <a:rPr lang="cs-CZ" sz="1800" dirty="0" smtClean="0"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latin typeface="Arial" pitchFamily="34" charset="0"/>
                <a:cs typeface="Arial" pitchFamily="34" charset="0"/>
              </a:rPr>
              <a:t>– Podle způsobu výroby zubů na pevné, rozpínací s frézovanými zuby a stavitelné se vsazenými noži.</a:t>
            </a:r>
            <a:br>
              <a:rPr lang="cs-CZ" sz="1800" dirty="0" smtClean="0"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latin typeface="Arial" pitchFamily="34" charset="0"/>
                <a:cs typeface="Arial" pitchFamily="34" charset="0"/>
              </a:rPr>
              <a:t>– Podle způsobu upínání na výstružníky se stopkou válcovou nebo kuželovou, a výstružníky nástrčné.</a:t>
            </a:r>
            <a:br>
              <a:rPr lang="cs-CZ" sz="1800" dirty="0" smtClean="0">
                <a:latin typeface="Arial" pitchFamily="34" charset="0"/>
                <a:cs typeface="Arial" pitchFamily="34" charset="0"/>
              </a:rPr>
            </a:b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4546" y="5072074"/>
            <a:ext cx="5234151" cy="13477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71736" y="4429132"/>
            <a:ext cx="5119678" cy="17391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642918"/>
            <a:ext cx="7024687" cy="642942"/>
          </a:xfrm>
        </p:spPr>
        <p:txBody>
          <a:bodyPr/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Zhotovování děr </a:t>
            </a:r>
            <a:br>
              <a:rPr lang="cs-CZ" sz="2800" b="1" dirty="0" smtClean="0"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(vrtání,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vrtání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přesných děr)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1285860"/>
            <a:ext cx="7858180" cy="5072098"/>
          </a:xfrm>
        </p:spPr>
        <p:txBody>
          <a:bodyPr/>
          <a:lstStyle/>
          <a:p>
            <a:pPr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Vyvrtávací tyče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800" dirty="0" smtClean="0"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latin typeface="Arial" pitchFamily="34" charset="0"/>
                <a:cs typeface="Arial" pitchFamily="34" charset="0"/>
              </a:rPr>
              <a:t>Pro dokončovací operace předvrtaných děr větších rozměrů se používá vyvrtávacích tyčí. Nástrojem je nůž, který je spojen s vyvrtávací tyčí. Konstrukce nože je v podstatě stejná jako u soustružnického nože. </a:t>
            </a:r>
            <a:br>
              <a:rPr lang="cs-CZ" sz="1800" dirty="0" smtClean="0"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latin typeface="Arial" pitchFamily="34" charset="0"/>
                <a:cs typeface="Arial" pitchFamily="34" charset="0"/>
              </a:rPr>
              <a:t>Podle způsobu upnutí nože jsou vyvrtávací tyče - letmo uložené </a:t>
            </a:r>
            <a:br>
              <a:rPr lang="cs-CZ" sz="1800" dirty="0" smtClean="0"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latin typeface="Arial" pitchFamily="34" charset="0"/>
                <a:cs typeface="Arial" pitchFamily="34" charset="0"/>
              </a:rPr>
              <a:t>- vedené nebo podepřené ložiskem</a:t>
            </a:r>
            <a:br>
              <a:rPr lang="cs-CZ" sz="1800" dirty="0" smtClean="0"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latin typeface="Arial" pitchFamily="34" charset="0"/>
                <a:cs typeface="Arial" pitchFamily="34" charset="0"/>
              </a:rPr>
              <a:t>Podle počtu břitů se dělí na -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jednobřitové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</a:t>
            </a:r>
            <a:br>
              <a:rPr lang="cs-CZ" sz="1800" dirty="0" smtClean="0"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dvoubřitové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</a:t>
            </a:r>
            <a:br>
              <a:rPr lang="cs-CZ" sz="1800" dirty="0" smtClean="0"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latin typeface="Arial" pitchFamily="34" charset="0"/>
                <a:cs typeface="Arial" pitchFamily="34" charset="0"/>
              </a:rPr>
              <a:t>U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dvoubřitových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vyvrtávacích tyčí se nedají nože radiálně přestavovat. Mezi velmi produktivní nástroje patří vyvrtávací nůž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dvoubřitový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, který má břitové destičky ze slinutého karbidu. 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72132" y="4143380"/>
            <a:ext cx="2228857" cy="22288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500042"/>
            <a:ext cx="7024687" cy="687375"/>
          </a:xfrm>
        </p:spPr>
        <p:txBody>
          <a:bodyPr/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Zhotovování děr </a:t>
            </a:r>
            <a:br>
              <a:rPr lang="cs-CZ" sz="2800" b="1" dirty="0" smtClean="0"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(vrtání,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vrtání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přesných děr)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714348" y="1214422"/>
            <a:ext cx="7858180" cy="5143536"/>
          </a:xfrm>
        </p:spPr>
        <p:txBody>
          <a:bodyPr/>
          <a:lstStyle/>
          <a:p>
            <a:pPr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Speciální vrtací nástroje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800" dirty="0" smtClean="0"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latin typeface="Arial" pitchFamily="34" charset="0"/>
                <a:cs typeface="Arial" pitchFamily="34" charset="0"/>
              </a:rPr>
              <a:t>Pro výrobu hlubokých děr se vyžadují vhodně konstruované nástroje. Pro méně přesné dlouhé díry se často používají prodloužené, šroubovité vrtáky, které jsou opatřeny chladícím zařízením a mají zesílené jádro. </a:t>
            </a:r>
            <a:br>
              <a:rPr lang="cs-CZ" sz="1800" dirty="0" smtClean="0"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Jednobřitové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nástroje pro vrtání dlouhých děr - pro díry o průměru 7 až 70mm je používán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jednobřitový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hlavňový vrták. V praxi se velmi dobře osvědčuje hlavňový vrták s vnitřním vyplachováním. Řezná kapalina je přiváděna volným otvorem mezi kruhovým prostorem a vnitřním prostorem vrtáku. Vrtací hlava je opatřena řeznou destičkou buď z rychlořezné oceli, nebo ze slinutého karbidu a vodícími lištami. </a:t>
            </a:r>
            <a:br>
              <a:rPr lang="cs-CZ" sz="1800" dirty="0" smtClean="0"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latin typeface="Arial" pitchFamily="34" charset="0"/>
                <a:cs typeface="Arial" pitchFamily="34" charset="0"/>
              </a:rPr>
              <a:t>- Ploché vrtáky - Ploché vrtáky jsou nástroje se vsazenými noži. Mají vhodně dělené ostří a v praxi se stále více uplatňují hlavně u číslicově řízených strojů.</a:t>
            </a:r>
          </a:p>
          <a:p>
            <a:pPr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	- Stupňovité vrtáky</a:t>
            </a:r>
            <a:br>
              <a:rPr lang="cs-CZ" sz="1800" dirty="0" smtClean="0">
                <a:latin typeface="Arial" pitchFamily="34" charset="0"/>
                <a:cs typeface="Arial" pitchFamily="34" charset="0"/>
              </a:rPr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500042"/>
            <a:ext cx="7024687" cy="901689"/>
          </a:xfrm>
        </p:spPr>
        <p:txBody>
          <a:bodyPr/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Zhotovování děr </a:t>
            </a:r>
            <a:br>
              <a:rPr lang="cs-CZ" sz="2800" b="1" dirty="0" smtClean="0"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(vrtání,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vrtání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přesných děr)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1428736"/>
            <a:ext cx="7929618" cy="5000660"/>
          </a:xfrm>
        </p:spPr>
        <p:txBody>
          <a:bodyPr/>
          <a:lstStyle/>
          <a:p>
            <a:pPr algn="ctr"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Volba řezných podmínek u vrtání</a:t>
            </a:r>
          </a:p>
          <a:p>
            <a:r>
              <a:rPr lang="cs-CZ" sz="1800" b="1" dirty="0" smtClean="0">
                <a:latin typeface="Arial" pitchFamily="34" charset="0"/>
                <a:cs typeface="Arial" pitchFamily="34" charset="0"/>
              </a:rPr>
              <a:t>Řezná rychlost </a:t>
            </a:r>
            <a:r>
              <a:rPr lang="cs-CZ" sz="1800" b="1" i="1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v, se určuje podle vnějšího průměru vrtáku</a:t>
            </a:r>
            <a:r>
              <a:rPr lang="cs-CZ" sz="1800" b="1" i="1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buNone/>
            </a:pPr>
            <a:r>
              <a:rPr lang="pl-PL" sz="1800" dirty="0" smtClean="0">
                <a:latin typeface="Arial" pitchFamily="34" charset="0"/>
                <a:cs typeface="Arial" pitchFamily="34" charset="0"/>
              </a:rPr>
              <a:t>	ocel		8 - 160 m/min podle mat. nástroje a typu nástroje</a:t>
            </a:r>
          </a:p>
          <a:p>
            <a:pPr>
              <a:buNone/>
            </a:pPr>
            <a:r>
              <a:rPr lang="pl-PL" sz="1800" dirty="0" smtClean="0">
                <a:latin typeface="Arial" pitchFamily="34" charset="0"/>
                <a:cs typeface="Arial" pitchFamily="34" charset="0"/>
              </a:rPr>
              <a:t>	šedá litina	10 - 180 m/min podle mat. nástroje a typu nástroje</a:t>
            </a:r>
          </a:p>
          <a:p>
            <a:pPr>
              <a:buNone/>
            </a:pPr>
            <a:r>
              <a:rPr lang="pl-PL" sz="1800" dirty="0" smtClean="0">
                <a:latin typeface="Arial" pitchFamily="34" charset="0"/>
                <a:cs typeface="Arial" pitchFamily="34" charset="0"/>
              </a:rPr>
              <a:t>	hliník		50 - 300 m/min podle mat. nástroje a typu nástroje</a:t>
            </a:r>
          </a:p>
          <a:p>
            <a:r>
              <a:rPr lang="cs-CZ" sz="1800" b="1" dirty="0" smtClean="0">
                <a:latin typeface="Arial" pitchFamily="34" charset="0"/>
                <a:cs typeface="Arial" pitchFamily="34" charset="0"/>
              </a:rPr>
              <a:t>Posuv </a:t>
            </a:r>
            <a:r>
              <a:rPr lang="cs-CZ" sz="1800" b="1" i="1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s, ocel: 0,05 - 0,5 m/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ot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s ohledem na proměnlivost řezné síly v ose vrtáku používáme zpravidla řezné kapaliny v podobě emulze (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aditivované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oleje).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Volba řezných podmínek u vyvrtávání - volíme obdobně jako u vrtání, ale musíme vzít do úvahy tuhost vrtací tyče.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Volba řezných podmínek u vyhrubování - totéž jako u vrtání, přídavek 1 - 4 mm/</a:t>
            </a:r>
            <a:r>
              <a:rPr lang="cs-CZ" sz="1800" dirty="0" smtClean="0">
                <a:latin typeface="Symbol" pitchFamily="18" charset="2"/>
              </a:rPr>
              <a:t>Æ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Volba řezných podmínek u vystružování - s 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vyjímkou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litiny používáme chladicí kap. emulzi nebo řezný olej, posuv a rychlost jako u vrtání, přídavek na vystružování je 0,2 - 0,4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mm/</a:t>
            </a:r>
            <a:r>
              <a:rPr lang="cs-CZ" sz="1800" dirty="0" smtClean="0">
                <a:latin typeface="Symbol" pitchFamily="18" charset="2"/>
              </a:rPr>
              <a:t>Æ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1500174"/>
            <a:ext cx="5786477" cy="50289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357166"/>
            <a:ext cx="7024687" cy="830251"/>
          </a:xfrm>
        </p:spPr>
        <p:txBody>
          <a:bodyPr/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Zhotovování děr </a:t>
            </a:r>
            <a:br>
              <a:rPr lang="cs-CZ" sz="2800" b="1" dirty="0" smtClean="0"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(vrtání,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vrtání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přesných děr)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142984"/>
            <a:ext cx="7929618" cy="5286412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Vrtání přesných děr</a:t>
            </a:r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052736"/>
            <a:ext cx="7024687" cy="758813"/>
          </a:xfrm>
        </p:spPr>
        <p:txBody>
          <a:bodyPr/>
          <a:lstStyle/>
          <a:p>
            <a:pPr algn="ctr"/>
            <a:r>
              <a:rPr lang="cs-CZ" sz="3600" b="1" dirty="0">
                <a:latin typeface="Arial" pitchFamily="34" charset="0"/>
                <a:cs typeface="Arial" pitchFamily="34" charset="0"/>
              </a:rPr>
              <a:t>Zhotovování děr </a:t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>(vrtání, vrtání přesných děr) 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2204864"/>
            <a:ext cx="7929618" cy="4153094"/>
          </a:xfrm>
        </p:spPr>
        <p:txBody>
          <a:bodyPr/>
          <a:lstStyle/>
          <a:p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http://www.stimzetvsetin.cz/</a:t>
            </a:r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verko.cz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www.</a:t>
            </a:r>
            <a:r>
              <a:rPr lang="cs-CZ" dirty="0" err="1" smtClean="0">
                <a:hlinkClick r:id="rId3"/>
              </a:rPr>
              <a:t>souch.cz</a:t>
            </a:r>
            <a:r>
              <a:rPr lang="cs-CZ" dirty="0" smtClean="0">
                <a:hlinkClick r:id="rId3"/>
              </a:rPr>
              <a:t>/dok/</a:t>
            </a:r>
            <a:r>
              <a:rPr lang="cs-CZ" dirty="0" err="1" smtClean="0">
                <a:hlinkClick r:id="rId3"/>
              </a:rPr>
              <a:t>vrtani</a:t>
            </a:r>
            <a:r>
              <a:rPr lang="cs-CZ" dirty="0" smtClean="0">
                <a:hlinkClick r:id="rId3"/>
              </a:rPr>
              <a:t>_</a:t>
            </a:r>
            <a:r>
              <a:rPr lang="cs-CZ" dirty="0" err="1" smtClean="0">
                <a:hlinkClick r:id="rId3"/>
              </a:rPr>
              <a:t>nastroje.doc</a:t>
            </a:r>
            <a:endParaRPr lang="cs-CZ" dirty="0" smtClean="0">
              <a:hlinkClick r:id="rId2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ustin">
    <a:dk1>
      <a:sysClr val="windowText" lastClr="000000"/>
    </a:dk1>
    <a:lt1>
      <a:sysClr val="window" lastClr="FFFFFF"/>
    </a:lt1>
    <a:dk2>
      <a:srgbClr val="3E3D2D"/>
    </a:dk2>
    <a:lt2>
      <a:srgbClr val="CAF278"/>
    </a:lt2>
    <a:accent1>
      <a:srgbClr val="94C600"/>
    </a:accent1>
    <a:accent2>
      <a:srgbClr val="71685A"/>
    </a:accent2>
    <a:accent3>
      <a:srgbClr val="FF6700"/>
    </a:accent3>
    <a:accent4>
      <a:srgbClr val="909465"/>
    </a:accent4>
    <a:accent5>
      <a:srgbClr val="956B43"/>
    </a:accent5>
    <a:accent6>
      <a:srgbClr val="FEA022"/>
    </a:accent6>
    <a:hlink>
      <a:srgbClr val="E68200"/>
    </a:hlink>
    <a:folHlink>
      <a:srgbClr val="FFA94A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894</TotalTime>
  <Words>398</Words>
  <Application>Microsoft Office PowerPoint</Application>
  <PresentationFormat>Předvádění na obrazovce (4:3)</PresentationFormat>
  <Paragraphs>119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Austin</vt:lpstr>
      <vt:lpstr>Prezentace aplikace PowerPoint</vt:lpstr>
      <vt:lpstr>Výukový materiál</vt:lpstr>
      <vt:lpstr>Prezentace aplikace PowerPoint</vt:lpstr>
      <vt:lpstr>Zhotovování děr  (vrtání, vrtání přesných děr) </vt:lpstr>
      <vt:lpstr>Zhotovování děr  (vrtání, vrtání přesných děr) </vt:lpstr>
      <vt:lpstr>Zhotovování děr  (vrtání, vrtání přesných děr) </vt:lpstr>
      <vt:lpstr>Zhotovování děr  (vrtání, vrtání přesných děr) </vt:lpstr>
      <vt:lpstr>Zhotovování děr  (vrtání, vrtání přesných děr) </vt:lpstr>
      <vt:lpstr>Zhotovování děr  (vrtání, vrtání přesných děr) </vt:lpstr>
      <vt:lpstr>Zhotovování děr  (vrtání, vrtání přesných děr) </vt:lpstr>
      <vt:lpstr>Zhotovování děr  (vrtání, vrtání přesných děr) </vt:lpstr>
      <vt:lpstr>Zhotovování děr  (vrtání, vrtání přesných děr) </vt:lpstr>
      <vt:lpstr>Zhotovování děr  (vrtání, vrtání přesných děr) </vt:lpstr>
      <vt:lpstr>Zhotovování děr  (vrtání, vrtání přesných děr) </vt:lpstr>
      <vt:lpstr>Zhotovování děr  (vrtání, vrtání přesných děr) </vt:lpstr>
      <vt:lpstr>Zhotovování děr  (vrtání, vrtání přesných děr) </vt:lpstr>
      <vt:lpstr>Zhotovování děr  (vrtání, vrtání přesných děr) </vt:lpstr>
      <vt:lpstr>Zhotovování děr  (vrtání, vrtání přesných děr) </vt:lpstr>
      <vt:lpstr>Zhotovování děr  (vrtání, vrtání přesných děr) </vt:lpstr>
      <vt:lpstr>Zhotovování děr  (vrtání, vrtání přesných děr)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Leopold Voharek</cp:lastModifiedBy>
  <cp:revision>119</cp:revision>
  <cp:lastPrinted>2012-07-16T05:40:38Z</cp:lastPrinted>
  <dcterms:created xsi:type="dcterms:W3CDTF">2011-04-17T19:50:20Z</dcterms:created>
  <dcterms:modified xsi:type="dcterms:W3CDTF">2013-05-07T06:36:28Z</dcterms:modified>
</cp:coreProperties>
</file>