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sldIdLst>
    <p:sldId id="256" r:id="rId2"/>
    <p:sldId id="262" r:id="rId3"/>
    <p:sldId id="265" r:id="rId4"/>
    <p:sldId id="266" r:id="rId5"/>
    <p:sldId id="272" r:id="rId6"/>
    <p:sldId id="270" r:id="rId7"/>
    <p:sldId id="291" r:id="rId8"/>
    <p:sldId id="267" r:id="rId9"/>
    <p:sldId id="271" r:id="rId10"/>
    <p:sldId id="273" r:id="rId11"/>
    <p:sldId id="274" r:id="rId12"/>
    <p:sldId id="275" r:id="rId13"/>
    <p:sldId id="292" r:id="rId14"/>
    <p:sldId id="293" r:id="rId15"/>
    <p:sldId id="294" r:id="rId16"/>
    <p:sldId id="295" r:id="rId17"/>
    <p:sldId id="296" r:id="rId18"/>
    <p:sldId id="297" r:id="rId19"/>
    <p:sldId id="290" r:id="rId20"/>
  </p:sldIdLst>
  <p:sldSz cx="9144000" cy="6858000" type="screen4x3"/>
  <p:notesSz cx="6797675" cy="9928225"/>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autoAdjust="0"/>
    <p:restoredTop sz="94671" autoAdjust="0"/>
  </p:normalViewPr>
  <p:slideViewPr>
    <p:cSldViewPr>
      <p:cViewPr>
        <p:scale>
          <a:sx n="55" d="100"/>
          <a:sy n="55" d="100"/>
        </p:scale>
        <p:origin x="-1572" y="-402"/>
      </p:cViewPr>
      <p:guideLst>
        <p:guide orient="horz" pos="2160"/>
        <p:guide pos="2880"/>
      </p:guideLst>
    </p:cSldViewPr>
  </p:slideViewPr>
  <p:outlineViewPr>
    <p:cViewPr>
      <p:scale>
        <a:sx n="33" d="100"/>
        <a:sy n="33" d="100"/>
      </p:scale>
      <p:origin x="0" y="847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42"/>
          <p:cNvGrpSpPr>
            <a:grpSpLocks/>
          </p:cNvGrpSpPr>
          <p:nvPr/>
        </p:nvGrpSpPr>
        <p:grpSpPr bwMode="auto">
          <a:xfrm>
            <a:off x="-382588" y="0"/>
            <a:ext cx="9932988" cy="6858000"/>
            <a:chOff x="-382404" y="0"/>
            <a:chExt cx="9932332" cy="6858000"/>
          </a:xfrm>
        </p:grpSpPr>
        <p:grpSp>
          <p:nvGrpSpPr>
            <p:cNvPr id="5" name="Group 44"/>
            <p:cNvGrpSpPr>
              <a:grpSpLocks/>
            </p:cNvGrpSpPr>
            <p:nvPr/>
          </p:nvGrpSpPr>
          <p:grpSpPr bwMode="auto">
            <a:xfrm>
              <a:off x="159" y="0"/>
              <a:ext cx="9143396" cy="6858000"/>
              <a:chOff x="159" y="0"/>
              <a:chExt cx="9143396" cy="6858000"/>
            </a:xfrm>
          </p:grpSpPr>
          <p:grpSp>
            <p:nvGrpSpPr>
              <p:cNvPr id="28" name="Group 4"/>
              <p:cNvGrpSpPr>
                <a:grpSpLocks/>
              </p:cNvGrpSpPr>
              <p:nvPr/>
            </p:nvGrpSpPr>
            <p:grpSpPr bwMode="auto">
              <a:xfrm>
                <a:off x="159" y="0"/>
                <a:ext cx="2514434" cy="6858000"/>
                <a:chOff x="159" y="0"/>
                <a:chExt cx="2514434" cy="6858000"/>
              </a:xfrm>
            </p:grpSpPr>
            <p:sp>
              <p:nvSpPr>
                <p:cNvPr id="40" name="Rectangle 114"/>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1"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29" name="Group 5"/>
              <p:cNvGrpSpPr>
                <a:grpSpLocks/>
              </p:cNvGrpSpPr>
              <p:nvPr/>
            </p:nvGrpSpPr>
            <p:grpSpPr bwMode="auto">
              <a:xfrm>
                <a:off x="422406" y="0"/>
                <a:ext cx="2514434" cy="6858000"/>
                <a:chOff x="-504" y="0"/>
                <a:chExt cx="2514434" cy="6858000"/>
              </a:xfrm>
            </p:grpSpPr>
            <p:sp>
              <p:nvSpPr>
                <p:cNvPr id="37" name="Rectangle 84"/>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8" name="Rectangle 85"/>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113"/>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9"/>
              <p:cNvGrpSpPr>
                <a:grpSpLocks/>
              </p:cNvGrpSpPr>
              <p:nvPr/>
            </p:nvGrpSpPr>
            <p:grpSpPr bwMode="auto">
              <a:xfrm rot="10800000">
                <a:off x="6629121" y="0"/>
                <a:ext cx="2514434" cy="6858000"/>
                <a:chOff x="445" y="0"/>
                <a:chExt cx="2514434" cy="6858000"/>
              </a:xfrm>
            </p:grpSpPr>
            <p:sp>
              <p:nvSpPr>
                <p:cNvPr id="34" name="Rectangle 77"/>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5" name="Rectangle 78"/>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80"/>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1" name="Rectangle 74"/>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2" name="Rectangle 75"/>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6"/>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 name="Freeform 44"/>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7" name="Freeform 4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50"/>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51"/>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Hexagon 52"/>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Hexagon 53"/>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4"/>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5"/>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56"/>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Freeform 57"/>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Hexagon 58"/>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59"/>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0"/>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1"/>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2"/>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3"/>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4"/>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5"/>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66"/>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Freeform 67"/>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68"/>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3" name="Rectangle 45"/>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4" name="Rectangle 46"/>
          <p:cNvSpPr/>
          <p:nvPr/>
        </p:nvSpPr>
        <p:spPr>
          <a:xfrm>
            <a:off x="4649788" y="-22225"/>
            <a:ext cx="3505200" cy="23129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49"/>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88"/>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s-CZ" smtClean="0"/>
              <a:t>Kliknutím lze upravit styl.</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7" name="Date Placeholder 3"/>
          <p:cNvSpPr>
            <a:spLocks noGrp="1"/>
          </p:cNvSpPr>
          <p:nvPr>
            <p:ph type="dt" sz="half" idx="10"/>
          </p:nvPr>
        </p:nvSpPr>
        <p:spPr>
          <a:xfrm>
            <a:off x="4738688" y="1516063"/>
            <a:ext cx="2133600" cy="752475"/>
          </a:xfrm>
        </p:spPr>
        <p:txBody>
          <a:bodyPr anchor="b"/>
          <a:lstStyle>
            <a:lvl1pPr algn="l">
              <a:defRPr sz="2400"/>
            </a:lvl1pPr>
          </a:lstStyle>
          <a:p>
            <a:pPr>
              <a:defRPr/>
            </a:pPr>
            <a:fld id="{8D60FC1A-E555-4DD3-A96D-278134814F49}" type="datetimeFigureOut">
              <a:rPr lang="cs-CZ"/>
              <a:pPr>
                <a:defRPr/>
              </a:pPr>
              <a:t>7.5.2013</a:t>
            </a:fld>
            <a:endParaRPr lang="cs-CZ"/>
          </a:p>
        </p:txBody>
      </p:sp>
      <p:sp>
        <p:nvSpPr>
          <p:cNvPr id="48" name="Footer Placeholder 4"/>
          <p:cNvSpPr>
            <a:spLocks noGrp="1"/>
          </p:cNvSpPr>
          <p:nvPr>
            <p:ph type="ftr" sz="quarter" idx="11"/>
          </p:nvPr>
        </p:nvSpPr>
        <p:spPr>
          <a:xfrm>
            <a:off x="5303838" y="5719763"/>
            <a:ext cx="2830512" cy="365125"/>
          </a:xfrm>
        </p:spPr>
        <p:txBody>
          <a:bodyPr>
            <a:normAutofit/>
          </a:bodyPr>
          <a:lstStyle>
            <a:lvl1pPr>
              <a:defRPr>
                <a:solidFill>
                  <a:schemeClr val="accent1"/>
                </a:solidFill>
              </a:defRPr>
            </a:lvl1pPr>
          </a:lstStyle>
          <a:p>
            <a:pPr>
              <a:defRPr/>
            </a:pPr>
            <a:endParaRPr lang="cs-CZ"/>
          </a:p>
        </p:txBody>
      </p:sp>
      <p:sp>
        <p:nvSpPr>
          <p:cNvPr id="49" name="Slide Number Placeholder 5"/>
          <p:cNvSpPr>
            <a:spLocks noGrp="1"/>
          </p:cNvSpPr>
          <p:nvPr>
            <p:ph type="sldNum" sz="quarter" idx="12"/>
          </p:nvPr>
        </p:nvSpPr>
        <p:spPr>
          <a:xfrm>
            <a:off x="4649788" y="5719763"/>
            <a:ext cx="642937" cy="365125"/>
          </a:xfrm>
        </p:spPr>
        <p:txBody>
          <a:bodyPr/>
          <a:lstStyle>
            <a:lvl1pPr>
              <a:defRPr>
                <a:solidFill>
                  <a:schemeClr val="accent1"/>
                </a:solidFill>
              </a:defRPr>
            </a:lvl1pPr>
          </a:lstStyle>
          <a:p>
            <a:pPr>
              <a:defRPr/>
            </a:pPr>
            <a:fld id="{8BCB0C9B-FA68-4026-AB69-C01F94E330DC}"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lvl1pPr>
              <a:defRPr/>
            </a:lvl1pPr>
          </a:lstStyle>
          <a:p>
            <a:pPr>
              <a:defRPr/>
            </a:pPr>
            <a:fld id="{97A1B292-47E6-4806-AF2E-3ADAB4BFF943}" type="datetimeFigureOut">
              <a:rPr lang="cs-CZ"/>
              <a:pPr>
                <a:defRPr/>
              </a:pPr>
              <a:t>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19D5D984-1B94-42FC-B7DA-6B851F7AA726}"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lstStyle>
            <a:lvl1pPr algn="l">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258645" y="4267200"/>
            <a:ext cx="6637467" cy="1520413"/>
          </a:xfrm>
        </p:spPr>
        <p:txBody>
          <a:bodyPr/>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lvl1pPr>
              <a:defRPr/>
            </a:lvl1pPr>
          </a:lstStyle>
          <a:p>
            <a:pPr>
              <a:defRPr/>
            </a:pPr>
            <a:fld id="{9956CDB6-D99C-4C76-A029-1951385E92A6}" type="datetimeFigureOut">
              <a:rPr lang="cs-CZ"/>
              <a:pPr>
                <a:defRPr/>
              </a:pPr>
              <a:t>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FBAEC326-BEC0-465B-95A0-37A7FAF03E8C}"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3"/>
          <p:cNvSpPr>
            <a:spLocks noGrp="1"/>
          </p:cNvSpPr>
          <p:nvPr>
            <p:ph type="dt" sz="half" idx="15"/>
          </p:nvPr>
        </p:nvSpPr>
        <p:spPr/>
        <p:txBody>
          <a:bodyPr/>
          <a:lstStyle>
            <a:lvl1pPr>
              <a:defRPr/>
            </a:lvl1pPr>
          </a:lstStyle>
          <a:p>
            <a:pPr>
              <a:defRPr/>
            </a:pPr>
            <a:fld id="{3C47C7CA-A0DD-403E-9740-92AD45956765}" type="datetimeFigureOut">
              <a:rPr lang="cs-CZ"/>
              <a:pPr>
                <a:defRPr/>
              </a:pPr>
              <a:t>7.5.2013</a:t>
            </a:fld>
            <a:endParaRPr lang="cs-CZ"/>
          </a:p>
        </p:txBody>
      </p:sp>
      <p:sp>
        <p:nvSpPr>
          <p:cNvPr id="6" name="Footer Placeholder 4"/>
          <p:cNvSpPr>
            <a:spLocks noGrp="1"/>
          </p:cNvSpPr>
          <p:nvPr>
            <p:ph type="ftr" sz="quarter" idx="16"/>
          </p:nvPr>
        </p:nvSpPr>
        <p:spPr/>
        <p:txBody>
          <a:bodyPr/>
          <a:lstStyle>
            <a:lvl1pPr>
              <a:defRPr/>
            </a:lvl1pPr>
          </a:lstStyle>
          <a:p>
            <a:pPr>
              <a:defRPr/>
            </a:pPr>
            <a:endParaRPr lang="cs-CZ"/>
          </a:p>
        </p:txBody>
      </p:sp>
      <p:sp>
        <p:nvSpPr>
          <p:cNvPr id="7" name="Slide Number Placeholder 5"/>
          <p:cNvSpPr>
            <a:spLocks noGrp="1"/>
          </p:cNvSpPr>
          <p:nvPr>
            <p:ph type="sldNum" sz="quarter" idx="17"/>
          </p:nvPr>
        </p:nvSpPr>
        <p:spPr/>
        <p:txBody>
          <a:bodyPr/>
          <a:lstStyle>
            <a:lvl1pPr>
              <a:defRPr/>
            </a:lvl1pPr>
          </a:lstStyle>
          <a:p>
            <a:pPr>
              <a:defRPr/>
            </a:pPr>
            <a:fld id="{EC7BB4AF-60DF-45BE-9B27-E117A0C75DE0}"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3"/>
          <p:cNvSpPr>
            <a:spLocks noGrp="1"/>
          </p:cNvSpPr>
          <p:nvPr>
            <p:ph type="dt" sz="half" idx="10"/>
          </p:nvPr>
        </p:nvSpPr>
        <p:spPr/>
        <p:txBody>
          <a:bodyPr/>
          <a:lstStyle>
            <a:lvl1pPr>
              <a:defRPr/>
            </a:lvl1pPr>
          </a:lstStyle>
          <a:p>
            <a:pPr>
              <a:defRPr/>
            </a:pPr>
            <a:fld id="{FDD485D1-AEBA-4B7D-9BA1-BA21EA2F481C}" type="datetimeFigureOut">
              <a:rPr lang="cs-CZ"/>
              <a:pPr>
                <a:defRPr/>
              </a:pPr>
              <a:t>7.5.2013</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5733B852-6775-43EF-88D0-C9D14F80A361}"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3"/>
          <p:cNvSpPr>
            <a:spLocks noGrp="1"/>
          </p:cNvSpPr>
          <p:nvPr>
            <p:ph type="dt" sz="half" idx="10"/>
          </p:nvPr>
        </p:nvSpPr>
        <p:spPr/>
        <p:txBody>
          <a:bodyPr/>
          <a:lstStyle>
            <a:lvl1pPr>
              <a:defRPr/>
            </a:lvl1pPr>
          </a:lstStyle>
          <a:p>
            <a:pPr>
              <a:defRPr/>
            </a:pPr>
            <a:fld id="{B9CA6737-E50A-493D-B3C7-6FFF70D717F1}" type="datetimeFigureOut">
              <a:rPr lang="cs-CZ"/>
              <a:pPr>
                <a:defRPr/>
              </a:pPr>
              <a:t>7.5.2013</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D34B5D56-47C3-4178-9B17-DE872237E57D}"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F841A77F-CAE6-4B62-B390-5C3DC0F1ACA6}" type="datetimeFigureOut">
              <a:rPr lang="cs-CZ"/>
              <a:pPr>
                <a:defRPr/>
              </a:pPr>
              <a:t>7.5.2013</a:t>
            </a:fld>
            <a:endParaRPr lang="cs-CZ"/>
          </a:p>
        </p:txBody>
      </p:sp>
      <p:sp>
        <p:nvSpPr>
          <p:cNvPr id="3" name="Footer Placeholder 4"/>
          <p:cNvSpPr>
            <a:spLocks noGrp="1"/>
          </p:cNvSpPr>
          <p:nvPr>
            <p:ph type="ftr" sz="quarter" idx="11"/>
          </p:nvPr>
        </p:nvSpPr>
        <p:spPr/>
        <p:txBody>
          <a:bodyPr/>
          <a:lstStyle>
            <a:lvl1pPr>
              <a:defRPr/>
            </a:lvl1pPr>
          </a:lstStyle>
          <a:p>
            <a:pPr>
              <a:defRPr/>
            </a:pPr>
            <a:endParaRPr lang="cs-CZ"/>
          </a:p>
        </p:txBody>
      </p:sp>
      <p:sp>
        <p:nvSpPr>
          <p:cNvPr id="4" name="Slide Number Placeholder 5"/>
          <p:cNvSpPr>
            <a:spLocks noGrp="1"/>
          </p:cNvSpPr>
          <p:nvPr>
            <p:ph type="sldNum" sz="quarter" idx="12"/>
          </p:nvPr>
        </p:nvSpPr>
        <p:spPr/>
        <p:txBody>
          <a:bodyPr/>
          <a:lstStyle>
            <a:lvl1pPr>
              <a:defRPr/>
            </a:lvl1pPr>
          </a:lstStyle>
          <a:p>
            <a:pPr>
              <a:defRPr/>
            </a:pPr>
            <a:fld id="{C93E2214-77B8-44FE-9044-CCFEF8DEFE60}"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5" name="Group 43"/>
          <p:cNvGrpSpPr>
            <a:grpSpLocks/>
          </p:cNvGrpSpPr>
          <p:nvPr/>
        </p:nvGrpSpPr>
        <p:grpSpPr bwMode="auto">
          <a:xfrm>
            <a:off x="-382588" y="0"/>
            <a:ext cx="9932988" cy="6858000"/>
            <a:chOff x="-382404" y="0"/>
            <a:chExt cx="9932332" cy="6858000"/>
          </a:xfrm>
        </p:grpSpPr>
        <p:grpSp>
          <p:nvGrpSpPr>
            <p:cNvPr id="6" name="Group 44"/>
            <p:cNvGrpSpPr>
              <a:grpSpLocks/>
            </p:cNvGrpSpPr>
            <p:nvPr/>
          </p:nvGrpSpPr>
          <p:grpSpPr bwMode="auto">
            <a:xfrm>
              <a:off x="159" y="0"/>
              <a:ext cx="9143396" cy="6858000"/>
              <a:chOff x="159" y="0"/>
              <a:chExt cx="9143396" cy="6858000"/>
            </a:xfrm>
          </p:grpSpPr>
          <p:grpSp>
            <p:nvGrpSpPr>
              <p:cNvPr id="29" name="Group 4"/>
              <p:cNvGrpSpPr>
                <a:grpSpLocks/>
              </p:cNvGrpSpPr>
              <p:nvPr/>
            </p:nvGrpSpPr>
            <p:grpSpPr bwMode="auto">
              <a:xfrm>
                <a:off x="159" y="0"/>
                <a:ext cx="2514434" cy="6858000"/>
                <a:chOff x="159" y="0"/>
                <a:chExt cx="2514434" cy="6858000"/>
              </a:xfrm>
            </p:grpSpPr>
            <p:sp>
              <p:nvSpPr>
                <p:cNvPr id="41" name="Rectangle 83"/>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406" y="0"/>
                <a:ext cx="2514434" cy="6858000"/>
                <a:chOff x="-504" y="0"/>
                <a:chExt cx="2514434" cy="6858000"/>
              </a:xfrm>
            </p:grpSpPr>
            <p:sp>
              <p:nvSpPr>
                <p:cNvPr id="38" name="Rectangle 80"/>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81"/>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82"/>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121" y="0"/>
                <a:ext cx="2514434" cy="6858000"/>
                <a:chOff x="445" y="0"/>
                <a:chExt cx="2514434" cy="6858000"/>
              </a:xfrm>
            </p:grpSpPr>
            <p:sp>
              <p:nvSpPr>
                <p:cNvPr id="35" name="Rectangle 77"/>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78"/>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79"/>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74"/>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5"/>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76"/>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46"/>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4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49"/>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50"/>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51"/>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2"/>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3"/>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54"/>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55"/>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58"/>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59"/>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1"/>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2"/>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3"/>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4"/>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5"/>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6"/>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67"/>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68"/>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69"/>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70"/>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45"/>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56"/>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57"/>
          <p:cNvSpPr/>
          <p:nvPr/>
        </p:nvSpPr>
        <p:spPr>
          <a:xfrm>
            <a:off x="904875" y="601663"/>
            <a:ext cx="3562350" cy="564832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60"/>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 name="Title 1"/>
          <p:cNvSpPr>
            <a:spLocks noGrp="1"/>
          </p:cNvSpPr>
          <p:nvPr>
            <p:ph type="title"/>
          </p:nvPr>
        </p:nvSpPr>
        <p:spPr>
          <a:xfrm>
            <a:off x="4739833" y="2657434"/>
            <a:ext cx="3304572" cy="1463153"/>
          </a:xfrm>
        </p:spPr>
        <p:txBody>
          <a:bodyPr>
            <a:normAutofit/>
          </a:bodyPr>
          <a:lstStyle>
            <a:lvl1pPr algn="l">
              <a:defRPr sz="2800" b="0"/>
            </a:lvl1pPr>
          </a:lstStyle>
          <a:p>
            <a:r>
              <a:rPr lang="cs-CZ" smtClean="0"/>
              <a:t>Kliknutím lze upravit styl.</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48" name="Date Placeholder 4"/>
          <p:cNvSpPr>
            <a:spLocks noGrp="1"/>
          </p:cNvSpPr>
          <p:nvPr>
            <p:ph type="dt" sz="half" idx="10"/>
          </p:nvPr>
        </p:nvSpPr>
        <p:spPr/>
        <p:txBody>
          <a:bodyPr/>
          <a:lstStyle>
            <a:lvl1pPr>
              <a:defRPr/>
            </a:lvl1pPr>
          </a:lstStyle>
          <a:p>
            <a:pPr>
              <a:defRPr/>
            </a:pPr>
            <a:fld id="{7E1B3C7A-E5C6-4CCC-BBA1-9EF391108B80}" type="datetimeFigureOut">
              <a:rPr lang="cs-CZ"/>
              <a:pPr>
                <a:defRPr/>
              </a:pPr>
              <a:t>7.5.2013</a:t>
            </a:fld>
            <a:endParaRPr lang="cs-CZ"/>
          </a:p>
        </p:txBody>
      </p:sp>
      <p:sp>
        <p:nvSpPr>
          <p:cNvPr id="49" name="Slide Number Placeholder 6"/>
          <p:cNvSpPr>
            <a:spLocks noGrp="1"/>
          </p:cNvSpPr>
          <p:nvPr>
            <p:ph type="sldNum" sz="quarter" idx="11"/>
          </p:nvPr>
        </p:nvSpPr>
        <p:spPr/>
        <p:txBody>
          <a:bodyPr/>
          <a:lstStyle>
            <a:lvl1pPr>
              <a:defRPr/>
            </a:lvl1pPr>
          </a:lstStyle>
          <a:p>
            <a:pPr>
              <a:defRPr/>
            </a:pPr>
            <a:fld id="{30F03CAD-348E-4FB2-8E45-6359C343900E}" type="slidenum">
              <a:rPr lang="cs-CZ"/>
              <a:pPr>
                <a:defRPr/>
              </a:pPr>
              <a:t>‹#›</a:t>
            </a:fld>
            <a:endParaRPr lang="cs-CZ"/>
          </a:p>
        </p:txBody>
      </p:sp>
      <p:sp>
        <p:nvSpPr>
          <p:cNvPr id="50" name="Footer Placeholder 5"/>
          <p:cNvSpPr>
            <a:spLocks noGrp="1"/>
          </p:cNvSpPr>
          <p:nvPr>
            <p:ph type="ftr" sz="quarter" idx="12"/>
          </p:nvPr>
        </p:nvSpPr>
        <p:spPr>
          <a:xfrm>
            <a:off x="4641850" y="5724525"/>
            <a:ext cx="3492500" cy="365125"/>
          </a:xfrm>
        </p:spPr>
        <p:txBody>
          <a:bodyPr>
            <a:normAutofit/>
          </a:bodyPr>
          <a:lstStyle>
            <a:lvl1pPr>
              <a:defRPr/>
            </a:lvl1pPr>
          </a:lstStyle>
          <a:p>
            <a:pPr>
              <a:defRPr/>
            </a:pPr>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5" name="Group 43"/>
          <p:cNvGrpSpPr>
            <a:grpSpLocks/>
          </p:cNvGrpSpPr>
          <p:nvPr/>
        </p:nvGrpSpPr>
        <p:grpSpPr bwMode="auto">
          <a:xfrm>
            <a:off x="-382588" y="0"/>
            <a:ext cx="9932988" cy="6858000"/>
            <a:chOff x="-382404" y="0"/>
            <a:chExt cx="9932332" cy="6858000"/>
          </a:xfrm>
        </p:grpSpPr>
        <p:grpSp>
          <p:nvGrpSpPr>
            <p:cNvPr id="6" name="Group 44"/>
            <p:cNvGrpSpPr>
              <a:grpSpLocks/>
            </p:cNvGrpSpPr>
            <p:nvPr/>
          </p:nvGrpSpPr>
          <p:grpSpPr bwMode="auto">
            <a:xfrm>
              <a:off x="159" y="0"/>
              <a:ext cx="9143396" cy="6858000"/>
              <a:chOff x="159" y="0"/>
              <a:chExt cx="9143396" cy="6858000"/>
            </a:xfrm>
          </p:grpSpPr>
          <p:grpSp>
            <p:nvGrpSpPr>
              <p:cNvPr id="29" name="Group 4"/>
              <p:cNvGrpSpPr>
                <a:grpSpLocks/>
              </p:cNvGrpSpPr>
              <p:nvPr/>
            </p:nvGrpSpPr>
            <p:grpSpPr bwMode="auto">
              <a:xfrm>
                <a:off x="159" y="0"/>
                <a:ext cx="2514434" cy="6858000"/>
                <a:chOff x="159" y="0"/>
                <a:chExt cx="2514434" cy="6858000"/>
              </a:xfrm>
            </p:grpSpPr>
            <p:sp>
              <p:nvSpPr>
                <p:cNvPr id="41" name="Rectangle 86"/>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406" y="0"/>
                <a:ext cx="2514434" cy="6858000"/>
                <a:chOff x="-504" y="0"/>
                <a:chExt cx="2514434" cy="6858000"/>
              </a:xfrm>
            </p:grpSpPr>
            <p:sp>
              <p:nvSpPr>
                <p:cNvPr id="38" name="Rectangle 83"/>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84"/>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85"/>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121" y="0"/>
                <a:ext cx="2514434" cy="6858000"/>
                <a:chOff x="445" y="0"/>
                <a:chExt cx="2514434" cy="6858000"/>
              </a:xfrm>
            </p:grpSpPr>
            <p:sp>
              <p:nvSpPr>
                <p:cNvPr id="35" name="Rectangle 80"/>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81"/>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82"/>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77"/>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8"/>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79"/>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45"/>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6"/>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47"/>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48"/>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49"/>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50"/>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1"/>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9"/>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60"/>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61"/>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62"/>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63"/>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4"/>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5"/>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6"/>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7"/>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8"/>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9"/>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70"/>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71"/>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72"/>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73"/>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93"/>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10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101"/>
          <p:cNvSpPr/>
          <p:nvPr/>
        </p:nvSpPr>
        <p:spPr>
          <a:xfrm>
            <a:off x="904875" y="601663"/>
            <a:ext cx="3562350" cy="564832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104"/>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4734424" y="2660904"/>
            <a:ext cx="3300984" cy="1463040"/>
          </a:xfrm>
        </p:spPr>
        <p:txBody>
          <a:bodyPr>
            <a:normAutofit/>
          </a:bodyPr>
          <a:lstStyle>
            <a:lvl1pPr algn="l">
              <a:defRPr sz="2800" b="0"/>
            </a:lvl1pPr>
          </a:lstStyle>
          <a:p>
            <a:r>
              <a:rPr lang="cs-CZ" smtClean="0"/>
              <a:t>Kliknutím lze upravit styl.</a:t>
            </a:r>
            <a:endParaRPr lang="en-US"/>
          </a:p>
        </p:txBody>
      </p:sp>
      <p:sp>
        <p:nvSpPr>
          <p:cNvPr id="3" name="Picture Placeholder 2"/>
          <p:cNvSpPr>
            <a:spLocks noGrp="1"/>
          </p:cNvSpPr>
          <p:nvPr>
            <p:ph type="pic" idx="1"/>
          </p:nvPr>
        </p:nvSpPr>
        <p:spPr>
          <a:xfrm>
            <a:off x="1005208" y="693795"/>
            <a:ext cx="3359623" cy="5468112"/>
          </a:xfrm>
        </p:spPr>
        <p:txBody>
          <a:bodyPr rtlCol="0">
            <a:normAutofit/>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en-US" noProof="0"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48" name="Date Placeholder 4"/>
          <p:cNvSpPr>
            <a:spLocks noGrp="1"/>
          </p:cNvSpPr>
          <p:nvPr>
            <p:ph type="dt" sz="half" idx="10"/>
          </p:nvPr>
        </p:nvSpPr>
        <p:spPr/>
        <p:txBody>
          <a:bodyPr/>
          <a:lstStyle>
            <a:lvl1pPr>
              <a:defRPr/>
            </a:lvl1pPr>
          </a:lstStyle>
          <a:p>
            <a:pPr>
              <a:defRPr/>
            </a:pPr>
            <a:fld id="{7FAA47B4-89C8-488F-B682-D85A19394CAC}" type="datetimeFigureOut">
              <a:rPr lang="cs-CZ"/>
              <a:pPr>
                <a:defRPr/>
              </a:pPr>
              <a:t>7.5.2013</a:t>
            </a:fld>
            <a:endParaRPr lang="cs-CZ"/>
          </a:p>
        </p:txBody>
      </p:sp>
      <p:sp>
        <p:nvSpPr>
          <p:cNvPr id="49" name="Footer Placeholder 5"/>
          <p:cNvSpPr>
            <a:spLocks noGrp="1"/>
          </p:cNvSpPr>
          <p:nvPr>
            <p:ph type="ftr" sz="quarter" idx="11"/>
          </p:nvPr>
        </p:nvSpPr>
        <p:spPr>
          <a:xfrm>
            <a:off x="4641850" y="5724525"/>
            <a:ext cx="3492500" cy="365125"/>
          </a:xfrm>
        </p:spPr>
        <p:txBody>
          <a:bodyPr>
            <a:normAutofit/>
          </a:bodyPr>
          <a:lstStyle>
            <a:lvl1pPr>
              <a:defRPr/>
            </a:lvl1pPr>
          </a:lstStyle>
          <a:p>
            <a:pPr>
              <a:defRPr/>
            </a:pPr>
            <a:endParaRPr lang="cs-CZ"/>
          </a:p>
        </p:txBody>
      </p:sp>
      <p:sp>
        <p:nvSpPr>
          <p:cNvPr id="50" name="Slide Number Placeholder 6"/>
          <p:cNvSpPr>
            <a:spLocks noGrp="1"/>
          </p:cNvSpPr>
          <p:nvPr>
            <p:ph type="sldNum" sz="quarter" idx="12"/>
          </p:nvPr>
        </p:nvSpPr>
        <p:spPr/>
        <p:txBody>
          <a:bodyPr/>
          <a:lstStyle>
            <a:lvl1pPr>
              <a:defRPr/>
            </a:lvl1pPr>
          </a:lstStyle>
          <a:p>
            <a:pPr>
              <a:defRPr/>
            </a:pPr>
            <a:fld id="{3A7952A4-DE61-45A2-B53B-2DEAFCFEB69B}"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30F70595-775A-443A-A019-90F8DDCCCED1}" type="datetimeFigureOut">
              <a:rPr lang="cs-CZ"/>
              <a:pPr>
                <a:defRPr/>
              </a:pPr>
              <a:t>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9B204129-823D-42D9-9E63-81A4FF74E669}"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s-CZ" smtClean="0"/>
              <a:t>Kliknutím lze upravit styl.</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1EAD1F47-36F2-4DC6-9367-952A564B194F}" type="datetimeFigureOut">
              <a:rPr lang="cs-CZ"/>
              <a:pPr>
                <a:defRPr/>
              </a:pPr>
              <a:t>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A3DB8CAA-FA47-4E2A-9981-686B7FBAB4D3}"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026" name="Group 41"/>
          <p:cNvGrpSpPr>
            <a:grpSpLocks/>
          </p:cNvGrpSpPr>
          <p:nvPr/>
        </p:nvGrpSpPr>
        <p:grpSpPr bwMode="auto">
          <a:xfrm>
            <a:off x="-304800" y="0"/>
            <a:ext cx="9932988" cy="6858000"/>
            <a:chOff x="-382404" y="0"/>
            <a:chExt cx="9932332" cy="6858000"/>
          </a:xfrm>
        </p:grpSpPr>
        <p:grpSp>
          <p:nvGrpSpPr>
            <p:cNvPr id="1035" name="Group 44"/>
            <p:cNvGrpSpPr>
              <a:grpSpLocks/>
            </p:cNvGrpSpPr>
            <p:nvPr/>
          </p:nvGrpSpPr>
          <p:grpSpPr bwMode="auto">
            <a:xfrm>
              <a:off x="0" y="0"/>
              <a:ext cx="9144000" cy="6858000"/>
              <a:chOff x="0" y="0"/>
              <a:chExt cx="9144000" cy="6858000"/>
            </a:xfrm>
          </p:grpSpPr>
          <p:grpSp>
            <p:nvGrpSpPr>
              <p:cNvPr id="1058" name="Group 4"/>
              <p:cNvGrpSpPr>
                <a:grpSpLocks/>
              </p:cNvGrpSpPr>
              <p:nvPr/>
            </p:nvGrpSpPr>
            <p:grpSpPr bwMode="auto">
              <a:xfrm>
                <a:off x="0" y="0"/>
                <a:ext cx="2514600" cy="6858000"/>
                <a:chOff x="0" y="0"/>
                <a:chExt cx="2514600" cy="6858000"/>
              </a:xfrm>
            </p:grpSpPr>
            <p:sp>
              <p:nvSpPr>
                <p:cNvPr id="113" name="Rectangle 112"/>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4"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5"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59" name="Group 5"/>
              <p:cNvGrpSpPr>
                <a:grpSpLocks/>
              </p:cNvGrpSpPr>
              <p:nvPr/>
            </p:nvGrpSpPr>
            <p:grpSpPr bwMode="auto">
              <a:xfrm>
                <a:off x="422910" y="0"/>
                <a:ext cx="2514600" cy="6858000"/>
                <a:chOff x="0" y="0"/>
                <a:chExt cx="2514600" cy="6858000"/>
              </a:xfrm>
            </p:grpSpPr>
            <p:sp>
              <p:nvSpPr>
                <p:cNvPr id="110" name="Rectangle 109"/>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1" name="Rectangle 110"/>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2" name="Rectangle 111"/>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60" name="Group 9"/>
              <p:cNvGrpSpPr>
                <a:grpSpLocks/>
              </p:cNvGrpSpPr>
              <p:nvPr/>
            </p:nvGrpSpPr>
            <p:grpSpPr bwMode="auto">
              <a:xfrm rot="10800000">
                <a:off x="6629400" y="0"/>
                <a:ext cx="2514600" cy="6858000"/>
                <a:chOff x="0" y="0"/>
                <a:chExt cx="2514600" cy="6858000"/>
              </a:xfrm>
            </p:grpSpPr>
            <p:sp>
              <p:nvSpPr>
                <p:cNvPr id="107" name="Rectangle 106"/>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8" name="Rectangle 107"/>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9" name="Rectangle 108"/>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104" name="Rectangle 103"/>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5" name="Rectangle 104"/>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6" name="Rectangle 105"/>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Freeform 43"/>
            <p:cNvSpPr/>
            <p:nvPr/>
          </p:nvSpPr>
          <p:spPr>
            <a:xfrm>
              <a:off x="-12540" y="5035550"/>
              <a:ext cx="9144983"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5" name="Freeform 44"/>
            <p:cNvSpPr/>
            <p:nvPr/>
          </p:nvSpPr>
          <p:spPr>
            <a:xfrm>
              <a:off x="-12540" y="3467100"/>
              <a:ext cx="9144983"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6" name="Freeform 45"/>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7" name="Freeform 46"/>
            <p:cNvSpPr/>
            <p:nvPr/>
          </p:nvSpPr>
          <p:spPr>
            <a:xfrm>
              <a:off x="-12540" y="5284788"/>
              <a:ext cx="9144983"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9" name="Freeform 48"/>
            <p:cNvSpPr/>
            <p:nvPr/>
          </p:nvSpPr>
          <p:spPr>
            <a:xfrm>
              <a:off x="2136793" y="5132388"/>
              <a:ext cx="6982951"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50" name="Hexagon 49"/>
            <p:cNvSpPr/>
            <p:nvPr/>
          </p:nvSpPr>
          <p:spPr>
            <a:xfrm rot="1800000">
              <a:off x="2995573" y="2859088"/>
              <a:ext cx="1601682"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 name="Hexagon 50"/>
            <p:cNvSpPr/>
            <p:nvPr/>
          </p:nvSpPr>
          <p:spPr>
            <a:xfrm rot="1800000">
              <a:off x="3719425"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2" name="Hexagon 51"/>
            <p:cNvSpPr/>
            <p:nvPr/>
          </p:nvSpPr>
          <p:spPr>
            <a:xfrm rot="1800000">
              <a:off x="3728949" y="15922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3" name="Hexagon 52"/>
            <p:cNvSpPr/>
            <p:nvPr/>
          </p:nvSpPr>
          <p:spPr>
            <a:xfrm rot="1800000">
              <a:off x="2976524" y="325438"/>
              <a:ext cx="1601682"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4" name="Hexagon 53"/>
            <p:cNvSpPr/>
            <p:nvPr/>
          </p:nvSpPr>
          <p:spPr>
            <a:xfrm rot="1800000">
              <a:off x="4462326" y="5383213"/>
              <a:ext cx="1601682"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5" name="Freeform 54"/>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6" name="Hexagon 55"/>
            <p:cNvSpPr/>
            <p:nvPr/>
          </p:nvSpPr>
          <p:spPr>
            <a:xfrm rot="1800000">
              <a:off x="23969" y="540226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7" name="Hexagon 56"/>
            <p:cNvSpPr/>
            <p:nvPr/>
          </p:nvSpPr>
          <p:spPr>
            <a:xfrm rot="1800000">
              <a:off x="52542" y="28495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8" name="Hexagon 57"/>
            <p:cNvSpPr/>
            <p:nvPr/>
          </p:nvSpPr>
          <p:spPr>
            <a:xfrm rot="1800000">
              <a:off x="776394"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9" name="Hexagon 58"/>
            <p:cNvSpPr/>
            <p:nvPr/>
          </p:nvSpPr>
          <p:spPr>
            <a:xfrm rot="1800000">
              <a:off x="1509771" y="54117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0" name="Hexagon 59"/>
            <p:cNvSpPr/>
            <p:nvPr/>
          </p:nvSpPr>
          <p:spPr>
            <a:xfrm rot="1800000">
              <a:off x="1528820" y="2859088"/>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5" name="Hexagon 94"/>
            <p:cNvSpPr/>
            <p:nvPr/>
          </p:nvSpPr>
          <p:spPr>
            <a:xfrm rot="1800000">
              <a:off x="795443" y="15636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6" name="Hexagon 95"/>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7" name="Hexagon 96"/>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8" name="Hexagon 97"/>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9" name="Freeform 98"/>
            <p:cNvSpPr/>
            <p:nvPr/>
          </p:nvSpPr>
          <p:spPr>
            <a:xfrm rot="1800000">
              <a:off x="8306997" y="4056063"/>
              <a:ext cx="1242931"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0" name="Freeform 99"/>
            <p:cNvSpPr/>
            <p:nvPr/>
          </p:nvSpPr>
          <p:spPr>
            <a:xfrm rot="1800000">
              <a:off x="8306997"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6" name="Rectangle 65"/>
          <p:cNvSpPr/>
          <p:nvPr/>
        </p:nvSpPr>
        <p:spPr>
          <a:xfrm>
            <a:off x="457200" y="333375"/>
            <a:ext cx="8229600" cy="6186488"/>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0" name="Rectangle 69"/>
          <p:cNvSpPr/>
          <p:nvPr/>
        </p:nvSpPr>
        <p:spPr>
          <a:xfrm>
            <a:off x="4560888" y="-22225"/>
            <a:ext cx="3679825" cy="700088"/>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1" name="Rectangle 7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30" name="Title Placeholder 1"/>
          <p:cNvSpPr>
            <a:spLocks noGrp="1"/>
          </p:cNvSpPr>
          <p:nvPr>
            <p:ph type="title"/>
          </p:nvPr>
        </p:nvSpPr>
        <p:spPr bwMode="auto">
          <a:xfrm>
            <a:off x="1042988" y="1027113"/>
            <a:ext cx="7024687"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cs-CZ" smtClean="0"/>
              <a:t>Kliknutím lze upravit styl.</a:t>
            </a:r>
            <a:endParaRPr lang="en-US" smtClean="0"/>
          </a:p>
        </p:txBody>
      </p:sp>
      <p:sp>
        <p:nvSpPr>
          <p:cNvPr id="1031" name="Text Placeholder 2"/>
          <p:cNvSpPr>
            <a:spLocks noGrp="1"/>
          </p:cNvSpPr>
          <p:nvPr>
            <p:ph type="body" idx="1"/>
          </p:nvPr>
        </p:nvSpPr>
        <p:spPr bwMode="auto">
          <a:xfrm>
            <a:off x="1042988" y="2324100"/>
            <a:ext cx="6777037" cy="35083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5997575" y="223838"/>
            <a:ext cx="2133600" cy="365125"/>
          </a:xfrm>
          <a:prstGeom prst="rect">
            <a:avLst/>
          </a:prstGeom>
        </p:spPr>
        <p:txBody>
          <a:bodyPr vert="horz" lIns="91440" tIns="45720" rIns="91440" bIns="45720" rtlCol="0" anchor="ctr"/>
          <a:lstStyle>
            <a:lvl1pPr algn="r">
              <a:defRPr sz="1200">
                <a:solidFill>
                  <a:srgbClr val="FEFEFE"/>
                </a:solidFill>
              </a:defRPr>
            </a:lvl1pPr>
          </a:lstStyle>
          <a:p>
            <a:pPr>
              <a:defRPr/>
            </a:pPr>
            <a:fld id="{71953BA4-0A12-4AB5-A659-DC60FDE6DEAC}" type="datetimeFigureOut">
              <a:rPr lang="cs-CZ"/>
              <a:pPr>
                <a:defRPr/>
              </a:pPr>
              <a:t>7.5.2013</a:t>
            </a:fld>
            <a:endParaRPr lang="cs-CZ"/>
          </a:p>
        </p:txBody>
      </p:sp>
      <p:sp>
        <p:nvSpPr>
          <p:cNvPr id="5" name="Footer Placeholder 4"/>
          <p:cNvSpPr>
            <a:spLocks noGrp="1"/>
          </p:cNvSpPr>
          <p:nvPr>
            <p:ph type="ftr" sz="quarter" idx="3"/>
          </p:nvPr>
        </p:nvSpPr>
        <p:spPr>
          <a:xfrm>
            <a:off x="4641850" y="5851525"/>
            <a:ext cx="3502025" cy="365125"/>
          </a:xfrm>
          <a:prstGeom prst="rect">
            <a:avLst/>
          </a:prstGeom>
        </p:spPr>
        <p:txBody>
          <a:bodyPr vert="horz" lIns="91440" tIns="45720" rIns="91440" bIns="45720" rtlCol="0" anchor="ctr"/>
          <a:lstStyle>
            <a:lvl1pPr algn="r">
              <a:defRPr sz="1200">
                <a:solidFill>
                  <a:schemeClr val="accent1"/>
                </a:solidFill>
              </a:defRPr>
            </a:lvl1pPr>
          </a:lstStyle>
          <a:p>
            <a:pPr>
              <a:defRPr/>
            </a:pPr>
            <a:endParaRPr lang="cs-CZ"/>
          </a:p>
        </p:txBody>
      </p:sp>
      <p:sp>
        <p:nvSpPr>
          <p:cNvPr id="6" name="Slide Number Placeholder 5"/>
          <p:cNvSpPr>
            <a:spLocks noGrp="1"/>
          </p:cNvSpPr>
          <p:nvPr>
            <p:ph type="sldNum" sz="quarter" idx="4"/>
          </p:nvPr>
        </p:nvSpPr>
        <p:spPr>
          <a:xfrm>
            <a:off x="4649788" y="223838"/>
            <a:ext cx="1331912" cy="365125"/>
          </a:xfrm>
          <a:prstGeom prst="rect">
            <a:avLst/>
          </a:prstGeom>
        </p:spPr>
        <p:txBody>
          <a:bodyPr vert="horz" lIns="91440" tIns="45720" rIns="91440" bIns="45720" rtlCol="0" anchor="ctr"/>
          <a:lstStyle>
            <a:lvl1pPr algn="l">
              <a:defRPr sz="1200">
                <a:solidFill>
                  <a:srgbClr val="FEFEFE"/>
                </a:solidFill>
              </a:defRPr>
            </a:lvl1pPr>
          </a:lstStyle>
          <a:p>
            <a:pPr>
              <a:defRPr/>
            </a:pPr>
            <a:fld id="{488190ED-63E9-4536-AFD5-3A56FBDD2927}"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92" r:id="rId1"/>
    <p:sldLayoutId id="2147483884" r:id="rId2"/>
    <p:sldLayoutId id="2147483885" r:id="rId3"/>
    <p:sldLayoutId id="2147483886" r:id="rId4"/>
    <p:sldLayoutId id="2147483887" r:id="rId5"/>
    <p:sldLayoutId id="2147483888" r:id="rId6"/>
    <p:sldLayoutId id="2147483889" r:id="rId7"/>
    <p:sldLayoutId id="2147483893" r:id="rId8"/>
    <p:sldLayoutId id="2147483894" r:id="rId9"/>
    <p:sldLayoutId id="2147483890" r:id="rId10"/>
    <p:sldLayoutId id="2147483891" r:id="rId11"/>
  </p:sldLayoutIdLst>
  <p:txStyles>
    <p:titleStyle>
      <a:lvl1pPr algn="l" rtl="0" eaLnBrk="0" fontAlgn="base" hangingPunct="0">
        <a:spcBef>
          <a:spcPct val="0"/>
        </a:spcBef>
        <a:spcAft>
          <a:spcPct val="0"/>
        </a:spcAft>
        <a:defRPr sz="4000" kern="1200">
          <a:solidFill>
            <a:schemeClr val="accent1"/>
          </a:solidFill>
          <a:latin typeface="+mj-lt"/>
          <a:ea typeface="+mj-ea"/>
          <a:cs typeface="+mj-cs"/>
        </a:defRPr>
      </a:lvl1pPr>
      <a:lvl2pPr algn="l" rtl="0" eaLnBrk="0" fontAlgn="base" hangingPunct="0">
        <a:spcBef>
          <a:spcPct val="0"/>
        </a:spcBef>
        <a:spcAft>
          <a:spcPct val="0"/>
        </a:spcAft>
        <a:defRPr sz="4000">
          <a:solidFill>
            <a:schemeClr val="accent1"/>
          </a:solidFill>
          <a:latin typeface="Century Gothic" pitchFamily="34" charset="0"/>
        </a:defRPr>
      </a:lvl2pPr>
      <a:lvl3pPr algn="l" rtl="0" eaLnBrk="0" fontAlgn="base" hangingPunct="0">
        <a:spcBef>
          <a:spcPct val="0"/>
        </a:spcBef>
        <a:spcAft>
          <a:spcPct val="0"/>
        </a:spcAft>
        <a:defRPr sz="4000">
          <a:solidFill>
            <a:schemeClr val="accent1"/>
          </a:solidFill>
          <a:latin typeface="Century Gothic" pitchFamily="34" charset="0"/>
        </a:defRPr>
      </a:lvl3pPr>
      <a:lvl4pPr algn="l" rtl="0" eaLnBrk="0" fontAlgn="base" hangingPunct="0">
        <a:spcBef>
          <a:spcPct val="0"/>
        </a:spcBef>
        <a:spcAft>
          <a:spcPct val="0"/>
        </a:spcAft>
        <a:defRPr sz="4000">
          <a:solidFill>
            <a:schemeClr val="accent1"/>
          </a:solidFill>
          <a:latin typeface="Century Gothic" pitchFamily="34" charset="0"/>
        </a:defRPr>
      </a:lvl4pPr>
      <a:lvl5pPr algn="l" rtl="0" eaLnBrk="0" fontAlgn="base" hangingPunct="0">
        <a:spcBef>
          <a:spcPct val="0"/>
        </a:spcBef>
        <a:spcAft>
          <a:spcPct val="0"/>
        </a:spcAft>
        <a:defRPr sz="4000">
          <a:solidFill>
            <a:schemeClr val="accent1"/>
          </a:solidFill>
          <a:latin typeface="Century Gothic"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3050" algn="l" rtl="0" eaLnBrk="0" fontAlgn="base" hangingPunct="0">
        <a:spcBef>
          <a:spcPct val="20000"/>
        </a:spcBef>
        <a:spcAft>
          <a:spcPct val="0"/>
        </a:spcAft>
        <a:buClr>
          <a:schemeClr val="accent1"/>
        </a:buClr>
        <a:buSzPct val="76000"/>
        <a:buFont typeface="Wingdings 2" pitchFamily="18" charset="2"/>
        <a:buChar char=""/>
        <a:defRPr sz="2400" kern="1200">
          <a:solidFill>
            <a:schemeClr val="tx2"/>
          </a:solidFill>
          <a:latin typeface="+mn-lt"/>
          <a:ea typeface="+mn-ea"/>
          <a:cs typeface="+mn-cs"/>
        </a:defRPr>
      </a:lvl1pPr>
      <a:lvl2pPr marL="639763" indent="-273050" algn="l" rtl="0" eaLnBrk="0" fontAlgn="base" hangingPunct="0">
        <a:spcBef>
          <a:spcPct val="20000"/>
        </a:spcBef>
        <a:spcAft>
          <a:spcPct val="0"/>
        </a:spcAft>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rtl="0" eaLnBrk="0" fontAlgn="base" hangingPunct="0">
        <a:spcBef>
          <a:spcPct val="20000"/>
        </a:spcBef>
        <a:spcAft>
          <a:spcPct val="0"/>
        </a:spcAft>
        <a:buClr>
          <a:schemeClr val="accent1"/>
        </a:buClr>
        <a:buSzPct val="76000"/>
        <a:buFont typeface="Wingdings 2" pitchFamily="18" charset="2"/>
        <a:buChar char=""/>
        <a:defRPr sz="2000" kern="1200">
          <a:solidFill>
            <a:schemeClr val="tx2"/>
          </a:solidFill>
          <a:latin typeface="+mn-lt"/>
          <a:ea typeface="+mn-ea"/>
          <a:cs typeface="+mn-cs"/>
        </a:defRPr>
      </a:lvl3pPr>
      <a:lvl4pPr marL="1123950" indent="-228600" algn="l" rtl="0" eaLnBrk="0" fontAlgn="base" hangingPunct="0">
        <a:spcBef>
          <a:spcPct val="20000"/>
        </a:spcBef>
        <a:spcAft>
          <a:spcPct val="0"/>
        </a:spcAft>
        <a:buClr>
          <a:schemeClr val="accent1"/>
        </a:buClr>
        <a:buSzPct val="76000"/>
        <a:buFont typeface="Wingdings 2" pitchFamily="18" charset="2"/>
        <a:buChar char=""/>
        <a:defRPr sz="2000" kern="1200">
          <a:solidFill>
            <a:schemeClr val="tx2"/>
          </a:solidFill>
          <a:latin typeface="+mn-lt"/>
          <a:ea typeface="+mn-ea"/>
          <a:cs typeface="+mn-cs"/>
        </a:defRPr>
      </a:lvl4pPr>
      <a:lvl5pPr marL="1325563" indent="-228600" algn="l" rtl="0" eaLnBrk="0" fontAlgn="base" hangingPunct="0">
        <a:spcBef>
          <a:spcPct val="20000"/>
        </a:spcBef>
        <a:spcAft>
          <a:spcPct val="0"/>
        </a:spcAft>
        <a:buClr>
          <a:schemeClr val="accent1"/>
        </a:buClr>
        <a:buSzPct val="76000"/>
        <a:buFont typeface="Wingdings 2" pitchFamily="18" charset="2"/>
        <a:buChar char=""/>
        <a:defRPr sz="1600" kern="120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esab.cz/cz/cz/education/processes-fsw.cf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Podnadpis 2"/>
          <p:cNvSpPr>
            <a:spLocks noGrp="1"/>
          </p:cNvSpPr>
          <p:nvPr>
            <p:ph type="subTitle" idx="1"/>
          </p:nvPr>
        </p:nvSpPr>
        <p:spPr>
          <a:xfrm>
            <a:off x="4733924" y="3857624"/>
            <a:ext cx="3409975" cy="2071705"/>
          </a:xfrm>
        </p:spPr>
        <p:txBody>
          <a:bodyPr>
            <a:normAutofit/>
          </a:bodyPr>
          <a:lstStyle/>
          <a:p>
            <a:pPr eaLnBrk="1" hangingPunct="1">
              <a:defRPr/>
            </a:pPr>
            <a:r>
              <a:rPr lang="cs-CZ" sz="2400" dirty="0" smtClean="0">
                <a:solidFill>
                  <a:srgbClr val="443329"/>
                </a:solidFill>
                <a:latin typeface="Arial" charset="0"/>
                <a:cs typeface="Arial" charset="0"/>
              </a:rPr>
              <a:t>Technologie</a:t>
            </a:r>
          </a:p>
          <a:p>
            <a:pPr eaLnBrk="1" hangingPunct="1">
              <a:defRPr/>
            </a:pPr>
            <a:r>
              <a:rPr lang="cs-CZ" sz="2400" dirty="0" smtClean="0">
                <a:solidFill>
                  <a:srgbClr val="443329"/>
                </a:solidFill>
                <a:latin typeface="Arial" charset="0"/>
                <a:cs typeface="Arial" charset="0"/>
              </a:rPr>
              <a:t>Spojování materiálů</a:t>
            </a:r>
          </a:p>
          <a:p>
            <a:pPr eaLnBrk="1" hangingPunct="1">
              <a:defRPr/>
            </a:pPr>
            <a:r>
              <a:rPr lang="cs-CZ" sz="2400" dirty="0" smtClean="0">
                <a:solidFill>
                  <a:srgbClr val="443329"/>
                </a:solidFill>
                <a:latin typeface="Arial" charset="0"/>
                <a:cs typeface="Arial" charset="0"/>
              </a:rPr>
              <a:t>– nerozebíratelné spoje</a:t>
            </a:r>
          </a:p>
          <a:p>
            <a:pPr eaLnBrk="1" hangingPunct="1">
              <a:defRPr/>
            </a:pPr>
            <a:r>
              <a:rPr lang="cs-CZ" sz="2400" dirty="0" smtClean="0">
                <a:solidFill>
                  <a:srgbClr val="443329"/>
                </a:solidFill>
                <a:latin typeface="Arial" charset="0"/>
                <a:cs typeface="Arial" charset="0"/>
              </a:rPr>
              <a:t>– svařování plamenem</a:t>
            </a:r>
          </a:p>
        </p:txBody>
      </p:sp>
      <p:pic>
        <p:nvPicPr>
          <p:cNvPr id="5123" name="Picture 2" descr="http://7zs.wz.cz/opvk%20velke%20logo.jpg"/>
          <p:cNvPicPr>
            <a:picLocks noChangeAspect="1" noChangeArrowheads="1"/>
          </p:cNvPicPr>
          <p:nvPr/>
        </p:nvPicPr>
        <p:blipFill>
          <a:blip r:embed="rId2"/>
          <a:srcRect/>
          <a:stretch>
            <a:fillRect/>
          </a:stretch>
        </p:blipFill>
        <p:spPr bwMode="auto">
          <a:xfrm>
            <a:off x="1547813" y="620713"/>
            <a:ext cx="5867400" cy="1457325"/>
          </a:xfrm>
          <a:prstGeom prst="rect">
            <a:avLst/>
          </a:prstGeom>
          <a:noFill/>
          <a:ln w="9525">
            <a:solidFill>
              <a:schemeClr val="tx1"/>
            </a:solid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31800" y="333375"/>
            <a:ext cx="8280400" cy="1143000"/>
          </a:xfrm>
          <a:solidFill>
            <a:schemeClr val="accent1">
              <a:lumMod val="20000"/>
              <a:lumOff val="80000"/>
            </a:schemeClr>
          </a:solidFill>
          <a:ln>
            <a:solidFill>
              <a:schemeClr val="tx1"/>
            </a:solidFill>
          </a:ln>
        </p:spPr>
        <p:txBody>
          <a:bodyPr rtlCol="0">
            <a:normAutofit/>
          </a:bodyPr>
          <a:lstStyle/>
          <a:p>
            <a:pPr algn="ctr" eaLnBrk="1" fontAlgn="auto" hangingPunct="1">
              <a:spcAft>
                <a:spcPts val="0"/>
              </a:spcAft>
              <a:defRPr/>
            </a:pPr>
            <a:r>
              <a:rPr lang="cs-CZ" sz="4800" b="1" dirty="0" smtClean="0">
                <a:solidFill>
                  <a:srgbClr val="000000"/>
                </a:solidFill>
                <a:latin typeface="Arial" pitchFamily="34" charset="0"/>
                <a:cs typeface="Arial" pitchFamily="34" charset="0"/>
              </a:rPr>
              <a:t>Výukový materiál</a:t>
            </a:r>
            <a:endParaRPr lang="cs-CZ" sz="4800" b="1" dirty="0">
              <a:solidFill>
                <a:srgbClr val="000000"/>
              </a:solidFill>
              <a:latin typeface="Arial" pitchFamily="34" charset="0"/>
              <a:cs typeface="Arial" pitchFamily="34" charset="0"/>
            </a:endParaRPr>
          </a:p>
        </p:txBody>
      </p:sp>
      <p:sp>
        <p:nvSpPr>
          <p:cNvPr id="6" name="Zástupný symbol pro obsah 5"/>
          <p:cNvSpPr>
            <a:spLocks noGrp="1"/>
          </p:cNvSpPr>
          <p:nvPr>
            <p:ph idx="1"/>
          </p:nvPr>
        </p:nvSpPr>
        <p:spPr>
          <a:xfrm>
            <a:off x="431800" y="1628775"/>
            <a:ext cx="8280400" cy="4873625"/>
          </a:xfrm>
          <a:solidFill>
            <a:schemeClr val="accent1">
              <a:lumMod val="20000"/>
              <a:lumOff val="80000"/>
            </a:schemeClr>
          </a:solidFill>
          <a:ln>
            <a:solidFill>
              <a:schemeClr val="tx1"/>
            </a:solidFill>
          </a:ln>
        </p:spPr>
        <p:txBody>
          <a:bodyPr rtlCol="0">
            <a:normAutofit/>
          </a:bodyPr>
          <a:lstStyle/>
          <a:p>
            <a:pPr marL="0" indent="0" eaLnBrk="1" fontAlgn="auto" hangingPunct="1">
              <a:lnSpc>
                <a:spcPct val="150000"/>
              </a:lnSpc>
              <a:spcAft>
                <a:spcPts val="0"/>
              </a:spcAft>
              <a:buFont typeface="Wingdings 2" pitchFamily="18" charset="2"/>
              <a:buNone/>
              <a:defRPr/>
            </a:pPr>
            <a:r>
              <a:rPr lang="cs-CZ" sz="2200" b="1" dirty="0" smtClean="0">
                <a:solidFill>
                  <a:srgbClr val="000000"/>
                </a:solidFill>
                <a:latin typeface="Arial" pitchFamily="34" charset="0"/>
                <a:cs typeface="Arial" pitchFamily="34" charset="0"/>
              </a:rPr>
              <a:t>Číslo projektu: </a:t>
            </a:r>
            <a:r>
              <a:rPr lang="cs-CZ" sz="2200" dirty="0" smtClean="0">
                <a:solidFill>
                  <a:srgbClr val="000000"/>
                </a:solidFill>
                <a:latin typeface="Arial" pitchFamily="34" charset="0"/>
                <a:cs typeface="Arial" pitchFamily="34" charset="0"/>
              </a:rPr>
              <a:t>CZ.1.07/1.5.00/34.0608</a:t>
            </a:r>
          </a:p>
          <a:p>
            <a:pPr marL="0" indent="0" eaLnBrk="1" fontAlgn="auto" hangingPunct="1">
              <a:lnSpc>
                <a:spcPct val="150000"/>
              </a:lnSpc>
              <a:spcAft>
                <a:spcPts val="0"/>
              </a:spcAft>
              <a:buFont typeface="Wingdings 2" pitchFamily="18" charset="2"/>
              <a:buNone/>
              <a:defRPr/>
            </a:pPr>
            <a:r>
              <a:rPr lang="cs-CZ" sz="2200" b="1" dirty="0" smtClean="0">
                <a:solidFill>
                  <a:srgbClr val="000000"/>
                </a:solidFill>
                <a:latin typeface="Arial" pitchFamily="34" charset="0"/>
                <a:cs typeface="Arial" pitchFamily="34" charset="0"/>
              </a:rPr>
              <a:t>Šablona: </a:t>
            </a:r>
            <a:r>
              <a:rPr lang="cs-CZ" sz="2200" dirty="0" smtClean="0">
                <a:solidFill>
                  <a:srgbClr val="000000"/>
                </a:solidFill>
                <a:latin typeface="Arial" pitchFamily="34" charset="0"/>
                <a:cs typeface="Arial" pitchFamily="34" charset="0"/>
              </a:rPr>
              <a:t>III/2 Inovace a zkvalitnění výuky prostřednictvím ICT</a:t>
            </a:r>
          </a:p>
          <a:p>
            <a:pPr marL="0" indent="0" eaLnBrk="1" fontAlgn="auto" hangingPunct="1">
              <a:lnSpc>
                <a:spcPct val="150000"/>
              </a:lnSpc>
              <a:spcAft>
                <a:spcPts val="0"/>
              </a:spcAft>
              <a:buFont typeface="Wingdings 2" pitchFamily="18" charset="2"/>
              <a:buNone/>
              <a:defRPr/>
            </a:pPr>
            <a:r>
              <a:rPr lang="cs-CZ" sz="2200" b="1" dirty="0" smtClean="0">
                <a:solidFill>
                  <a:srgbClr val="000000"/>
                </a:solidFill>
                <a:latin typeface="Arial" pitchFamily="34" charset="0"/>
                <a:cs typeface="Arial" pitchFamily="34" charset="0"/>
              </a:rPr>
              <a:t>Sada:</a:t>
            </a:r>
            <a:r>
              <a:rPr lang="cs-CZ" sz="2200" dirty="0" smtClean="0">
                <a:solidFill>
                  <a:srgbClr val="000000"/>
                </a:solidFill>
                <a:latin typeface="Arial" pitchFamily="34" charset="0"/>
                <a:cs typeface="Arial" pitchFamily="34" charset="0"/>
              </a:rPr>
              <a:t> 	</a:t>
            </a:r>
          </a:p>
          <a:p>
            <a:pPr marL="0" indent="0" eaLnBrk="1" fontAlgn="auto" hangingPunct="1">
              <a:lnSpc>
                <a:spcPct val="150000"/>
              </a:lnSpc>
              <a:spcAft>
                <a:spcPts val="0"/>
              </a:spcAft>
              <a:buFont typeface="Wingdings 2" pitchFamily="18" charset="2"/>
              <a:buNone/>
              <a:defRPr/>
            </a:pPr>
            <a:r>
              <a:rPr lang="cs-CZ" sz="2200" b="1" dirty="0" smtClean="0">
                <a:solidFill>
                  <a:srgbClr val="000000"/>
                </a:solidFill>
                <a:latin typeface="Arial" pitchFamily="34" charset="0"/>
                <a:cs typeface="Arial" pitchFamily="34" charset="0"/>
              </a:rPr>
              <a:t>Číslo materiálu:</a:t>
            </a:r>
            <a:r>
              <a:rPr lang="cs-CZ" sz="2200" dirty="0" smtClean="0">
                <a:solidFill>
                  <a:srgbClr val="000000"/>
                </a:solidFill>
                <a:latin typeface="Arial" pitchFamily="34" charset="0"/>
                <a:cs typeface="Arial" pitchFamily="34" charset="0"/>
              </a:rPr>
              <a:t> </a:t>
            </a:r>
            <a:r>
              <a:rPr lang="cs-CZ" sz="2200" dirty="0" smtClean="0">
                <a:solidFill>
                  <a:srgbClr val="000000"/>
                </a:solidFill>
                <a:latin typeface="Arial" pitchFamily="34" charset="0"/>
                <a:cs typeface="Arial" pitchFamily="34" charset="0"/>
              </a:rPr>
              <a:t>03_32_INOVACE</a:t>
            </a:r>
            <a:r>
              <a:rPr lang="cs-CZ" sz="2200" dirty="0" smtClean="0">
                <a:solidFill>
                  <a:srgbClr val="000000"/>
                </a:solidFill>
                <a:latin typeface="Arial" pitchFamily="34" charset="0"/>
                <a:cs typeface="Arial" pitchFamily="34" charset="0"/>
              </a:rPr>
              <a:t>_</a:t>
            </a:r>
            <a:r>
              <a:rPr lang="cs-CZ" dirty="0" smtClean="0">
                <a:latin typeface="Arial" pitchFamily="34" charset="0"/>
                <a:cs typeface="Arial" pitchFamily="34" charset="0"/>
              </a:rPr>
              <a:t>	</a:t>
            </a:r>
            <a:r>
              <a:rPr lang="cs-CZ" dirty="0" smtClean="0">
                <a:latin typeface="Arial" pitchFamily="34" charset="0"/>
                <a:cs typeface="Arial" pitchFamily="34" charset="0"/>
              </a:rPr>
              <a:t>1-16</a:t>
            </a:r>
            <a:r>
              <a:rPr lang="cs-CZ" dirty="0" smtClean="0">
                <a:latin typeface="Arial" pitchFamily="34" charset="0"/>
                <a:cs typeface="Arial" pitchFamily="34" charset="0"/>
              </a:rPr>
              <a:t>	</a:t>
            </a:r>
          </a:p>
          <a:p>
            <a:pPr marL="0" indent="0" eaLnBrk="1" fontAlgn="auto" hangingPunct="1">
              <a:spcAft>
                <a:spcPts val="0"/>
              </a:spcAft>
              <a:buFont typeface="Wingdings 2" pitchFamily="18" charset="2"/>
              <a:buNone/>
              <a:defRPr/>
            </a:pPr>
            <a:endParaRPr lang="cs-CZ" dirty="0" smtClean="0">
              <a:latin typeface="Arial" pitchFamily="34" charset="0"/>
              <a:cs typeface="Arial" pitchFamily="34" charset="0"/>
            </a:endParaRPr>
          </a:p>
          <a:p>
            <a:pPr marL="0" indent="0" eaLnBrk="1" fontAlgn="auto" hangingPunct="1">
              <a:spcAft>
                <a:spcPts val="0"/>
              </a:spcAft>
              <a:buFont typeface="Wingdings 2" pitchFamily="18" charset="2"/>
              <a:buNone/>
              <a:defRPr/>
            </a:pPr>
            <a:endParaRPr lang="cs-CZ" dirty="0" smtClean="0">
              <a:latin typeface="Arial" pitchFamily="34" charset="0"/>
              <a:cs typeface="Arial" pitchFamily="34" charset="0"/>
            </a:endParaRPr>
          </a:p>
        </p:txBody>
      </p:sp>
      <p:pic>
        <p:nvPicPr>
          <p:cNvPr id="6148" name="Picture 2" descr="http://7zs.wz.cz/opvk%20velke%20logo.jpg"/>
          <p:cNvPicPr>
            <a:picLocks noChangeAspect="1" noChangeArrowheads="1"/>
          </p:cNvPicPr>
          <p:nvPr/>
        </p:nvPicPr>
        <p:blipFill>
          <a:blip r:embed="rId2"/>
          <a:srcRect/>
          <a:stretch>
            <a:fillRect/>
          </a:stretch>
        </p:blipFill>
        <p:spPr bwMode="auto">
          <a:xfrm>
            <a:off x="2843213" y="5299075"/>
            <a:ext cx="3168650" cy="785813"/>
          </a:xfrm>
          <a:prstGeom prst="rect">
            <a:avLst/>
          </a:prstGeom>
          <a:noFill/>
          <a:ln w="9525">
            <a:solidFill>
              <a:schemeClr val="tx1"/>
            </a:solidFill>
            <a:miter lim="800000"/>
            <a:headEnd/>
            <a:tailEnd/>
          </a:ln>
        </p:spPr>
      </p:pic>
    </p:spTree>
  </p:cSld>
  <p:clrMapOvr>
    <a:masterClrMapping/>
  </p:clrMapOvr>
  <p:transition spd="slow">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ovéPole 2"/>
          <p:cNvSpPr txBox="1">
            <a:spLocks noChangeArrowheads="1"/>
          </p:cNvSpPr>
          <p:nvPr/>
        </p:nvSpPr>
        <p:spPr bwMode="auto">
          <a:xfrm>
            <a:off x="684213" y="369888"/>
            <a:ext cx="8210550" cy="1323975"/>
          </a:xfrm>
          <a:prstGeom prst="rect">
            <a:avLst/>
          </a:prstGeom>
          <a:solidFill>
            <a:srgbClr val="FFC000"/>
          </a:solidFill>
          <a:ln w="9525">
            <a:noFill/>
            <a:miter lim="800000"/>
            <a:headEnd/>
            <a:tailEnd/>
          </a:ln>
        </p:spPr>
        <p:txBody>
          <a:bodyPr>
            <a:spAutoFit/>
          </a:bodyPr>
          <a:lstStyle/>
          <a:p>
            <a:pPr algn="ctr"/>
            <a:endParaRPr lang="cs-CZ" sz="1600" dirty="0"/>
          </a:p>
          <a:p>
            <a:pPr algn="ctr"/>
            <a:r>
              <a:rPr lang="cs-CZ" sz="4000" dirty="0" smtClean="0"/>
              <a:t>Svařování plamenem</a:t>
            </a:r>
            <a:endParaRPr lang="cs-CZ" sz="4000" dirty="0"/>
          </a:p>
          <a:p>
            <a:pPr algn="ctr"/>
            <a:endParaRPr lang="cs-CZ" sz="2400" dirty="0"/>
          </a:p>
        </p:txBody>
      </p:sp>
      <p:sp>
        <p:nvSpPr>
          <p:cNvPr id="2" name="Zástupný symbol pro obsah 1"/>
          <p:cNvSpPr>
            <a:spLocks noGrp="1"/>
          </p:cNvSpPr>
          <p:nvPr>
            <p:ph idx="1"/>
          </p:nvPr>
        </p:nvSpPr>
        <p:spPr>
          <a:xfrm>
            <a:off x="395288" y="1327150"/>
            <a:ext cx="8280400" cy="1981200"/>
          </a:xfrm>
          <a:solidFill>
            <a:schemeClr val="accent1">
              <a:lumMod val="20000"/>
              <a:lumOff val="80000"/>
            </a:schemeClr>
          </a:solidFill>
          <a:ln>
            <a:solidFill>
              <a:schemeClr val="tx1"/>
            </a:solidFill>
          </a:ln>
        </p:spPr>
        <p:txBody>
          <a:bodyPr rtlCol="0">
            <a:noAutofit/>
          </a:bodyPr>
          <a:lstStyle/>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Předmět: Technologie</a:t>
            </a:r>
            <a:r>
              <a:rPr lang="cs-CZ" sz="2200" dirty="0" smtClean="0">
                <a:solidFill>
                  <a:srgbClr val="000000"/>
                </a:solidFill>
                <a:latin typeface="Arial" pitchFamily="34" charset="0"/>
                <a:cs typeface="Arial" pitchFamily="34" charset="0"/>
              </a:rPr>
              <a:t>	</a:t>
            </a:r>
          </a:p>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Ročník:</a:t>
            </a:r>
            <a:r>
              <a:rPr lang="cs-CZ" sz="2200" dirty="0" smtClean="0">
                <a:solidFill>
                  <a:srgbClr val="000000"/>
                </a:solidFill>
                <a:latin typeface="Arial" pitchFamily="34" charset="0"/>
                <a:cs typeface="Arial" pitchFamily="34" charset="0"/>
              </a:rPr>
              <a:t>  1.</a:t>
            </a:r>
          </a:p>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Jméno autora: Ing. Leopold </a:t>
            </a:r>
            <a:r>
              <a:rPr lang="cs-CZ" sz="2200" b="1" dirty="0" err="1" smtClean="0">
                <a:solidFill>
                  <a:srgbClr val="000000"/>
                </a:solidFill>
                <a:latin typeface="Arial" pitchFamily="34" charset="0"/>
                <a:cs typeface="Arial" pitchFamily="34" charset="0"/>
              </a:rPr>
              <a:t>Voharek</a:t>
            </a:r>
            <a:endParaRPr lang="cs-CZ" sz="2200" dirty="0" smtClean="0">
              <a:solidFill>
                <a:srgbClr val="000000"/>
              </a:solidFill>
              <a:latin typeface="Arial" pitchFamily="34" charset="0"/>
              <a:cs typeface="Arial" pitchFamily="34" charset="0"/>
            </a:endParaRPr>
          </a:p>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Škola:</a:t>
            </a:r>
            <a:r>
              <a:rPr lang="cs-CZ" sz="2200" dirty="0" smtClean="0">
                <a:solidFill>
                  <a:srgbClr val="000000"/>
                </a:solidFill>
                <a:latin typeface="Arial" pitchFamily="34" charset="0"/>
                <a:cs typeface="Arial" pitchFamily="34" charset="0"/>
              </a:rPr>
              <a:t> SPŠ Hranice</a:t>
            </a:r>
          </a:p>
          <a:p>
            <a:pPr marL="0" indent="0" eaLnBrk="1" fontAlgn="auto" hangingPunct="1">
              <a:lnSpc>
                <a:spcPct val="90000"/>
              </a:lnSpc>
              <a:spcAft>
                <a:spcPts val="0"/>
              </a:spcAft>
              <a:buFont typeface="Wingdings 2" pitchFamily="18" charset="2"/>
              <a:buNone/>
              <a:defRPr/>
            </a:pPr>
            <a:endParaRPr lang="cs-CZ" sz="2200" b="1" dirty="0" smtClean="0">
              <a:latin typeface="Arial" pitchFamily="34" charset="0"/>
              <a:cs typeface="Arial" pitchFamily="34" charset="0"/>
            </a:endParaRPr>
          </a:p>
          <a:p>
            <a:pPr marL="0" indent="0" eaLnBrk="1" fontAlgn="auto" hangingPunct="1">
              <a:lnSpc>
                <a:spcPct val="90000"/>
              </a:lnSpc>
              <a:spcAft>
                <a:spcPts val="0"/>
              </a:spcAft>
              <a:buFont typeface="Wingdings 2" pitchFamily="18" charset="2"/>
              <a:buNone/>
              <a:defRPr/>
            </a:pPr>
            <a:endParaRPr lang="cs-CZ" sz="2200" b="1" dirty="0" smtClean="0">
              <a:latin typeface="Arial" pitchFamily="34" charset="0"/>
              <a:cs typeface="Arial" pitchFamily="34" charset="0"/>
            </a:endParaRPr>
          </a:p>
          <a:p>
            <a:pPr marL="0" indent="0" eaLnBrk="1" fontAlgn="auto" hangingPunct="1">
              <a:lnSpc>
                <a:spcPct val="90000"/>
              </a:lnSpc>
              <a:spcAft>
                <a:spcPts val="0"/>
              </a:spcAft>
              <a:buFont typeface="Wingdings 2" pitchFamily="18" charset="2"/>
              <a:buNone/>
              <a:defRPr/>
            </a:pPr>
            <a:endParaRPr lang="en-GB" sz="2200" dirty="0" smtClean="0">
              <a:solidFill>
                <a:schemeClr val="tx1"/>
              </a:solidFill>
              <a:latin typeface="Arial" pitchFamily="34" charset="0"/>
              <a:cs typeface="Arial" pitchFamily="34" charset="0"/>
            </a:endParaRPr>
          </a:p>
          <a:p>
            <a:pPr marL="0" indent="0" eaLnBrk="1" fontAlgn="auto" hangingPunct="1">
              <a:lnSpc>
                <a:spcPct val="90000"/>
              </a:lnSpc>
              <a:spcAft>
                <a:spcPts val="0"/>
              </a:spcAft>
              <a:buFont typeface="Wingdings 2" pitchFamily="18" charset="2"/>
              <a:buNone/>
              <a:defRPr/>
            </a:pPr>
            <a:endParaRPr lang="cs-CZ" sz="2200" dirty="0" smtClean="0">
              <a:solidFill>
                <a:schemeClr val="tx1"/>
              </a:solidFill>
              <a:latin typeface="Arial" pitchFamily="34" charset="0"/>
              <a:cs typeface="Arial" pitchFamily="34" charset="0"/>
            </a:endParaRPr>
          </a:p>
        </p:txBody>
      </p:sp>
      <p:sp>
        <p:nvSpPr>
          <p:cNvPr id="4" name="Obdélník 3"/>
          <p:cNvSpPr/>
          <p:nvPr/>
        </p:nvSpPr>
        <p:spPr>
          <a:xfrm>
            <a:off x="395288" y="6143625"/>
            <a:ext cx="8280400" cy="576263"/>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400" i="1" dirty="0">
                <a:solidFill>
                  <a:schemeClr val="tx1"/>
                </a:solidFill>
                <a:latin typeface="Arial" charset="0"/>
                <a:cs typeface="Arial" charset="0"/>
              </a:rPr>
              <a:t>Autorem materiálu a všech jeho částí, není-li uvedeno jinak, je </a:t>
            </a:r>
            <a:r>
              <a:rPr lang="cs-CZ" sz="1400" i="1" dirty="0" smtClean="0">
                <a:solidFill>
                  <a:schemeClr val="tx1"/>
                </a:solidFill>
                <a:latin typeface="Arial" charset="0"/>
                <a:cs typeface="Arial" charset="0"/>
              </a:rPr>
              <a:t>Ing- Leopold Voharek</a:t>
            </a:r>
            <a:endParaRPr lang="cs-CZ" sz="1400" i="1" dirty="0">
              <a:solidFill>
                <a:schemeClr val="tx1"/>
              </a:solidFill>
              <a:latin typeface="Arial" charset="0"/>
              <a:cs typeface="Arial" charset="0"/>
            </a:endParaRPr>
          </a:p>
          <a:p>
            <a:pPr algn="ctr">
              <a:defRPr/>
            </a:pPr>
            <a:r>
              <a:rPr lang="cs-CZ" sz="1400" i="1" dirty="0">
                <a:solidFill>
                  <a:schemeClr val="tx1"/>
                </a:solidFill>
                <a:latin typeface="Arial" charset="0"/>
                <a:cs typeface="Arial" charset="0"/>
              </a:rPr>
              <a:t>Financováno z ESF a státního rozpočtu ČR. </a:t>
            </a:r>
            <a:endParaRPr lang="cs-CZ" sz="2800" dirty="0">
              <a:solidFill>
                <a:schemeClr val="tx1"/>
              </a:solidFill>
              <a:latin typeface="Arial" charset="0"/>
              <a:cs typeface="Arial" charset="0"/>
            </a:endParaRPr>
          </a:p>
        </p:txBody>
      </p:sp>
      <p:sp>
        <p:nvSpPr>
          <p:cNvPr id="7173" name="TextovéPole 4"/>
          <p:cNvSpPr txBox="1">
            <a:spLocks noChangeArrowheads="1"/>
          </p:cNvSpPr>
          <p:nvPr/>
        </p:nvSpPr>
        <p:spPr bwMode="auto">
          <a:xfrm>
            <a:off x="395288" y="3308350"/>
            <a:ext cx="8350250" cy="2739211"/>
          </a:xfrm>
          <a:prstGeom prst="rect">
            <a:avLst/>
          </a:prstGeom>
          <a:noFill/>
          <a:ln w="9525">
            <a:noFill/>
            <a:miter lim="800000"/>
            <a:headEnd/>
            <a:tailEnd/>
          </a:ln>
        </p:spPr>
        <p:txBody>
          <a:bodyPr>
            <a:spAutoFit/>
          </a:bodyPr>
          <a:lstStyle/>
          <a:p>
            <a:endParaRPr lang="cs-CZ" sz="2200" b="1" dirty="0">
              <a:solidFill>
                <a:srgbClr val="000000"/>
              </a:solidFill>
              <a:latin typeface="Times New Roman" pitchFamily="18" charset="0"/>
              <a:cs typeface="Times New Roman" pitchFamily="18" charset="0"/>
            </a:endParaRPr>
          </a:p>
          <a:p>
            <a:r>
              <a:rPr lang="cs-CZ" sz="2200" b="1" dirty="0">
                <a:solidFill>
                  <a:srgbClr val="000000"/>
                </a:solidFill>
                <a:cs typeface="Arial" charset="0"/>
              </a:rPr>
              <a:t>Anotace </a:t>
            </a:r>
            <a:r>
              <a:rPr lang="cs-CZ" sz="2200" b="1" dirty="0" smtClean="0">
                <a:solidFill>
                  <a:srgbClr val="000000"/>
                </a:solidFill>
                <a:cs typeface="Arial" charset="0"/>
              </a:rPr>
              <a:t>: </a:t>
            </a:r>
            <a:r>
              <a:rPr lang="cs-CZ" sz="2200" dirty="0" smtClean="0">
                <a:solidFill>
                  <a:srgbClr val="000000"/>
                </a:solidFill>
                <a:cs typeface="Arial" charset="0"/>
              </a:rPr>
              <a:t>seznámení se s technologií svařování plamenem, určení základních principů a postupů, použití pomůcek </a:t>
            </a:r>
            <a:endParaRPr lang="cs-CZ" sz="2200" dirty="0">
              <a:solidFill>
                <a:srgbClr val="000000"/>
              </a:solidFill>
              <a:cs typeface="Arial" charset="0"/>
            </a:endParaRPr>
          </a:p>
          <a:p>
            <a:pPr algn="just"/>
            <a:endParaRPr lang="cs-CZ" sz="2200" dirty="0">
              <a:solidFill>
                <a:srgbClr val="000000"/>
              </a:solidFill>
              <a:cs typeface="Arial" charset="0"/>
            </a:endParaRPr>
          </a:p>
          <a:p>
            <a:pPr algn="just"/>
            <a:endParaRPr lang="cs-CZ" sz="2200" dirty="0">
              <a:solidFill>
                <a:srgbClr val="000000"/>
              </a:solidFill>
              <a:cs typeface="Arial" charset="0"/>
            </a:endParaRPr>
          </a:p>
          <a:p>
            <a:r>
              <a:rPr lang="cs-CZ" sz="2200" b="1" dirty="0">
                <a:solidFill>
                  <a:srgbClr val="000000"/>
                </a:solidFill>
                <a:cs typeface="Arial" charset="0"/>
              </a:rPr>
              <a:t>Klíčová </a:t>
            </a:r>
            <a:r>
              <a:rPr lang="cs-CZ" sz="2200" b="1" dirty="0" smtClean="0">
                <a:solidFill>
                  <a:srgbClr val="000000"/>
                </a:solidFill>
                <a:cs typeface="Arial" charset="0"/>
              </a:rPr>
              <a:t>slova: </a:t>
            </a:r>
            <a:r>
              <a:rPr lang="cs-CZ" sz="2200" dirty="0" smtClean="0">
                <a:solidFill>
                  <a:srgbClr val="000000"/>
                </a:solidFill>
                <a:cs typeface="Arial" charset="0"/>
              </a:rPr>
              <a:t>svařování tavné, svařování plamenem, acetylen, kyslík, řezání,</a:t>
            </a:r>
            <a:endParaRPr lang="cs-CZ" sz="2200" dirty="0">
              <a:solidFill>
                <a:srgbClr val="000000"/>
              </a:solidFill>
              <a:cs typeface="Arial" charset="0"/>
            </a:endParaRPr>
          </a:p>
          <a:p>
            <a:endParaRPr lang="cs-CZ" dirty="0">
              <a:cs typeface="Arial" charset="0"/>
            </a:endParaRPr>
          </a:p>
        </p:txBody>
      </p:sp>
      <p:pic>
        <p:nvPicPr>
          <p:cNvPr id="7174" name="Obrázek 2"/>
          <p:cNvPicPr>
            <a:picLocks noChangeAspect="1"/>
          </p:cNvPicPr>
          <p:nvPr/>
        </p:nvPicPr>
        <p:blipFill>
          <a:blip r:embed="rId2"/>
          <a:srcRect/>
          <a:stretch>
            <a:fillRect/>
          </a:stretch>
        </p:blipFill>
        <p:spPr bwMode="auto">
          <a:xfrm>
            <a:off x="7650163" y="333375"/>
            <a:ext cx="1077912" cy="1079500"/>
          </a:xfrm>
          <a:prstGeom prst="rect">
            <a:avLst/>
          </a:prstGeom>
          <a:noFill/>
          <a:ln w="9525">
            <a:noFill/>
            <a:miter lim="800000"/>
            <a:headEnd/>
            <a:tailEnd/>
          </a:ln>
        </p:spPr>
      </p:pic>
    </p:spTree>
  </p:cSld>
  <p:clrMapOvr>
    <a:masterClrMapping/>
  </p:clrMapOvr>
  <p:transition spd="slow">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85786" y="714356"/>
            <a:ext cx="7024687" cy="428628"/>
          </a:xfrm>
        </p:spPr>
        <p:txBody>
          <a:bodyPr/>
          <a:lstStyle/>
          <a:p>
            <a:pPr algn="ctr">
              <a:defRPr/>
            </a:pPr>
            <a:r>
              <a:rPr lang="cs-CZ" sz="2400" dirty="0" smtClean="0">
                <a:latin typeface="Arial" pitchFamily="34" charset="0"/>
                <a:cs typeface="Arial" pitchFamily="34" charset="0"/>
              </a:rPr>
              <a:t>Svařování plamenem</a:t>
            </a:r>
            <a:endParaRPr lang="cs-CZ" sz="2000" dirty="0">
              <a:latin typeface="Arial" pitchFamily="34" charset="0"/>
              <a:cs typeface="Arial" pitchFamily="34" charset="0"/>
            </a:endParaRPr>
          </a:p>
        </p:txBody>
      </p:sp>
      <p:sp>
        <p:nvSpPr>
          <p:cNvPr id="8195" name="Zástupný symbol pro obsah 2"/>
          <p:cNvSpPr>
            <a:spLocks noGrp="1"/>
          </p:cNvSpPr>
          <p:nvPr>
            <p:ph idx="1"/>
          </p:nvPr>
        </p:nvSpPr>
        <p:spPr>
          <a:xfrm>
            <a:off x="500034" y="1214422"/>
            <a:ext cx="8001056" cy="5072098"/>
          </a:xfrm>
        </p:spPr>
        <p:txBody>
          <a:bodyPr/>
          <a:lstStyle/>
          <a:p>
            <a:pPr algn="ctr">
              <a:buNone/>
            </a:pPr>
            <a:r>
              <a:rPr lang="cs-CZ" dirty="0" smtClean="0">
                <a:latin typeface="Arial" pitchFamily="34" charset="0"/>
                <a:cs typeface="Arial" pitchFamily="34" charset="0"/>
              </a:rPr>
              <a:t>Svařováním  plamenem</a:t>
            </a:r>
          </a:p>
          <a:p>
            <a:pPr algn="ctr">
              <a:buNone/>
            </a:pPr>
            <a:r>
              <a:rPr lang="cs-CZ" sz="2200" dirty="0" smtClean="0">
                <a:latin typeface="Arial" pitchFamily="34" charset="0"/>
                <a:cs typeface="Arial" pitchFamily="34" charset="0"/>
              </a:rPr>
              <a:t>vytváříme pevné a nerozebíratelné spojení kovových částí.</a:t>
            </a:r>
          </a:p>
          <a:p>
            <a:r>
              <a:rPr lang="cs-CZ" sz="1800" dirty="0" smtClean="0">
                <a:latin typeface="Arial" pitchFamily="34" charset="0"/>
                <a:cs typeface="Arial" pitchFamily="34" charset="0"/>
              </a:rPr>
              <a:t>Je to postup při kterém je fyzikální a chemické spojení jednotlivých dílů realizováno tepelnou energií.</a:t>
            </a:r>
          </a:p>
          <a:p>
            <a:r>
              <a:rPr lang="cs-CZ" sz="1800" dirty="0" smtClean="0">
                <a:latin typeface="Arial" pitchFamily="34" charset="0"/>
                <a:cs typeface="Arial" pitchFamily="34" charset="0"/>
              </a:rPr>
              <a:t>Stykové plochy se natavují působením tepelné energie, která se uvolňuje při spalování hořlavého plynu a plynu podporujícího okysličování.</a:t>
            </a:r>
          </a:p>
          <a:p>
            <a:r>
              <a:rPr lang="cs-CZ" sz="1800" dirty="0" smtClean="0">
                <a:latin typeface="Arial" pitchFamily="34" charset="0"/>
                <a:cs typeface="Arial" pitchFamily="34" charset="0"/>
              </a:rPr>
              <a:t> Svařování plamenem nebo plamenové svařování, zastarale autogenní svařování, patří mezi tzv. tavné metody svařování. Metoda využívá teplo dodávané spalováním směsi hořlavého plynu a kyslíku nebo vzduchu pro natavení svarových ploch a roztavení přídavného materiálu. </a:t>
            </a:r>
          </a:p>
          <a:p>
            <a:r>
              <a:rPr lang="cs-CZ" sz="1800" dirty="0" smtClean="0">
                <a:latin typeface="Arial" pitchFamily="34" charset="0"/>
                <a:cs typeface="Arial" pitchFamily="34" charset="0"/>
              </a:rPr>
              <a:t>Nejvhodnější pro svařování ocelí je </a:t>
            </a:r>
            <a:r>
              <a:rPr lang="cs-CZ" sz="1800" dirty="0" err="1" smtClean="0">
                <a:latin typeface="Arial" pitchFamily="34" charset="0"/>
                <a:cs typeface="Arial" pitchFamily="34" charset="0"/>
              </a:rPr>
              <a:t>kyslíko</a:t>
            </a:r>
            <a:r>
              <a:rPr lang="cs-CZ" sz="1800" dirty="0" smtClean="0">
                <a:latin typeface="Arial" pitchFamily="34" charset="0"/>
                <a:cs typeface="Arial" pitchFamily="34" charset="0"/>
              </a:rPr>
              <a:t>-acetylenový plamen, jiné směsi hořlavých plynů a kyslíku nebo vzduchu se používají pro kovy s nižší teplotou tavení. S drobnými rozdíly ve vybavení a použití směsi plynů se podobná technika využívá i při plamenovém řezání kovů kyslíkem.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1563" y="642939"/>
            <a:ext cx="6996112" cy="500046"/>
          </a:xfrm>
        </p:spPr>
        <p:txBody>
          <a:bodyPr/>
          <a:lstStyle/>
          <a:p>
            <a:pPr algn="ctr">
              <a:defRPr/>
            </a:pPr>
            <a:r>
              <a:rPr lang="cs-CZ" sz="2400" b="1" cap="all" dirty="0" smtClean="0">
                <a:latin typeface="Arial" pitchFamily="34" charset="0"/>
                <a:cs typeface="Arial" pitchFamily="34" charset="0"/>
              </a:rPr>
              <a:t>Svařování plamenem</a:t>
            </a:r>
            <a:endParaRPr lang="cs-CZ" sz="2400" dirty="0">
              <a:latin typeface="Arial" pitchFamily="34" charset="0"/>
              <a:cs typeface="Arial" pitchFamily="34" charset="0"/>
            </a:endParaRPr>
          </a:p>
        </p:txBody>
      </p:sp>
      <p:sp>
        <p:nvSpPr>
          <p:cNvPr id="13315" name="Zástupný symbol pro obsah 2"/>
          <p:cNvSpPr>
            <a:spLocks noGrp="1"/>
          </p:cNvSpPr>
          <p:nvPr>
            <p:ph idx="1"/>
          </p:nvPr>
        </p:nvSpPr>
        <p:spPr>
          <a:xfrm>
            <a:off x="571472" y="1285860"/>
            <a:ext cx="8001056" cy="5000660"/>
          </a:xfrm>
        </p:spPr>
        <p:txBody>
          <a:bodyPr/>
          <a:lstStyle/>
          <a:p>
            <a:pPr algn="ctr">
              <a:buNone/>
            </a:pPr>
            <a:r>
              <a:rPr lang="cs-CZ" dirty="0" smtClean="0">
                <a:latin typeface="Arial" pitchFamily="34" charset="0"/>
                <a:cs typeface="Arial" pitchFamily="34" charset="0"/>
              </a:rPr>
              <a:t>Základní pojmy</a:t>
            </a:r>
          </a:p>
          <a:p>
            <a:pPr>
              <a:buNone/>
            </a:pPr>
            <a:r>
              <a:rPr lang="cs-CZ" sz="2000" b="1" dirty="0" smtClean="0">
                <a:latin typeface="Arial" pitchFamily="34" charset="0"/>
                <a:cs typeface="Arial" pitchFamily="34" charset="0"/>
              </a:rPr>
              <a:t>Plyny dělíme na :</a:t>
            </a:r>
          </a:p>
          <a:p>
            <a:pPr>
              <a:buNone/>
            </a:pPr>
            <a:r>
              <a:rPr lang="cs-CZ" sz="2000" b="1" dirty="0" smtClean="0">
                <a:latin typeface="Arial" pitchFamily="34" charset="0"/>
                <a:cs typeface="Arial" pitchFamily="34" charset="0"/>
              </a:rPr>
              <a:t>hořlavé</a:t>
            </a:r>
            <a:r>
              <a:rPr lang="cs-CZ" sz="2000" dirty="0" smtClean="0">
                <a:latin typeface="Arial" pitchFamily="34" charset="0"/>
                <a:cs typeface="Arial" pitchFamily="34" charset="0"/>
              </a:rPr>
              <a:t> </a:t>
            </a:r>
          </a:p>
          <a:p>
            <a:r>
              <a:rPr lang="cs-CZ" sz="2000" dirty="0" smtClean="0">
                <a:latin typeface="Arial" pitchFamily="34" charset="0"/>
                <a:cs typeface="Arial" pitchFamily="34" charset="0"/>
              </a:rPr>
              <a:t>acetylén</a:t>
            </a:r>
            <a:r>
              <a:rPr lang="cs-CZ" sz="2000" b="1" dirty="0" smtClean="0">
                <a:latin typeface="Arial" pitchFamily="34" charset="0"/>
                <a:cs typeface="Arial" pitchFamily="34" charset="0"/>
              </a:rPr>
              <a:t> </a:t>
            </a:r>
            <a:r>
              <a:rPr lang="cs-CZ" sz="2000" dirty="0" smtClean="0">
                <a:latin typeface="Arial" pitchFamily="34" charset="0"/>
                <a:cs typeface="Arial" pitchFamily="34" charset="0"/>
              </a:rPr>
              <a:t>(C</a:t>
            </a:r>
            <a:r>
              <a:rPr lang="cs-CZ" sz="2000" baseline="-25000" dirty="0" smtClean="0">
                <a:latin typeface="Arial" pitchFamily="34" charset="0"/>
                <a:cs typeface="Arial" pitchFamily="34" charset="0"/>
              </a:rPr>
              <a:t>2</a:t>
            </a:r>
            <a:r>
              <a:rPr lang="cs-CZ" sz="2000" dirty="0" smtClean="0">
                <a:latin typeface="Arial" pitchFamily="34" charset="0"/>
                <a:cs typeface="Arial" pitchFamily="34" charset="0"/>
              </a:rPr>
              <a:t>H</a:t>
            </a:r>
            <a:r>
              <a:rPr lang="cs-CZ" sz="2000" baseline="-25000" dirty="0" smtClean="0">
                <a:latin typeface="Arial" pitchFamily="34" charset="0"/>
                <a:cs typeface="Arial" pitchFamily="34" charset="0"/>
              </a:rPr>
              <a:t>2</a:t>
            </a:r>
            <a:r>
              <a:rPr lang="cs-CZ" sz="2000" dirty="0" smtClean="0">
                <a:latin typeface="Arial" pitchFamily="34" charset="0"/>
                <a:cs typeface="Arial" pitchFamily="34" charset="0"/>
              </a:rPr>
              <a:t> 3200°C) </a:t>
            </a:r>
          </a:p>
          <a:p>
            <a:r>
              <a:rPr lang="cs-CZ" sz="2000" dirty="0" smtClean="0">
                <a:latin typeface="Arial" pitchFamily="34" charset="0"/>
                <a:cs typeface="Arial" pitchFamily="34" charset="0"/>
              </a:rPr>
              <a:t>vodík (H</a:t>
            </a:r>
            <a:r>
              <a:rPr lang="cs-CZ" sz="2000" baseline="-25000" dirty="0" smtClean="0">
                <a:latin typeface="Arial" pitchFamily="34" charset="0"/>
                <a:cs typeface="Arial" pitchFamily="34" charset="0"/>
              </a:rPr>
              <a:t>2</a:t>
            </a:r>
            <a:r>
              <a:rPr lang="cs-CZ" sz="2000" dirty="0" smtClean="0">
                <a:latin typeface="Arial" pitchFamily="34" charset="0"/>
                <a:cs typeface="Arial" pitchFamily="34" charset="0"/>
              </a:rPr>
              <a:t> 220°C )</a:t>
            </a:r>
          </a:p>
          <a:p>
            <a:r>
              <a:rPr lang="cs-CZ" sz="2000" dirty="0" smtClean="0">
                <a:latin typeface="Arial" pitchFamily="34" charset="0"/>
                <a:cs typeface="Arial" pitchFamily="34" charset="0"/>
              </a:rPr>
              <a:t>svítiplyn ( 2100°C )</a:t>
            </a:r>
          </a:p>
          <a:p>
            <a:r>
              <a:rPr lang="cs-CZ" sz="2000" dirty="0" smtClean="0">
                <a:latin typeface="Arial" pitchFamily="34" charset="0"/>
                <a:cs typeface="Arial" pitchFamily="34" charset="0"/>
              </a:rPr>
              <a:t>propan butan ( 2750-2920°C )</a:t>
            </a:r>
          </a:p>
          <a:p>
            <a:pPr>
              <a:buNone/>
            </a:pPr>
            <a:r>
              <a:rPr lang="cs-CZ" sz="2000" b="1" dirty="0" smtClean="0">
                <a:latin typeface="Arial" pitchFamily="34" charset="0"/>
                <a:cs typeface="Arial" pitchFamily="34" charset="0"/>
              </a:rPr>
              <a:t>podporující hoření</a:t>
            </a:r>
            <a:r>
              <a:rPr lang="cs-CZ" sz="2000" dirty="0" smtClean="0">
                <a:latin typeface="Arial" pitchFamily="34" charset="0"/>
                <a:cs typeface="Arial" pitchFamily="34" charset="0"/>
              </a:rPr>
              <a:t> </a:t>
            </a:r>
          </a:p>
          <a:p>
            <a:r>
              <a:rPr lang="cs-CZ" sz="2000" dirty="0" smtClean="0">
                <a:latin typeface="Arial" pitchFamily="34" charset="0"/>
                <a:cs typeface="Arial" pitchFamily="34" charset="0"/>
              </a:rPr>
              <a:t>vzduch</a:t>
            </a:r>
          </a:p>
          <a:p>
            <a:r>
              <a:rPr lang="cs-CZ" sz="2000" dirty="0" smtClean="0">
                <a:latin typeface="Arial" pitchFamily="34" charset="0"/>
                <a:cs typeface="Arial" pitchFamily="34" charset="0"/>
              </a:rPr>
              <a:t> kyslík</a:t>
            </a:r>
          </a:p>
          <a:p>
            <a:pPr>
              <a:buNone/>
            </a:pPr>
            <a:r>
              <a:rPr lang="cs-CZ" dirty="0" smtClean="0"/>
              <a:t> </a:t>
            </a:r>
          </a:p>
          <a:p>
            <a:pPr algn="ctr">
              <a:buNone/>
            </a:pPr>
            <a:endParaRPr lang="cs-CZ" dirty="0" smtClean="0">
              <a:latin typeface="Arial" pitchFamily="34" charset="0"/>
              <a:cs typeface="Arial" pitchFamily="34" charset="0"/>
            </a:endParaRPr>
          </a:p>
        </p:txBody>
      </p:sp>
      <p:pic>
        <p:nvPicPr>
          <p:cNvPr id="14338" name="Picture 2"/>
          <p:cNvPicPr>
            <a:picLocks noChangeAspect="1" noChangeArrowheads="1"/>
          </p:cNvPicPr>
          <p:nvPr/>
        </p:nvPicPr>
        <p:blipFill>
          <a:blip r:embed="rId2"/>
          <a:srcRect/>
          <a:stretch>
            <a:fillRect/>
          </a:stretch>
        </p:blipFill>
        <p:spPr bwMode="auto">
          <a:xfrm>
            <a:off x="4286248" y="2000240"/>
            <a:ext cx="4315451" cy="392909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Nadpis 1"/>
          <p:cNvSpPr>
            <a:spLocks noGrp="1"/>
          </p:cNvSpPr>
          <p:nvPr>
            <p:ph type="title"/>
          </p:nvPr>
        </p:nvSpPr>
        <p:spPr>
          <a:xfrm>
            <a:off x="1071538" y="571480"/>
            <a:ext cx="7024687" cy="544499"/>
          </a:xfrm>
        </p:spPr>
        <p:txBody>
          <a:bodyPr/>
          <a:lstStyle/>
          <a:p>
            <a:pPr algn="ctr"/>
            <a:r>
              <a:rPr lang="cs-CZ" sz="2400" b="1" cap="all" dirty="0" smtClean="0">
                <a:latin typeface="Arial" pitchFamily="34" charset="0"/>
                <a:cs typeface="Arial" pitchFamily="34" charset="0"/>
              </a:rPr>
              <a:t>Svařování plamenem</a:t>
            </a:r>
          </a:p>
        </p:txBody>
      </p:sp>
      <p:sp>
        <p:nvSpPr>
          <p:cNvPr id="5" name="Zástupný symbol pro obsah 4"/>
          <p:cNvSpPr>
            <a:spLocks noGrp="1"/>
          </p:cNvSpPr>
          <p:nvPr>
            <p:ph idx="1"/>
          </p:nvPr>
        </p:nvSpPr>
        <p:spPr>
          <a:xfrm>
            <a:off x="642910" y="1142984"/>
            <a:ext cx="8001056" cy="5429288"/>
          </a:xfrm>
        </p:spPr>
        <p:txBody>
          <a:bodyPr/>
          <a:lstStyle/>
          <a:p>
            <a:pPr algn="ctr">
              <a:buNone/>
            </a:pPr>
            <a:r>
              <a:rPr lang="cs-CZ" dirty="0" smtClean="0">
                <a:latin typeface="Arial" pitchFamily="34" charset="0"/>
                <a:cs typeface="Arial" pitchFamily="34" charset="0"/>
              </a:rPr>
              <a:t>Základní pojmy</a:t>
            </a:r>
          </a:p>
          <a:p>
            <a:pPr>
              <a:buNone/>
            </a:pPr>
            <a:r>
              <a:rPr lang="cs-CZ" sz="2000" b="1" dirty="0" smtClean="0">
                <a:latin typeface="Arial" pitchFamily="34" charset="0"/>
                <a:cs typeface="Arial" pitchFamily="34" charset="0"/>
              </a:rPr>
              <a:t>Přídavný materiál a tavidla</a:t>
            </a:r>
          </a:p>
          <a:p>
            <a:r>
              <a:rPr lang="cs-CZ" sz="1800" dirty="0" smtClean="0">
                <a:latin typeface="Arial" pitchFamily="34" charset="0"/>
                <a:cs typeface="Arial" pitchFamily="34" charset="0"/>
              </a:rPr>
              <a:t>Jako </a:t>
            </a:r>
            <a:r>
              <a:rPr lang="cs-CZ" sz="1800" b="1" dirty="0" smtClean="0">
                <a:latin typeface="Arial" pitchFamily="34" charset="0"/>
                <a:cs typeface="Arial" pitchFamily="34" charset="0"/>
              </a:rPr>
              <a:t>přídavný materiál </a:t>
            </a:r>
            <a:r>
              <a:rPr lang="cs-CZ" sz="1800" dirty="0" smtClean="0">
                <a:latin typeface="Arial" pitchFamily="34" charset="0"/>
                <a:cs typeface="Arial" pitchFamily="34" charset="0"/>
              </a:rPr>
              <a:t>se používají svařovací dráty stejného nebo podobného chemického složení jako svařovaný základní materiál. Na kvalitě přídavného materiálu závisí i kvalita hotového svaru. Ocelové svařovací dráty bývají poměděné kvůli ochraně proti korozi. Průměry svařovacích drátů odpovídají tloušťce svařovaného základního materiálu. Pro rafinaci svarové lázně se ocelové svařovací dráty legují manganem a křemíkem. Pro svařování litiny se většinou používají tyčky z obdobného materiálu se zvýšeným obsahem grafitizačních přísad (cca 3,5 % křemíku.Přídavný materiál pro měď je legován stříbrem nebo fosforem pro zvýšení svařitelnosti. Hliník pro svařovací dráty má být velmi čistý nebo legovaný titanem, pro hliníkové slitiny má chemicky obdobné složení jako základní materiál.</a:t>
            </a:r>
          </a:p>
          <a:p>
            <a:r>
              <a:rPr lang="cs-CZ" sz="1800" dirty="0" smtClean="0">
                <a:latin typeface="Arial" pitchFamily="34" charset="0"/>
                <a:cs typeface="Arial" pitchFamily="34" charset="0"/>
              </a:rPr>
              <a:t>Při svařování kovů s vyšší afinitou ke vzdušnému kyslíku je nutné použít </a:t>
            </a:r>
            <a:r>
              <a:rPr lang="cs-CZ" sz="1800" b="1" dirty="0" smtClean="0">
                <a:latin typeface="Arial" pitchFamily="34" charset="0"/>
                <a:cs typeface="Arial" pitchFamily="34" charset="0"/>
              </a:rPr>
              <a:t>tavidla,</a:t>
            </a:r>
            <a:r>
              <a:rPr lang="cs-CZ" sz="1800" dirty="0" smtClean="0">
                <a:latin typeface="Arial" pitchFamily="34" charset="0"/>
                <a:cs typeface="Arial" pitchFamily="34" charset="0"/>
              </a:rPr>
              <a:t> které zabrání přístupu kyslíku k roztavenému kovu. Tavidlo také napomáhá k roztavení vrstvy oxidů na povrchu kovů, např. Al</a:t>
            </a:r>
            <a:r>
              <a:rPr lang="cs-CZ" sz="1800" baseline="-25000" dirty="0" smtClean="0">
                <a:latin typeface="Arial" pitchFamily="34" charset="0"/>
                <a:cs typeface="Arial" pitchFamily="34" charset="0"/>
              </a:rPr>
              <a:t>2</a:t>
            </a:r>
            <a:r>
              <a:rPr lang="cs-CZ" sz="1800" dirty="0" smtClean="0">
                <a:latin typeface="Arial" pitchFamily="34" charset="0"/>
                <a:cs typeface="Arial" pitchFamily="34" charset="0"/>
              </a:rPr>
              <a:t>O</a:t>
            </a:r>
            <a:r>
              <a:rPr lang="cs-CZ" sz="1800" baseline="-25000" dirty="0" smtClean="0">
                <a:latin typeface="Arial" pitchFamily="34" charset="0"/>
                <a:cs typeface="Arial" pitchFamily="34" charset="0"/>
              </a:rPr>
              <a:t>3</a:t>
            </a:r>
            <a:r>
              <a:rPr lang="cs-CZ" sz="1800" dirty="0" smtClean="0">
                <a:latin typeface="Arial" pitchFamily="34" charset="0"/>
                <a:cs typeface="Arial" pitchFamily="34" charset="0"/>
              </a:rPr>
              <a:t>. Tavidla se používají u mědi, hliníku, bronzu, mosazi,</a:t>
            </a:r>
            <a:r>
              <a:rPr lang="cs-CZ" sz="1800" baseline="30000" dirty="0" smtClean="0">
                <a:latin typeface="Arial" pitchFamily="34" charset="0"/>
                <a:cs typeface="Arial" pitchFamily="34" charset="0"/>
              </a:rPr>
              <a:t> </a:t>
            </a:r>
            <a:r>
              <a:rPr lang="cs-CZ" sz="1800" dirty="0" smtClean="0">
                <a:latin typeface="Arial" pitchFamily="34" charset="0"/>
                <a:cs typeface="Arial" pitchFamily="34" charset="0"/>
              </a:rPr>
              <a:t>niklu, elektronu, zinku a dalších.</a:t>
            </a:r>
          </a:p>
          <a:p>
            <a:endParaRPr lang="cs-CZ" sz="2200" dirty="0" smtClean="0">
              <a:latin typeface="Arial" pitchFamily="34" charset="0"/>
              <a:cs typeface="Arial" pitchFamily="34" charset="0"/>
            </a:endParaRPr>
          </a:p>
          <a:p>
            <a:endParaRPr lang="cs-CZ" sz="2200"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0100" y="714356"/>
            <a:ext cx="7024687" cy="473061"/>
          </a:xfrm>
        </p:spPr>
        <p:txBody>
          <a:bodyPr/>
          <a:lstStyle/>
          <a:p>
            <a:pPr algn="ctr"/>
            <a:r>
              <a:rPr lang="cs-CZ" sz="2400" dirty="0" smtClean="0">
                <a:latin typeface="Arial" pitchFamily="34" charset="0"/>
                <a:cs typeface="Arial" pitchFamily="34" charset="0"/>
              </a:rPr>
              <a:t>Svařování plamenem</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642910" y="1214422"/>
            <a:ext cx="8001056" cy="5214974"/>
          </a:xfrm>
        </p:spPr>
        <p:txBody>
          <a:bodyPr/>
          <a:lstStyle/>
          <a:p>
            <a:pPr algn="ctr">
              <a:buNone/>
            </a:pPr>
            <a:r>
              <a:rPr lang="cs-CZ" sz="2000" b="1" dirty="0" smtClean="0">
                <a:latin typeface="Arial" pitchFamily="34" charset="0"/>
                <a:cs typeface="Arial" pitchFamily="34" charset="0"/>
              </a:rPr>
              <a:t>Základní pojmy</a:t>
            </a:r>
          </a:p>
          <a:p>
            <a:pPr>
              <a:buNone/>
            </a:pPr>
            <a:r>
              <a:rPr lang="cs-CZ" sz="2000" b="1" dirty="0" smtClean="0">
                <a:latin typeface="Arial" pitchFamily="34" charset="0"/>
                <a:cs typeface="Arial" pitchFamily="34" charset="0"/>
              </a:rPr>
              <a:t>Svařovací souprava</a:t>
            </a:r>
          </a:p>
        </p:txBody>
      </p:sp>
      <p:pic>
        <p:nvPicPr>
          <p:cNvPr id="15362" name="Picture 2" descr="D:\Dokumenty\Downloads\svar\plamenem_souprava.JPG"/>
          <p:cNvPicPr>
            <a:picLocks noChangeAspect="1" noChangeArrowheads="1"/>
          </p:cNvPicPr>
          <p:nvPr/>
        </p:nvPicPr>
        <p:blipFill>
          <a:blip r:embed="rId2"/>
          <a:srcRect/>
          <a:stretch>
            <a:fillRect/>
          </a:stretch>
        </p:blipFill>
        <p:spPr bwMode="auto">
          <a:xfrm>
            <a:off x="714348" y="2000240"/>
            <a:ext cx="7677204" cy="4429156"/>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0125" y="571500"/>
            <a:ext cx="7138988" cy="461665"/>
          </a:xfrm>
        </p:spPr>
        <p:txBody>
          <a:bodyPr anchor="ctr">
            <a:spAutoFit/>
          </a:bodyPr>
          <a:lstStyle/>
          <a:p>
            <a:pPr algn="ctr">
              <a:defRPr/>
            </a:pPr>
            <a:r>
              <a:rPr lang="cs-CZ" sz="2400" dirty="0" smtClean="0">
                <a:latin typeface="Arial" pitchFamily="34" charset="0"/>
                <a:cs typeface="Arial" pitchFamily="34" charset="0"/>
              </a:rPr>
              <a:t>Svařování plamenem</a:t>
            </a:r>
            <a:endParaRPr lang="cs-CZ" dirty="0"/>
          </a:p>
        </p:txBody>
      </p:sp>
      <p:sp>
        <p:nvSpPr>
          <p:cNvPr id="9219" name="Zástupný symbol pro obsah 2"/>
          <p:cNvSpPr>
            <a:spLocks noGrp="1"/>
          </p:cNvSpPr>
          <p:nvPr>
            <p:ph idx="1"/>
          </p:nvPr>
        </p:nvSpPr>
        <p:spPr>
          <a:xfrm>
            <a:off x="571472" y="1000108"/>
            <a:ext cx="8072494" cy="5357850"/>
          </a:xfrm>
        </p:spPr>
        <p:txBody>
          <a:bodyPr/>
          <a:lstStyle/>
          <a:p>
            <a:pPr algn="ctr">
              <a:buNone/>
            </a:pPr>
            <a:r>
              <a:rPr lang="cs-CZ" b="1" dirty="0" smtClean="0">
                <a:latin typeface="Arial" pitchFamily="34" charset="0"/>
                <a:cs typeface="Arial" pitchFamily="34" charset="0"/>
              </a:rPr>
              <a:t>Tlakové lahve</a:t>
            </a:r>
          </a:p>
          <a:p>
            <a:r>
              <a:rPr lang="cs-CZ" sz="1800" dirty="0" smtClean="0">
                <a:latin typeface="Arial" pitchFamily="34" charset="0"/>
                <a:cs typeface="Arial" pitchFamily="34" charset="0"/>
              </a:rPr>
              <a:t>Láhve mají obsah 10, 20, nebo 40 l , tlak v láhvi až 1,5 </a:t>
            </a:r>
            <a:r>
              <a:rPr lang="cs-CZ" sz="1800" dirty="0" err="1" smtClean="0">
                <a:latin typeface="Arial" pitchFamily="34" charset="0"/>
                <a:cs typeface="Arial" pitchFamily="34" charset="0"/>
              </a:rPr>
              <a:t>MPa</a:t>
            </a:r>
            <a:r>
              <a:rPr lang="cs-CZ" sz="1800" dirty="0" smtClean="0">
                <a:latin typeface="Arial" pitchFamily="34" charset="0"/>
                <a:cs typeface="Arial" pitchFamily="34" charset="0"/>
              </a:rPr>
              <a:t>.</a:t>
            </a:r>
          </a:p>
          <a:p>
            <a:r>
              <a:rPr lang="cs-CZ" sz="1800" dirty="0" smtClean="0">
                <a:latin typeface="Arial" pitchFamily="34" charset="0"/>
                <a:cs typeface="Arial" pitchFamily="34" charset="0"/>
              </a:rPr>
              <a:t>Značení na horní části značkou plynu, hmotností, datum revize tlakové nádoby.</a:t>
            </a:r>
          </a:p>
          <a:p>
            <a:r>
              <a:rPr lang="cs-CZ" sz="1800" dirty="0" smtClean="0">
                <a:latin typeface="Arial" pitchFamily="34" charset="0"/>
                <a:cs typeface="Arial" pitchFamily="34" charset="0"/>
              </a:rPr>
              <a:t>Součástí je lahvový ventil – vždy musí být opatřen kolečkem nebo klíčem nutným k utažení .</a:t>
            </a:r>
          </a:p>
          <a:p>
            <a:r>
              <a:rPr lang="cs-CZ" sz="1800" dirty="0" smtClean="0">
                <a:latin typeface="Arial" pitchFamily="34" charset="0"/>
                <a:cs typeface="Arial" pitchFamily="34" charset="0"/>
              </a:rPr>
              <a:t>Nutno zajistit proti pádu , musí být v poloze svislé nebo na přepravním vozíku</a:t>
            </a:r>
          </a:p>
          <a:p>
            <a:r>
              <a:rPr lang="cs-CZ" sz="2800" dirty="0" smtClean="0">
                <a:solidFill>
                  <a:srgbClr val="C00000"/>
                </a:solidFill>
                <a:latin typeface="Arial" pitchFamily="34" charset="0"/>
                <a:cs typeface="Arial" pitchFamily="34" charset="0"/>
              </a:rPr>
              <a:t>Bezpečnost: žádné součásti  kyslíkové lahve nesmí být mazány tukem – Nebezpečí výbuchu</a:t>
            </a:r>
          </a:p>
          <a:p>
            <a:pPr algn="ctr">
              <a:buNone/>
            </a:pPr>
            <a:endParaRPr lang="cs-CZ" b="1" dirty="0" smtClean="0">
              <a:latin typeface="Arial" pitchFamily="34" charset="0"/>
              <a:cs typeface="Arial" pitchFamily="34" charset="0"/>
            </a:endParaRPr>
          </a:p>
        </p:txBody>
      </p:sp>
      <p:pic>
        <p:nvPicPr>
          <p:cNvPr id="16386" name="Picture 2"/>
          <p:cNvPicPr>
            <a:picLocks noChangeAspect="1" noChangeArrowheads="1"/>
          </p:cNvPicPr>
          <p:nvPr/>
        </p:nvPicPr>
        <p:blipFill>
          <a:blip r:embed="rId2"/>
          <a:srcRect/>
          <a:stretch>
            <a:fillRect/>
          </a:stretch>
        </p:blipFill>
        <p:spPr bwMode="auto">
          <a:xfrm>
            <a:off x="4424361" y="4558412"/>
            <a:ext cx="4005291" cy="1870984"/>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28662" y="785794"/>
            <a:ext cx="7239000" cy="500050"/>
          </a:xfrm>
        </p:spPr>
        <p:txBody>
          <a:bodyPr/>
          <a:lstStyle/>
          <a:p>
            <a:pPr algn="ctr">
              <a:defRPr/>
            </a:pPr>
            <a:r>
              <a:rPr lang="cs-CZ" sz="2400" b="1" cap="all" dirty="0" smtClean="0">
                <a:latin typeface="Arial" pitchFamily="34" charset="0"/>
                <a:cs typeface="Arial" pitchFamily="34" charset="0"/>
              </a:rPr>
              <a:t>Svařování  plamenem</a:t>
            </a:r>
            <a:endParaRPr lang="cs-CZ" sz="2400" b="1" cap="all" dirty="0">
              <a:latin typeface="Arial" pitchFamily="34" charset="0"/>
              <a:cs typeface="Arial" pitchFamily="34" charset="0"/>
            </a:endParaRPr>
          </a:p>
        </p:txBody>
      </p:sp>
      <p:sp>
        <p:nvSpPr>
          <p:cNvPr id="12291" name="Zástupný symbol pro obsah 2"/>
          <p:cNvSpPr>
            <a:spLocks noGrp="1"/>
          </p:cNvSpPr>
          <p:nvPr>
            <p:ph idx="1"/>
          </p:nvPr>
        </p:nvSpPr>
        <p:spPr>
          <a:xfrm>
            <a:off x="571472" y="1285860"/>
            <a:ext cx="8001056" cy="5072098"/>
          </a:xfrm>
        </p:spPr>
        <p:txBody>
          <a:bodyPr/>
          <a:lstStyle/>
          <a:p>
            <a:pPr algn="ctr">
              <a:buNone/>
            </a:pPr>
            <a:r>
              <a:rPr lang="cs-CZ" b="1" dirty="0" smtClean="0">
                <a:latin typeface="Arial" pitchFamily="34" charset="0"/>
                <a:cs typeface="Arial" pitchFamily="34" charset="0"/>
              </a:rPr>
              <a:t>Redukční ventily</a:t>
            </a:r>
            <a:r>
              <a:rPr lang="cs-CZ" dirty="0" smtClean="0">
                <a:latin typeface="Arial" pitchFamily="34" charset="0"/>
                <a:cs typeface="Arial" pitchFamily="34" charset="0"/>
              </a:rPr>
              <a:t> </a:t>
            </a:r>
          </a:p>
          <a:p>
            <a:pPr>
              <a:buNone/>
            </a:pPr>
            <a:r>
              <a:rPr lang="cs-CZ" sz="2000" dirty="0" smtClean="0"/>
              <a:t>slouží k redukci tlaku plynu v láhvi na tlak pracovní. Jeho pomocí se udržuje tlak plynu na stálé hodnotě</a:t>
            </a:r>
          </a:p>
          <a:p>
            <a:pPr>
              <a:buNone/>
            </a:pPr>
            <a:endParaRPr lang="cs-CZ" sz="2200" dirty="0" smtClean="0">
              <a:latin typeface="Arial" pitchFamily="34" charset="0"/>
              <a:cs typeface="Arial" pitchFamily="34" charset="0"/>
            </a:endParaRPr>
          </a:p>
        </p:txBody>
      </p:sp>
      <p:pic>
        <p:nvPicPr>
          <p:cNvPr id="22529" name="Picture 1"/>
          <p:cNvPicPr>
            <a:picLocks noChangeAspect="1" noChangeArrowheads="1"/>
          </p:cNvPicPr>
          <p:nvPr/>
        </p:nvPicPr>
        <p:blipFill>
          <a:blip r:embed="rId2"/>
          <a:srcRect/>
          <a:stretch>
            <a:fillRect/>
          </a:stretch>
        </p:blipFill>
        <p:spPr bwMode="auto">
          <a:xfrm>
            <a:off x="1247087" y="2714620"/>
            <a:ext cx="6649121" cy="3357586"/>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Nadpis 1"/>
          <p:cNvSpPr>
            <a:spLocks noGrp="1"/>
          </p:cNvSpPr>
          <p:nvPr>
            <p:ph type="title"/>
          </p:nvPr>
        </p:nvSpPr>
        <p:spPr>
          <a:xfrm>
            <a:off x="857224" y="714357"/>
            <a:ext cx="7024687" cy="428628"/>
          </a:xfrm>
        </p:spPr>
        <p:txBody>
          <a:bodyPr/>
          <a:lstStyle/>
          <a:p>
            <a:pPr algn="ctr"/>
            <a:r>
              <a:rPr lang="cs-CZ" sz="2400" b="1" cap="all" dirty="0" smtClean="0">
                <a:latin typeface="Arial" pitchFamily="34" charset="0"/>
                <a:cs typeface="Arial" pitchFamily="34" charset="0"/>
              </a:rPr>
              <a:t>Svařování plamenem</a:t>
            </a:r>
            <a:endParaRPr lang="cs-CZ" sz="2800" dirty="0" smtClean="0"/>
          </a:p>
        </p:txBody>
      </p:sp>
      <p:sp>
        <p:nvSpPr>
          <p:cNvPr id="5" name="Obdélník 4"/>
          <p:cNvSpPr/>
          <p:nvPr/>
        </p:nvSpPr>
        <p:spPr>
          <a:xfrm>
            <a:off x="642910" y="1142984"/>
            <a:ext cx="7786742" cy="4001095"/>
          </a:xfrm>
          <a:prstGeom prst="rect">
            <a:avLst/>
          </a:prstGeom>
        </p:spPr>
        <p:txBody>
          <a:bodyPr wrap="square">
            <a:spAutoFit/>
          </a:bodyPr>
          <a:lstStyle/>
          <a:p>
            <a:pPr algn="ctr"/>
            <a:r>
              <a:rPr lang="cs-CZ" sz="2400" b="1" dirty="0" smtClean="0"/>
              <a:t>Hadice</a:t>
            </a:r>
          </a:p>
          <a:p>
            <a:r>
              <a:rPr lang="cs-CZ" sz="2000" dirty="0" smtClean="0"/>
              <a:t>Vysokotlakými </a:t>
            </a:r>
            <a:r>
              <a:rPr lang="cs-CZ" sz="2000" i="1" dirty="0" smtClean="0"/>
              <a:t>hadicemi</a:t>
            </a:r>
            <a:r>
              <a:rPr lang="cs-CZ" sz="2000" dirty="0" smtClean="0"/>
              <a:t> se zásobuje svařovací nebo řezací hořák od zásobníku plynů. Pro hadice se používají pryžové materiály s textilní kostrou. Modrou barvou se zpravidla označují hadice dodávající kyslík a červenou hadice pro acetylen nebo jiné hořlavé plyny</a:t>
            </a:r>
            <a:r>
              <a:rPr lang="cs-CZ" sz="2400" dirty="0" smtClean="0"/>
              <a:t>.</a:t>
            </a:r>
          </a:p>
          <a:p>
            <a:r>
              <a:rPr lang="cs-CZ" sz="2000" b="1" dirty="0" smtClean="0"/>
              <a:t>Bezpečnost : </a:t>
            </a:r>
          </a:p>
          <a:p>
            <a:pPr>
              <a:buFont typeface="Arial" pitchFamily="34" charset="0"/>
              <a:buChar char="•"/>
            </a:pPr>
            <a:r>
              <a:rPr lang="cs-CZ" sz="2000" dirty="0" smtClean="0"/>
              <a:t> nesmí být </a:t>
            </a:r>
            <a:r>
              <a:rPr lang="cs-CZ" sz="2000" dirty="0" err="1" smtClean="0"/>
              <a:t>zteřelé</a:t>
            </a:r>
            <a:r>
              <a:rPr lang="cs-CZ" sz="2000" dirty="0" smtClean="0"/>
              <a:t> a poškozené</a:t>
            </a:r>
          </a:p>
          <a:p>
            <a:pPr>
              <a:buFont typeface="Arial" pitchFamily="34" charset="0"/>
              <a:buChar char="•"/>
            </a:pPr>
            <a:r>
              <a:rPr lang="cs-CZ" sz="2000" dirty="0" smtClean="0"/>
              <a:t>minimální délka hadice 8m</a:t>
            </a:r>
          </a:p>
          <a:p>
            <a:endParaRPr lang="cs-CZ" sz="2200" dirty="0" smtClean="0"/>
          </a:p>
          <a:p>
            <a:pPr>
              <a:buFont typeface="Arial" pitchFamily="34" charset="0"/>
              <a:buChar char="•"/>
            </a:pPr>
            <a:endParaRPr lang="cs-CZ" sz="2200" dirty="0" smtClean="0"/>
          </a:p>
          <a:p>
            <a:endParaRPr lang="cs-CZ" dirty="0" smtClean="0"/>
          </a:p>
        </p:txBody>
      </p:sp>
      <p:pic>
        <p:nvPicPr>
          <p:cNvPr id="21505" name="Picture 1"/>
          <p:cNvPicPr>
            <a:picLocks noChangeAspect="1" noChangeArrowheads="1"/>
          </p:cNvPicPr>
          <p:nvPr/>
        </p:nvPicPr>
        <p:blipFill>
          <a:blip r:embed="rId2"/>
          <a:srcRect/>
          <a:stretch>
            <a:fillRect/>
          </a:stretch>
        </p:blipFill>
        <p:spPr bwMode="auto">
          <a:xfrm>
            <a:off x="5357818" y="3357562"/>
            <a:ext cx="2428882" cy="2428882"/>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0100" y="785794"/>
            <a:ext cx="7024687" cy="473061"/>
          </a:xfrm>
        </p:spPr>
        <p:txBody>
          <a:bodyPr/>
          <a:lstStyle/>
          <a:p>
            <a:pPr algn="ctr"/>
            <a:r>
              <a:rPr lang="cs-CZ" sz="2400" b="1" cap="all" dirty="0" smtClean="0">
                <a:latin typeface="Arial" pitchFamily="34" charset="0"/>
                <a:cs typeface="Arial" pitchFamily="34" charset="0"/>
              </a:rPr>
              <a:t>Svařování plamenem</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500034" y="1285860"/>
            <a:ext cx="8001056" cy="5072098"/>
          </a:xfrm>
        </p:spPr>
        <p:txBody>
          <a:bodyPr/>
          <a:lstStyle/>
          <a:p>
            <a:pPr algn="ctr">
              <a:buNone/>
            </a:pPr>
            <a:r>
              <a:rPr lang="cs-CZ" b="1" dirty="0" smtClean="0">
                <a:latin typeface="Arial" pitchFamily="34" charset="0"/>
                <a:cs typeface="Arial" pitchFamily="34" charset="0"/>
              </a:rPr>
              <a:t>Svařovací hořáky</a:t>
            </a:r>
            <a:endParaRPr lang="cs-CZ" dirty="0" smtClean="0">
              <a:latin typeface="Arial" pitchFamily="34" charset="0"/>
              <a:cs typeface="Arial" pitchFamily="34" charset="0"/>
            </a:endParaRPr>
          </a:p>
          <a:p>
            <a:pPr>
              <a:buNone/>
            </a:pPr>
            <a:r>
              <a:rPr lang="cs-CZ" sz="2000" b="1" dirty="0" smtClean="0"/>
              <a:t> </a:t>
            </a:r>
            <a:endParaRPr lang="cs-CZ" sz="2000" dirty="0" smtClean="0"/>
          </a:p>
          <a:p>
            <a:pPr>
              <a:buNone/>
            </a:pPr>
            <a:r>
              <a:rPr lang="cs-CZ" sz="2000" dirty="0" smtClean="0"/>
              <a:t>Směšují O</a:t>
            </a:r>
            <a:r>
              <a:rPr lang="cs-CZ" sz="2000" baseline="-25000" dirty="0" smtClean="0"/>
              <a:t>2</a:t>
            </a:r>
            <a:r>
              <a:rPr lang="cs-CZ" sz="2000" dirty="0" smtClean="0"/>
              <a:t> – s hořlavým plynem.</a:t>
            </a:r>
          </a:p>
          <a:p>
            <a:pPr>
              <a:buNone/>
            </a:pPr>
            <a:r>
              <a:rPr lang="cs-CZ" sz="2000" dirty="0" smtClean="0"/>
              <a:t> </a:t>
            </a:r>
            <a:endParaRPr lang="cs-CZ" sz="2000" dirty="0"/>
          </a:p>
        </p:txBody>
      </p:sp>
      <p:pic>
        <p:nvPicPr>
          <p:cNvPr id="1027" name="Picture 3"/>
          <p:cNvPicPr>
            <a:picLocks noChangeAspect="1" noChangeArrowheads="1"/>
          </p:cNvPicPr>
          <p:nvPr/>
        </p:nvPicPr>
        <p:blipFill>
          <a:blip r:embed="rId2"/>
          <a:srcRect/>
          <a:stretch>
            <a:fillRect/>
          </a:stretch>
        </p:blipFill>
        <p:spPr bwMode="auto">
          <a:xfrm>
            <a:off x="714348" y="3929066"/>
            <a:ext cx="7858180" cy="1285884"/>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28662" y="642918"/>
            <a:ext cx="7024687" cy="544499"/>
          </a:xfrm>
        </p:spPr>
        <p:txBody>
          <a:bodyPr/>
          <a:lstStyle/>
          <a:p>
            <a:pPr algn="ctr"/>
            <a:r>
              <a:rPr lang="cs-CZ" sz="2400" smtClean="0">
                <a:latin typeface="Arial" pitchFamily="34" charset="0"/>
                <a:cs typeface="Arial" pitchFamily="34" charset="0"/>
              </a:rPr>
              <a:t>Svařování plamenem</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642910" y="1285860"/>
            <a:ext cx="7858180" cy="5072098"/>
          </a:xfrm>
        </p:spPr>
        <p:txBody>
          <a:bodyPr/>
          <a:lstStyle/>
          <a:p>
            <a:pPr lvl="0" algn="ctr">
              <a:buNone/>
            </a:pPr>
            <a:r>
              <a:rPr lang="cs-CZ" b="1" smtClean="0">
                <a:latin typeface="Arial" pitchFamily="34" charset="0"/>
                <a:cs typeface="Arial" pitchFamily="34" charset="0"/>
              </a:rPr>
              <a:t>Plamenové technologie</a:t>
            </a:r>
          </a:p>
          <a:p>
            <a:pPr>
              <a:buNone/>
            </a:pPr>
            <a:r>
              <a:rPr lang="cs-CZ" sz="1800" b="1" i="1" u="sng" smtClean="0">
                <a:latin typeface="Arial" pitchFamily="34" charset="0"/>
                <a:cs typeface="Arial" pitchFamily="34" charset="0"/>
              </a:rPr>
              <a:t>Tryskání plamenem</a:t>
            </a:r>
            <a:endParaRPr lang="cs-CZ" sz="1800" smtClean="0">
              <a:latin typeface="Arial" pitchFamily="34" charset="0"/>
              <a:cs typeface="Arial" pitchFamily="34" charset="0"/>
            </a:endParaRPr>
          </a:p>
          <a:p>
            <a:pPr>
              <a:buNone/>
            </a:pPr>
            <a:r>
              <a:rPr lang="cs-CZ" sz="1800" smtClean="0">
                <a:latin typeface="Arial" pitchFamily="34" charset="0"/>
                <a:cs typeface="Arial" pitchFamily="34" charset="0"/>
              </a:rPr>
              <a:t> </a:t>
            </a:r>
            <a:r>
              <a:rPr lang="cs-CZ" sz="1800" b="1" smtClean="0">
                <a:latin typeface="Arial" pitchFamily="34" charset="0"/>
                <a:cs typeface="Arial" pitchFamily="34" charset="0"/>
              </a:rPr>
              <a:t>Princip metody</a:t>
            </a:r>
            <a:r>
              <a:rPr lang="cs-CZ" sz="1800" smtClean="0">
                <a:latin typeface="Arial" pitchFamily="34" charset="0"/>
                <a:cs typeface="Arial" pitchFamily="34" charset="0"/>
              </a:rPr>
              <a:t> – dynamicko - tepelný účinek plamene s přebytkem kyslíku na povrch materiálu</a:t>
            </a:r>
          </a:p>
          <a:p>
            <a:pPr>
              <a:buNone/>
            </a:pPr>
            <a:r>
              <a:rPr lang="cs-CZ" sz="1800" smtClean="0">
                <a:latin typeface="Arial" pitchFamily="34" charset="0"/>
                <a:cs typeface="Arial" pitchFamily="34" charset="0"/>
              </a:rPr>
              <a:t> </a:t>
            </a:r>
            <a:r>
              <a:rPr lang="cs-CZ" sz="1800" b="1" smtClean="0">
                <a:latin typeface="Arial" pitchFamily="34" charset="0"/>
                <a:cs typeface="Arial" pitchFamily="34" charset="0"/>
              </a:rPr>
              <a:t>Použití </a:t>
            </a:r>
            <a:r>
              <a:rPr lang="cs-CZ" sz="1800" smtClean="0">
                <a:latin typeface="Arial" pitchFamily="34" charset="0"/>
                <a:cs typeface="Arial" pitchFamily="34" charset="0"/>
              </a:rPr>
              <a:t>:</a:t>
            </a:r>
          </a:p>
          <a:p>
            <a:pPr lvl="0">
              <a:buNone/>
            </a:pPr>
            <a:r>
              <a:rPr lang="cs-CZ" sz="1800" smtClean="0">
                <a:latin typeface="Arial" pitchFamily="34" charset="0"/>
                <a:cs typeface="Arial" pitchFamily="34" charset="0"/>
              </a:rPr>
              <a:t> renovace povrchů z betonu a kamene</a:t>
            </a:r>
          </a:p>
          <a:p>
            <a:pPr lvl="0">
              <a:buNone/>
            </a:pPr>
            <a:r>
              <a:rPr lang="cs-CZ" sz="1800" smtClean="0">
                <a:latin typeface="Arial" pitchFamily="34" charset="0"/>
                <a:cs typeface="Arial" pitchFamily="34" charset="0"/>
              </a:rPr>
              <a:t> čištění povrchu ocelí</a:t>
            </a:r>
          </a:p>
          <a:p>
            <a:pPr>
              <a:buNone/>
            </a:pPr>
            <a:r>
              <a:rPr lang="cs-CZ" sz="1800" b="1" i="1" u="sng" smtClean="0">
                <a:latin typeface="Arial" pitchFamily="34" charset="0"/>
                <a:cs typeface="Arial" pitchFamily="34" charset="0"/>
              </a:rPr>
              <a:t>Řezání plamenem</a:t>
            </a:r>
          </a:p>
          <a:p>
            <a:pPr>
              <a:buNone/>
            </a:pPr>
            <a:r>
              <a:rPr lang="cs-CZ" sz="1800" b="1" smtClean="0">
                <a:latin typeface="Arial" pitchFamily="34" charset="0"/>
                <a:cs typeface="Arial" pitchFamily="34" charset="0"/>
              </a:rPr>
              <a:t> Princip metody </a:t>
            </a:r>
            <a:r>
              <a:rPr lang="cs-CZ" sz="1800" smtClean="0">
                <a:latin typeface="Arial" pitchFamily="34" charset="0"/>
                <a:cs typeface="Arial" pitchFamily="34" charset="0"/>
              </a:rPr>
              <a:t>– chemicko - fyzikální proces spalování železa předehřátého zdrojem tepla         na zápalnou teplotu proudem kyslíku. Zápalná  teplota  kovu  musí být  nižší  než teplota tavení.</a:t>
            </a:r>
          </a:p>
          <a:p>
            <a:pPr>
              <a:buNone/>
            </a:pPr>
            <a:r>
              <a:rPr lang="cs-CZ" sz="1800" smtClean="0">
                <a:latin typeface="Arial" pitchFamily="34" charset="0"/>
                <a:cs typeface="Arial" pitchFamily="34" charset="0"/>
              </a:rPr>
              <a:t> </a:t>
            </a:r>
            <a:r>
              <a:rPr lang="cs-CZ" sz="1800" b="1" smtClean="0">
                <a:latin typeface="Arial" pitchFamily="34" charset="0"/>
                <a:cs typeface="Arial" pitchFamily="34" charset="0"/>
              </a:rPr>
              <a:t>Použití :</a:t>
            </a:r>
          </a:p>
          <a:p>
            <a:pPr lvl="0">
              <a:buNone/>
            </a:pPr>
            <a:r>
              <a:rPr lang="cs-CZ" sz="1800" smtClean="0">
                <a:latin typeface="Arial" pitchFamily="34" charset="0"/>
                <a:cs typeface="Arial" pitchFamily="34" charset="0"/>
              </a:rPr>
              <a:t>dělení nelegovaných a nízkolegovaných ocelí</a:t>
            </a:r>
          </a:p>
          <a:p>
            <a:pPr lvl="0">
              <a:buNone/>
            </a:pPr>
            <a:endParaRPr lang="cs-CZ" sz="1800" smtClean="0">
              <a:latin typeface="Arial" pitchFamily="34" charset="0"/>
              <a:cs typeface="Arial" pitchFamily="34" charset="0"/>
            </a:endParaRPr>
          </a:p>
          <a:p>
            <a:pPr lvl="0">
              <a:buNone/>
            </a:pPr>
            <a:endParaRPr lang="cs-CZ" sz="1800" smtClean="0">
              <a:latin typeface="Arial" pitchFamily="34" charset="0"/>
              <a:cs typeface="Arial" pitchFamily="34" charset="0"/>
            </a:endParaRPr>
          </a:p>
          <a:p>
            <a:pPr lvl="0" algn="ctr">
              <a:buNone/>
            </a:pPr>
            <a:endParaRPr lang="cs-CZ" smtClean="0">
              <a:latin typeface="Arial" pitchFamily="34" charset="0"/>
              <a:cs typeface="Arial" pitchFamily="34" charset="0"/>
            </a:endParaRPr>
          </a:p>
          <a:p>
            <a:pPr algn="ctr">
              <a:buNone/>
            </a:pPr>
            <a:endParaRPr lang="cs-CZ" b="1" dirty="0" smtClean="0">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28662" y="642918"/>
            <a:ext cx="7024687" cy="544499"/>
          </a:xfrm>
        </p:spPr>
        <p:txBody>
          <a:bodyPr/>
          <a:lstStyle/>
          <a:p>
            <a:pPr algn="ctr"/>
            <a:r>
              <a:rPr lang="cs-CZ" sz="2400" smtClean="0">
                <a:latin typeface="Arial" pitchFamily="34" charset="0"/>
                <a:cs typeface="Arial" pitchFamily="34" charset="0"/>
              </a:rPr>
              <a:t>Svařování plamenem</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642910" y="1285860"/>
            <a:ext cx="7858180" cy="5072098"/>
          </a:xfrm>
        </p:spPr>
        <p:txBody>
          <a:bodyPr/>
          <a:lstStyle/>
          <a:p>
            <a:pPr lvl="0" algn="ctr">
              <a:buNone/>
            </a:pPr>
            <a:r>
              <a:rPr lang="cs-CZ" b="1" dirty="0" smtClean="0">
                <a:latin typeface="Arial" pitchFamily="34" charset="0"/>
                <a:cs typeface="Arial" pitchFamily="34" charset="0"/>
              </a:rPr>
              <a:t>Plamenové technologie</a:t>
            </a:r>
          </a:p>
          <a:p>
            <a:pPr>
              <a:buNone/>
            </a:pPr>
            <a:r>
              <a:rPr lang="cs-CZ" sz="1800" b="1" i="1" u="sng" dirty="0" smtClean="0">
                <a:latin typeface="Arial" pitchFamily="34" charset="0"/>
                <a:cs typeface="Arial" pitchFamily="34" charset="0"/>
              </a:rPr>
              <a:t>Práškové řezání plamenem</a:t>
            </a:r>
          </a:p>
          <a:p>
            <a:pPr>
              <a:buNone/>
            </a:pPr>
            <a:r>
              <a:rPr lang="cs-CZ" sz="1800" i="1" dirty="0" smtClean="0"/>
              <a:t> </a:t>
            </a:r>
            <a:r>
              <a:rPr lang="cs-CZ" sz="1800" b="1" dirty="0" smtClean="0">
                <a:latin typeface="Arial" pitchFamily="34" charset="0"/>
                <a:cs typeface="Arial" pitchFamily="34" charset="0"/>
              </a:rPr>
              <a:t>Princip metody </a:t>
            </a:r>
            <a:r>
              <a:rPr lang="cs-CZ" sz="1800" dirty="0" smtClean="0">
                <a:latin typeface="Arial" pitchFamily="34" charset="0"/>
                <a:cs typeface="Arial" pitchFamily="34" charset="0"/>
              </a:rPr>
              <a:t>– </a:t>
            </a:r>
            <a:r>
              <a:rPr lang="cs-CZ" sz="1800" dirty="0" err="1" smtClean="0">
                <a:latin typeface="Arial" pitchFamily="34" charset="0"/>
                <a:cs typeface="Arial" pitchFamily="34" charset="0"/>
              </a:rPr>
              <a:t>chemicko</a:t>
            </a:r>
            <a:r>
              <a:rPr lang="cs-CZ" sz="1800" dirty="0" smtClean="0">
                <a:latin typeface="Arial" pitchFamily="34" charset="0"/>
                <a:cs typeface="Arial" pitchFamily="34" charset="0"/>
              </a:rPr>
              <a:t> - fyzikální proces spalování železa předehřátého zdrojem tepla na zápalnou teplotu proudem kyslíku. Protože obsah železa ve vysokolegovaných  ocelích je  minimální,  je  dodáváno  do oblasti spalování ve formě prášku pomocí stlačeného vzduchu.</a:t>
            </a:r>
          </a:p>
          <a:p>
            <a:pPr>
              <a:buNone/>
            </a:pPr>
            <a:r>
              <a:rPr lang="cs-CZ" sz="1800" dirty="0" smtClean="0">
                <a:latin typeface="Arial" pitchFamily="34" charset="0"/>
                <a:cs typeface="Arial" pitchFamily="34" charset="0"/>
              </a:rPr>
              <a:t> </a:t>
            </a:r>
            <a:r>
              <a:rPr lang="cs-CZ" sz="1800" b="1" dirty="0" smtClean="0">
                <a:latin typeface="Arial" pitchFamily="34" charset="0"/>
                <a:cs typeface="Arial" pitchFamily="34" charset="0"/>
              </a:rPr>
              <a:t>Použití :</a:t>
            </a:r>
            <a:endParaRPr lang="cs-CZ" sz="1800" dirty="0" smtClean="0">
              <a:latin typeface="Arial" pitchFamily="34" charset="0"/>
              <a:cs typeface="Arial" pitchFamily="34" charset="0"/>
            </a:endParaRPr>
          </a:p>
          <a:p>
            <a:pPr lvl="0"/>
            <a:r>
              <a:rPr lang="cs-CZ" sz="1800" dirty="0" smtClean="0">
                <a:latin typeface="Arial" pitchFamily="34" charset="0"/>
                <a:cs typeface="Arial" pitchFamily="34" charset="0"/>
              </a:rPr>
              <a:t>dělení vysokolegovaných ocelí</a:t>
            </a:r>
          </a:p>
          <a:p>
            <a:pPr lvl="0"/>
            <a:r>
              <a:rPr lang="cs-CZ" sz="1800" dirty="0" smtClean="0">
                <a:latin typeface="Arial" pitchFamily="34" charset="0"/>
                <a:cs typeface="Arial" pitchFamily="34" charset="0"/>
              </a:rPr>
              <a:t>dělení mědi a mosazi</a:t>
            </a:r>
          </a:p>
          <a:p>
            <a:pPr lvl="0"/>
            <a:r>
              <a:rPr lang="cs-CZ" sz="1800" dirty="0" smtClean="0">
                <a:latin typeface="Arial" pitchFamily="34" charset="0"/>
                <a:cs typeface="Arial" pitchFamily="34" charset="0"/>
              </a:rPr>
              <a:t>dělení šedé litiny</a:t>
            </a:r>
          </a:p>
          <a:p>
            <a:pPr>
              <a:buNone/>
            </a:pPr>
            <a:r>
              <a:rPr lang="cs-CZ" sz="1800" b="1" i="1" u="sng" dirty="0" smtClean="0">
                <a:latin typeface="Arial" pitchFamily="34" charset="0"/>
                <a:cs typeface="Arial" pitchFamily="34" charset="0"/>
              </a:rPr>
              <a:t>Svařování plamenem</a:t>
            </a:r>
          </a:p>
          <a:p>
            <a:pPr>
              <a:buFont typeface="Wingdings 2" pitchFamily="18" charset="2"/>
              <a:buNone/>
            </a:pPr>
            <a:r>
              <a:rPr lang="cs-CZ" sz="1800" b="1" dirty="0" smtClean="0">
                <a:latin typeface="Arial" pitchFamily="34" charset="0"/>
                <a:cs typeface="Arial" pitchFamily="34" charset="0"/>
              </a:rPr>
              <a:t>Princip metody </a:t>
            </a:r>
            <a:r>
              <a:rPr lang="cs-CZ" sz="1800" dirty="0" smtClean="0">
                <a:latin typeface="Arial" pitchFamily="34" charset="0"/>
                <a:cs typeface="Arial" pitchFamily="34" charset="0"/>
              </a:rPr>
              <a:t>– svaření spojovaného materiálu plamenem složeným ze směsi acetylenu a kyslíku</a:t>
            </a:r>
          </a:p>
          <a:p>
            <a:pPr>
              <a:buNone/>
            </a:pPr>
            <a:r>
              <a:rPr lang="cs-CZ" sz="1800" b="1" dirty="0" smtClean="0">
                <a:latin typeface="Arial" pitchFamily="34" charset="0"/>
                <a:cs typeface="Arial" pitchFamily="34" charset="0"/>
              </a:rPr>
              <a:t> Použití :</a:t>
            </a:r>
          </a:p>
          <a:p>
            <a:pPr lvl="0"/>
            <a:r>
              <a:rPr lang="cs-CZ" sz="1800" dirty="0" smtClean="0">
                <a:latin typeface="Arial" pitchFamily="34" charset="0"/>
                <a:cs typeface="Arial" pitchFamily="34" charset="0"/>
              </a:rPr>
              <a:t>svařování ocelí ( neutrální plamen )</a:t>
            </a:r>
          </a:p>
          <a:p>
            <a:pPr lvl="0"/>
            <a:r>
              <a:rPr lang="cs-CZ" sz="1800" dirty="0" smtClean="0">
                <a:latin typeface="Arial" pitchFamily="34" charset="0"/>
                <a:cs typeface="Arial" pitchFamily="34" charset="0"/>
              </a:rPr>
              <a:t>svařování hliníku, hořčíku, navařování </a:t>
            </a:r>
            <a:r>
              <a:rPr lang="cs-CZ" sz="1800" dirty="0" err="1" smtClean="0">
                <a:latin typeface="Arial" pitchFamily="34" charset="0"/>
                <a:cs typeface="Arial" pitchFamily="34" charset="0"/>
              </a:rPr>
              <a:t>tvrdokovů</a:t>
            </a:r>
            <a:r>
              <a:rPr lang="cs-CZ" sz="1800" dirty="0" smtClean="0">
                <a:latin typeface="Arial" pitchFamily="34" charset="0"/>
                <a:cs typeface="Arial" pitchFamily="34" charset="0"/>
              </a:rPr>
              <a:t>  ( redukční plamen )</a:t>
            </a:r>
          </a:p>
          <a:p>
            <a:r>
              <a:rPr lang="cs-CZ" sz="1800" dirty="0" smtClean="0">
                <a:latin typeface="Arial" pitchFamily="34" charset="0"/>
                <a:cs typeface="Arial" pitchFamily="34" charset="0"/>
              </a:rPr>
              <a:t>svařování mosazí a bronzů ( oxidační plamen )</a:t>
            </a:r>
          </a:p>
          <a:p>
            <a:pPr lvl="0">
              <a:buNone/>
            </a:pPr>
            <a:endParaRPr lang="cs-CZ" sz="1800" dirty="0" smtClean="0">
              <a:latin typeface="Arial" pitchFamily="34" charset="0"/>
              <a:cs typeface="Arial" pitchFamily="34" charset="0"/>
            </a:endParaRPr>
          </a:p>
          <a:p>
            <a:pPr lvl="0" algn="ctr">
              <a:buNone/>
            </a:pPr>
            <a:endParaRPr lang="cs-CZ" dirty="0" smtClean="0">
              <a:latin typeface="Arial" pitchFamily="34" charset="0"/>
              <a:cs typeface="Arial" pitchFamily="34" charset="0"/>
            </a:endParaRPr>
          </a:p>
          <a:p>
            <a:pPr algn="ctr">
              <a:buNone/>
            </a:pPr>
            <a:endParaRPr lang="cs-CZ" b="1" dirty="0" smtClean="0">
              <a:latin typeface="Arial" pitchFamily="34" charset="0"/>
              <a:cs typeface="Arial"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28662" y="642918"/>
            <a:ext cx="7024687" cy="544499"/>
          </a:xfrm>
        </p:spPr>
        <p:txBody>
          <a:bodyPr/>
          <a:lstStyle/>
          <a:p>
            <a:pPr algn="ctr"/>
            <a:r>
              <a:rPr lang="cs-CZ" sz="2400" smtClean="0">
                <a:latin typeface="Arial" pitchFamily="34" charset="0"/>
                <a:cs typeface="Arial" pitchFamily="34" charset="0"/>
              </a:rPr>
              <a:t>Svařování plamenem</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642910" y="1285860"/>
            <a:ext cx="7858180" cy="5072098"/>
          </a:xfrm>
        </p:spPr>
        <p:txBody>
          <a:bodyPr/>
          <a:lstStyle/>
          <a:p>
            <a:pPr lvl="0" algn="ctr">
              <a:buNone/>
            </a:pPr>
            <a:r>
              <a:rPr lang="cs-CZ" b="1" dirty="0" smtClean="0">
                <a:latin typeface="Arial" pitchFamily="34" charset="0"/>
                <a:cs typeface="Arial" pitchFamily="34" charset="0"/>
              </a:rPr>
              <a:t>Plamenové technologie</a:t>
            </a:r>
          </a:p>
          <a:p>
            <a:pPr>
              <a:buNone/>
            </a:pPr>
            <a:r>
              <a:rPr lang="cs-CZ" sz="1800" b="1" i="1" u="sng" dirty="0" smtClean="0">
                <a:latin typeface="Arial" pitchFamily="34" charset="0"/>
                <a:cs typeface="Arial" pitchFamily="34" charset="0"/>
              </a:rPr>
              <a:t>Pájení plamenem</a:t>
            </a:r>
          </a:p>
          <a:p>
            <a:pPr>
              <a:buNone/>
            </a:pPr>
            <a:r>
              <a:rPr lang="cs-CZ" sz="1800" b="1" dirty="0" smtClean="0">
                <a:latin typeface="Arial" pitchFamily="34" charset="0"/>
                <a:cs typeface="Arial" pitchFamily="34" charset="0"/>
              </a:rPr>
              <a:t>Princip metody</a:t>
            </a:r>
            <a:r>
              <a:rPr lang="cs-CZ" sz="1800" dirty="0" smtClean="0">
                <a:latin typeface="Arial" pitchFamily="34" charset="0"/>
                <a:cs typeface="Arial" pitchFamily="34" charset="0"/>
              </a:rPr>
              <a:t> – spojení materiálů roztavením přídavného materiálu ( pájky ) plamenem. Dobrá </a:t>
            </a:r>
            <a:r>
              <a:rPr lang="cs-CZ" sz="1800" dirty="0" err="1" smtClean="0">
                <a:latin typeface="Arial" pitchFamily="34" charset="0"/>
                <a:cs typeface="Arial" pitchFamily="34" charset="0"/>
              </a:rPr>
              <a:t>smáčivost</a:t>
            </a:r>
            <a:r>
              <a:rPr lang="cs-CZ" sz="1800" dirty="0" smtClean="0">
                <a:latin typeface="Arial" pitchFamily="34" charset="0"/>
                <a:cs typeface="Arial" pitchFamily="34" charset="0"/>
              </a:rPr>
              <a:t> pájky se spojovaným materiálem           se zabezpečuje použitím tavidla.</a:t>
            </a:r>
          </a:p>
          <a:p>
            <a:pPr>
              <a:buNone/>
            </a:pPr>
            <a:r>
              <a:rPr lang="cs-CZ" sz="1800" dirty="0" smtClean="0">
                <a:latin typeface="Arial" pitchFamily="34" charset="0"/>
                <a:cs typeface="Arial" pitchFamily="34" charset="0"/>
              </a:rPr>
              <a:t> </a:t>
            </a:r>
            <a:r>
              <a:rPr lang="cs-CZ" sz="1800" b="1" dirty="0" smtClean="0">
                <a:latin typeface="Arial" pitchFamily="34" charset="0"/>
                <a:cs typeface="Arial" pitchFamily="34" charset="0"/>
              </a:rPr>
              <a:t>Použití :</a:t>
            </a:r>
            <a:endParaRPr lang="cs-CZ" sz="1800" dirty="0" smtClean="0">
              <a:latin typeface="Arial" pitchFamily="34" charset="0"/>
              <a:cs typeface="Arial" pitchFamily="34" charset="0"/>
            </a:endParaRPr>
          </a:p>
          <a:p>
            <a:pPr lvl="0"/>
            <a:r>
              <a:rPr lang="cs-CZ" sz="1800" dirty="0" smtClean="0">
                <a:latin typeface="Arial" pitchFamily="34" charset="0"/>
                <a:cs typeface="Arial" pitchFamily="34" charset="0"/>
              </a:rPr>
              <a:t> měkké pájení ( teplota tavení pájky do 450oC )</a:t>
            </a:r>
          </a:p>
          <a:p>
            <a:pPr lvl="0"/>
            <a:r>
              <a:rPr lang="cs-CZ" sz="1800" dirty="0" smtClean="0">
                <a:latin typeface="Arial" pitchFamily="34" charset="0"/>
                <a:cs typeface="Arial" pitchFamily="34" charset="0"/>
              </a:rPr>
              <a:t> tvrdé pájení ( teplota tavení pájky nad 450oC )</a:t>
            </a:r>
          </a:p>
          <a:p>
            <a:pPr>
              <a:buNone/>
            </a:pPr>
            <a:r>
              <a:rPr lang="cs-CZ" sz="1800" b="1" i="1" u="sng" dirty="0" smtClean="0">
                <a:latin typeface="Arial" pitchFamily="34" charset="0"/>
                <a:cs typeface="Arial" pitchFamily="34" charset="0"/>
              </a:rPr>
              <a:t>Rovnání plamenem</a:t>
            </a:r>
          </a:p>
          <a:p>
            <a:pPr>
              <a:buNone/>
            </a:pPr>
            <a:r>
              <a:rPr lang="cs-CZ" sz="1800" b="1" i="1" dirty="0" smtClean="0">
                <a:latin typeface="Arial" pitchFamily="34" charset="0"/>
                <a:cs typeface="Arial" pitchFamily="34" charset="0"/>
              </a:rPr>
              <a:t> </a:t>
            </a:r>
            <a:r>
              <a:rPr lang="cs-CZ" sz="1800" b="1" dirty="0" smtClean="0">
                <a:latin typeface="Arial" pitchFamily="34" charset="0"/>
                <a:cs typeface="Arial" pitchFamily="34" charset="0"/>
              </a:rPr>
              <a:t>Princip metody</a:t>
            </a:r>
            <a:r>
              <a:rPr lang="cs-CZ" sz="1800" dirty="0" smtClean="0">
                <a:latin typeface="Arial" pitchFamily="34" charset="0"/>
                <a:cs typeface="Arial" pitchFamily="34" charset="0"/>
              </a:rPr>
              <a:t> – intenzivní, místně ohraničený ohřev spojený s plastickou deformací. Při tomto kroku zůstává materiál vlivem tepelné roztažnosti napěchovaný. Ochlazením se pak smrští na požadovanou formu. </a:t>
            </a:r>
          </a:p>
          <a:p>
            <a:pPr>
              <a:buNone/>
            </a:pPr>
            <a:r>
              <a:rPr lang="cs-CZ" sz="1800" dirty="0" smtClean="0">
                <a:latin typeface="Arial" pitchFamily="34" charset="0"/>
                <a:cs typeface="Arial" pitchFamily="34" charset="0"/>
              </a:rPr>
              <a:t> </a:t>
            </a:r>
            <a:r>
              <a:rPr lang="cs-CZ" sz="1800" b="1" dirty="0" smtClean="0">
                <a:latin typeface="Arial" pitchFamily="34" charset="0"/>
                <a:cs typeface="Arial" pitchFamily="34" charset="0"/>
              </a:rPr>
              <a:t>Použití :</a:t>
            </a:r>
            <a:endParaRPr lang="cs-CZ" sz="1800" dirty="0" smtClean="0">
              <a:latin typeface="Arial" pitchFamily="34" charset="0"/>
              <a:cs typeface="Arial" pitchFamily="34" charset="0"/>
            </a:endParaRPr>
          </a:p>
          <a:p>
            <a:pPr lvl="0"/>
            <a:r>
              <a:rPr lang="cs-CZ" sz="1800" dirty="0" smtClean="0">
                <a:latin typeface="Arial" pitchFamily="34" charset="0"/>
                <a:cs typeface="Arial" pitchFamily="34" charset="0"/>
              </a:rPr>
              <a:t> odstraňování deformací materiálu</a:t>
            </a:r>
          </a:p>
          <a:p>
            <a:pPr lvl="0"/>
            <a:r>
              <a:rPr lang="cs-CZ" sz="1800" dirty="0" smtClean="0">
                <a:latin typeface="Arial" pitchFamily="34" charset="0"/>
                <a:cs typeface="Arial" pitchFamily="34" charset="0"/>
              </a:rPr>
              <a:t> vhodné pro většinu kovových materiálů</a:t>
            </a:r>
          </a:p>
          <a:p>
            <a:pPr lvl="0">
              <a:buNone/>
            </a:pPr>
            <a:endParaRPr lang="cs-CZ" sz="1800" dirty="0" smtClean="0">
              <a:latin typeface="Arial" pitchFamily="34" charset="0"/>
              <a:cs typeface="Arial" pitchFamily="34" charset="0"/>
            </a:endParaRPr>
          </a:p>
          <a:p>
            <a:pPr lvl="0" algn="ctr">
              <a:buNone/>
            </a:pPr>
            <a:endParaRPr lang="cs-CZ" dirty="0" smtClean="0">
              <a:latin typeface="Arial" pitchFamily="34" charset="0"/>
              <a:cs typeface="Arial" pitchFamily="34" charset="0"/>
            </a:endParaRPr>
          </a:p>
          <a:p>
            <a:pPr algn="ctr">
              <a:buNone/>
            </a:pPr>
            <a:endParaRPr lang="cs-CZ" b="1" dirty="0" smtClean="0">
              <a:latin typeface="Arial" pitchFamily="34" charset="0"/>
              <a:cs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28662" y="642918"/>
            <a:ext cx="7024687" cy="544499"/>
          </a:xfrm>
        </p:spPr>
        <p:txBody>
          <a:bodyPr/>
          <a:lstStyle/>
          <a:p>
            <a:pPr algn="ctr"/>
            <a:r>
              <a:rPr lang="cs-CZ" sz="2400" smtClean="0">
                <a:latin typeface="Arial" pitchFamily="34" charset="0"/>
                <a:cs typeface="Arial" pitchFamily="34" charset="0"/>
              </a:rPr>
              <a:t>Svařování plamenem</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642910" y="1285860"/>
            <a:ext cx="7858180" cy="5072098"/>
          </a:xfrm>
        </p:spPr>
        <p:txBody>
          <a:bodyPr/>
          <a:lstStyle/>
          <a:p>
            <a:pPr lvl="0" algn="ctr">
              <a:buNone/>
            </a:pPr>
            <a:r>
              <a:rPr lang="cs-CZ" b="1" dirty="0" smtClean="0">
                <a:latin typeface="Arial" pitchFamily="34" charset="0"/>
                <a:cs typeface="Arial" pitchFamily="34" charset="0"/>
              </a:rPr>
              <a:t>Plamenové technologie</a:t>
            </a:r>
          </a:p>
          <a:p>
            <a:pPr>
              <a:buNone/>
            </a:pPr>
            <a:r>
              <a:rPr lang="cs-CZ" sz="1800" b="1" i="1" u="sng" dirty="0" smtClean="0">
                <a:latin typeface="Arial" pitchFamily="34" charset="0"/>
                <a:cs typeface="Arial" pitchFamily="34" charset="0"/>
              </a:rPr>
              <a:t>Žárové nástřiky</a:t>
            </a:r>
          </a:p>
          <a:p>
            <a:pPr>
              <a:buNone/>
            </a:pPr>
            <a:r>
              <a:rPr lang="cs-CZ" sz="1800" b="1" dirty="0" smtClean="0">
                <a:latin typeface="Arial" pitchFamily="34" charset="0"/>
                <a:cs typeface="Arial" pitchFamily="34" charset="0"/>
              </a:rPr>
              <a:t>Princip metody</a:t>
            </a:r>
            <a:r>
              <a:rPr lang="cs-CZ" sz="1800" dirty="0" smtClean="0">
                <a:latin typeface="Arial" pitchFamily="34" charset="0"/>
                <a:cs typeface="Arial" pitchFamily="34" charset="0"/>
              </a:rPr>
              <a:t> – nanášení kovu roztaveného   plamenem na povrch součásti. Kov může být     dodáván formou drátu nebo prášku</a:t>
            </a:r>
          </a:p>
          <a:p>
            <a:pPr>
              <a:buNone/>
            </a:pPr>
            <a:r>
              <a:rPr lang="cs-CZ" sz="1800" dirty="0" smtClean="0">
                <a:latin typeface="Arial" pitchFamily="34" charset="0"/>
                <a:cs typeface="Arial" pitchFamily="34" charset="0"/>
              </a:rPr>
              <a:t> </a:t>
            </a:r>
            <a:r>
              <a:rPr lang="cs-CZ" sz="1800" b="1" dirty="0" smtClean="0">
                <a:latin typeface="Arial" pitchFamily="34" charset="0"/>
                <a:cs typeface="Arial" pitchFamily="34" charset="0"/>
              </a:rPr>
              <a:t>Použití :</a:t>
            </a:r>
            <a:endParaRPr lang="cs-CZ" sz="1800" dirty="0" smtClean="0">
              <a:latin typeface="Arial" pitchFamily="34" charset="0"/>
              <a:cs typeface="Arial" pitchFamily="34" charset="0"/>
            </a:endParaRPr>
          </a:p>
          <a:p>
            <a:r>
              <a:rPr lang="cs-CZ" sz="1800" dirty="0" smtClean="0">
                <a:latin typeface="Arial" pitchFamily="34" charset="0"/>
                <a:cs typeface="Arial" pitchFamily="34" charset="0"/>
              </a:rPr>
              <a:t>renovace povrchů</a:t>
            </a:r>
          </a:p>
          <a:p>
            <a:r>
              <a:rPr lang="cs-CZ" sz="1800" dirty="0" smtClean="0">
                <a:latin typeface="Arial" pitchFamily="34" charset="0"/>
                <a:cs typeface="Arial" pitchFamily="34" charset="0"/>
              </a:rPr>
              <a:t> nanášení vrstev se zvláštními vlastnostmi</a:t>
            </a:r>
          </a:p>
          <a:p>
            <a:pPr>
              <a:buNone/>
            </a:pPr>
            <a:r>
              <a:rPr lang="cs-CZ" sz="1800" b="1" i="1" u="sng" dirty="0" smtClean="0">
                <a:latin typeface="Arial" pitchFamily="34" charset="0"/>
                <a:cs typeface="Arial" pitchFamily="34" charset="0"/>
              </a:rPr>
              <a:t>Drážkování</a:t>
            </a:r>
          </a:p>
          <a:p>
            <a:pPr>
              <a:buNone/>
            </a:pPr>
            <a:r>
              <a:rPr lang="cs-CZ" sz="1800" dirty="0" smtClean="0"/>
              <a:t> </a:t>
            </a:r>
            <a:r>
              <a:rPr lang="cs-CZ" sz="1800" b="1" dirty="0" smtClean="0">
                <a:latin typeface="Arial" pitchFamily="34" charset="0"/>
                <a:cs typeface="Arial" pitchFamily="34" charset="0"/>
              </a:rPr>
              <a:t>Princip metody</a:t>
            </a:r>
            <a:r>
              <a:rPr lang="cs-CZ" sz="1800" dirty="0" smtClean="0">
                <a:latin typeface="Arial" pitchFamily="34" charset="0"/>
                <a:cs typeface="Arial" pitchFamily="34" charset="0"/>
              </a:rPr>
              <a:t> – odstraňování kovu </a:t>
            </a:r>
            <a:r>
              <a:rPr lang="cs-CZ" sz="1800" dirty="0" err="1" smtClean="0">
                <a:latin typeface="Arial" pitchFamily="34" charset="0"/>
                <a:cs typeface="Arial" pitchFamily="34" charset="0"/>
              </a:rPr>
              <a:t>chemicko</a:t>
            </a:r>
            <a:r>
              <a:rPr lang="cs-CZ" sz="1800" dirty="0" smtClean="0">
                <a:latin typeface="Arial" pitchFamily="34" charset="0"/>
                <a:cs typeface="Arial" pitchFamily="34" charset="0"/>
              </a:rPr>
              <a:t> -fyzikálním procesem spalování železa předehřátého zdrojem tepla na zápalnou teplotu proudem kyslíku</a:t>
            </a:r>
          </a:p>
          <a:p>
            <a:pPr>
              <a:buNone/>
            </a:pPr>
            <a:r>
              <a:rPr lang="cs-CZ" sz="1800" dirty="0" smtClean="0">
                <a:latin typeface="Arial" pitchFamily="34" charset="0"/>
                <a:cs typeface="Arial" pitchFamily="34" charset="0"/>
              </a:rPr>
              <a:t> </a:t>
            </a:r>
          </a:p>
          <a:p>
            <a:pPr>
              <a:buNone/>
            </a:pPr>
            <a:r>
              <a:rPr lang="cs-CZ" sz="1800" b="1" dirty="0" smtClean="0">
                <a:latin typeface="Arial" pitchFamily="34" charset="0"/>
                <a:cs typeface="Arial" pitchFamily="34" charset="0"/>
              </a:rPr>
              <a:t>Použití :</a:t>
            </a:r>
            <a:endParaRPr lang="cs-CZ" sz="1800" dirty="0" smtClean="0">
              <a:latin typeface="Arial" pitchFamily="34" charset="0"/>
              <a:cs typeface="Arial" pitchFamily="34" charset="0"/>
            </a:endParaRPr>
          </a:p>
          <a:p>
            <a:r>
              <a:rPr lang="cs-CZ" sz="1800" dirty="0" smtClean="0">
                <a:latin typeface="Arial" pitchFamily="34" charset="0"/>
                <a:cs typeface="Arial" pitchFamily="34" charset="0"/>
              </a:rPr>
              <a:t> odstraňování vad v materiálu (např. ve sváru )</a:t>
            </a:r>
          </a:p>
          <a:p>
            <a:r>
              <a:rPr lang="cs-CZ" sz="1800" dirty="0" smtClean="0">
                <a:latin typeface="Arial" pitchFamily="34" charset="0"/>
                <a:cs typeface="Arial" pitchFamily="34" charset="0"/>
              </a:rPr>
              <a:t> příprava svarových spojů </a:t>
            </a:r>
          </a:p>
          <a:p>
            <a:pPr lvl="0">
              <a:buNone/>
            </a:pPr>
            <a:endParaRPr lang="cs-CZ" sz="1800" dirty="0" smtClean="0">
              <a:latin typeface="Arial" pitchFamily="34" charset="0"/>
              <a:cs typeface="Arial" pitchFamily="34" charset="0"/>
            </a:endParaRPr>
          </a:p>
          <a:p>
            <a:pPr lvl="0" algn="ctr">
              <a:buNone/>
            </a:pPr>
            <a:endParaRPr lang="cs-CZ" dirty="0" smtClean="0">
              <a:latin typeface="Arial" pitchFamily="34" charset="0"/>
              <a:cs typeface="Arial" pitchFamily="34" charset="0"/>
            </a:endParaRPr>
          </a:p>
          <a:p>
            <a:pPr algn="ctr">
              <a:buNone/>
            </a:pPr>
            <a:endParaRPr lang="cs-CZ" b="1" dirty="0" smtClean="0">
              <a:latin typeface="Arial" pitchFamily="34" charset="0"/>
              <a:cs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28662" y="642918"/>
            <a:ext cx="7024687" cy="544499"/>
          </a:xfrm>
        </p:spPr>
        <p:txBody>
          <a:bodyPr/>
          <a:lstStyle/>
          <a:p>
            <a:pPr algn="ctr"/>
            <a:r>
              <a:rPr lang="cs-CZ" sz="2400" smtClean="0">
                <a:latin typeface="Arial" pitchFamily="34" charset="0"/>
                <a:cs typeface="Arial" pitchFamily="34" charset="0"/>
              </a:rPr>
              <a:t>Svařování plamenem</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642910" y="1285860"/>
            <a:ext cx="7858180" cy="5072098"/>
          </a:xfrm>
        </p:spPr>
        <p:txBody>
          <a:bodyPr/>
          <a:lstStyle/>
          <a:p>
            <a:pPr lvl="0" algn="ctr">
              <a:buNone/>
            </a:pPr>
            <a:r>
              <a:rPr lang="cs-CZ" b="1" dirty="0" smtClean="0">
                <a:latin typeface="Arial" pitchFamily="34" charset="0"/>
                <a:cs typeface="Arial" pitchFamily="34" charset="0"/>
              </a:rPr>
              <a:t>Technologie svařování plamenem</a:t>
            </a:r>
          </a:p>
          <a:p>
            <a:pPr>
              <a:buNone/>
            </a:pPr>
            <a:r>
              <a:rPr lang="cs-CZ" sz="1600" dirty="0" smtClean="0">
                <a:latin typeface="Arial" pitchFamily="34" charset="0"/>
                <a:cs typeface="Arial" pitchFamily="34" charset="0"/>
              </a:rPr>
              <a:t>Při svařování se postupuje buď technikou vpřed (vlevo) nebo vzad (vpravo).</a:t>
            </a:r>
          </a:p>
          <a:p>
            <a:pPr>
              <a:buNone/>
            </a:pPr>
            <a:r>
              <a:rPr lang="cs-CZ" sz="1600" b="1" dirty="0" smtClean="0">
                <a:latin typeface="Arial" pitchFamily="34" charset="0"/>
                <a:cs typeface="Arial" pitchFamily="34" charset="0"/>
              </a:rPr>
              <a:t>Svařování vpřed</a:t>
            </a:r>
            <a:r>
              <a:rPr lang="cs-CZ" sz="1600" dirty="0" smtClean="0">
                <a:latin typeface="Arial" pitchFamily="34" charset="0"/>
                <a:cs typeface="Arial" pitchFamily="34" charset="0"/>
              </a:rPr>
              <a:t> - svařovací drát je veden před hořákem ve směru svařování. Je méně náročný způsob svařování, než vzad. Tímto postupem je větší nebezpečí nedokonalého provaření kořene svaru vlivem předbíhání svarové lázně. Použití tohoto postupu je vhodné pro tenké plechy do tloušťky 4 mm. </a:t>
            </a:r>
          </a:p>
          <a:p>
            <a:pPr>
              <a:buNone/>
            </a:pPr>
            <a:r>
              <a:rPr lang="cs-CZ" sz="1600" b="1" dirty="0" smtClean="0">
                <a:latin typeface="Arial" pitchFamily="34" charset="0"/>
                <a:cs typeface="Arial" pitchFamily="34" charset="0"/>
              </a:rPr>
              <a:t>Svařování vzad</a:t>
            </a:r>
            <a:r>
              <a:rPr lang="cs-CZ" sz="1600" dirty="0" smtClean="0">
                <a:latin typeface="Arial" pitchFamily="34" charset="0"/>
                <a:cs typeface="Arial" pitchFamily="34" charset="0"/>
              </a:rPr>
              <a:t> - svařovací drát postupuje za hořákem, plamen je směrován na tavnou lázeň i na chladnoucí svar. Dochází tím k ochraně tavné lázně i tuhnoucího svaru před nepříznivými účinky okolní atmosféry. Svařováním vzad dosáhneme kvalitnější svary, zaručené provaření kořene, menší pnutí a deformace. Tento způsob je předepsaný pro namáhané svary nejrůznějších konstrukcí. </a:t>
            </a:r>
          </a:p>
          <a:p>
            <a:pPr lvl="0" algn="ctr">
              <a:buNone/>
            </a:pPr>
            <a:endParaRPr lang="cs-CZ" dirty="0" smtClean="0">
              <a:latin typeface="Arial" pitchFamily="34" charset="0"/>
              <a:cs typeface="Arial" pitchFamily="34" charset="0"/>
            </a:endParaRPr>
          </a:p>
          <a:p>
            <a:pPr algn="ctr">
              <a:buNone/>
            </a:pPr>
            <a:endParaRPr lang="cs-CZ" b="1" dirty="0" smtClean="0">
              <a:latin typeface="Arial" pitchFamily="34" charset="0"/>
              <a:cs typeface="Arial" pitchFamily="34" charset="0"/>
            </a:endParaRPr>
          </a:p>
        </p:txBody>
      </p:sp>
      <p:pic>
        <p:nvPicPr>
          <p:cNvPr id="40962" name="Picture 2"/>
          <p:cNvPicPr>
            <a:picLocks noChangeAspect="1" noChangeArrowheads="1"/>
          </p:cNvPicPr>
          <p:nvPr/>
        </p:nvPicPr>
        <p:blipFill>
          <a:blip r:embed="rId2"/>
          <a:srcRect/>
          <a:stretch>
            <a:fillRect/>
          </a:stretch>
        </p:blipFill>
        <p:spPr bwMode="auto">
          <a:xfrm>
            <a:off x="2500298" y="4357694"/>
            <a:ext cx="5022700" cy="2039936"/>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28662" y="642918"/>
            <a:ext cx="7024687" cy="544499"/>
          </a:xfrm>
        </p:spPr>
        <p:txBody>
          <a:bodyPr/>
          <a:lstStyle/>
          <a:p>
            <a:pPr algn="ctr"/>
            <a:r>
              <a:rPr lang="cs-CZ" sz="2400" smtClean="0">
                <a:latin typeface="Arial" pitchFamily="34" charset="0"/>
                <a:cs typeface="Arial" pitchFamily="34" charset="0"/>
              </a:rPr>
              <a:t>Svařování plamenem</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642910" y="1142984"/>
            <a:ext cx="8001056" cy="5429288"/>
          </a:xfrm>
        </p:spPr>
        <p:txBody>
          <a:bodyPr/>
          <a:lstStyle/>
          <a:p>
            <a:pPr lvl="0" algn="ctr">
              <a:buNone/>
            </a:pPr>
            <a:r>
              <a:rPr lang="cs-CZ" b="1" dirty="0" smtClean="0">
                <a:latin typeface="Arial" pitchFamily="34" charset="0"/>
                <a:cs typeface="Arial" pitchFamily="34" charset="0"/>
              </a:rPr>
              <a:t>Technologie svařování plamenem</a:t>
            </a:r>
          </a:p>
          <a:p>
            <a:pPr>
              <a:buNone/>
            </a:pPr>
            <a:r>
              <a:rPr lang="cs-CZ" sz="1600" b="1" dirty="0" smtClean="0">
                <a:latin typeface="Arial" pitchFamily="34" charset="0"/>
                <a:cs typeface="Arial" pitchFamily="34" charset="0"/>
              </a:rPr>
              <a:t>Podle poměru míšení plynů se rozeznávají tři druhy plamene podle chemického účinku na tavnou lázeň:</a:t>
            </a:r>
            <a:endParaRPr lang="cs-CZ" sz="1600" dirty="0" smtClean="0">
              <a:latin typeface="Arial" pitchFamily="34" charset="0"/>
              <a:cs typeface="Arial" pitchFamily="34" charset="0"/>
            </a:endParaRPr>
          </a:p>
          <a:p>
            <a:pPr lvl="0">
              <a:buNone/>
            </a:pPr>
            <a:r>
              <a:rPr lang="cs-CZ" sz="1600" b="1" dirty="0" smtClean="0">
                <a:latin typeface="Arial" pitchFamily="34" charset="0"/>
                <a:cs typeface="Arial" pitchFamily="34" charset="0"/>
              </a:rPr>
              <a:t>Neutrální plamen</a:t>
            </a:r>
            <a:r>
              <a:rPr lang="cs-CZ" sz="1600" dirty="0" smtClean="0">
                <a:latin typeface="Arial" pitchFamily="34" charset="0"/>
                <a:cs typeface="Arial" pitchFamily="34" charset="0"/>
              </a:rPr>
              <a:t>  - použití k většině svařovacích prací                                                                                                                                                 </a:t>
            </a:r>
          </a:p>
          <a:p>
            <a:pPr>
              <a:buNone/>
            </a:pPr>
            <a:r>
              <a:rPr lang="cs-CZ" sz="1600" dirty="0" smtClean="0">
                <a:latin typeface="Arial" pitchFamily="34" charset="0"/>
                <a:cs typeface="Arial" pitchFamily="34" charset="0"/>
              </a:rPr>
              <a:t> </a:t>
            </a:r>
          </a:p>
          <a:p>
            <a:pPr>
              <a:buNone/>
            </a:pPr>
            <a:r>
              <a:rPr lang="cs-CZ" sz="1600" dirty="0" smtClean="0">
                <a:latin typeface="Arial" pitchFamily="34" charset="0"/>
                <a:cs typeface="Arial" pitchFamily="34" charset="0"/>
              </a:rPr>
              <a:t> </a:t>
            </a:r>
          </a:p>
          <a:p>
            <a:pPr>
              <a:buNone/>
            </a:pPr>
            <a:r>
              <a:rPr lang="cs-CZ" sz="1600" dirty="0" smtClean="0">
                <a:latin typeface="Arial" pitchFamily="34" charset="0"/>
                <a:cs typeface="Arial" pitchFamily="34" charset="0"/>
              </a:rPr>
              <a:t> </a:t>
            </a:r>
          </a:p>
          <a:p>
            <a:pPr lvl="0">
              <a:buNone/>
            </a:pPr>
            <a:r>
              <a:rPr lang="cs-CZ" sz="1600" b="1" dirty="0" smtClean="0">
                <a:latin typeface="Arial" pitchFamily="34" charset="0"/>
                <a:cs typeface="Arial" pitchFamily="34" charset="0"/>
              </a:rPr>
              <a:t>Oxidační plamen</a:t>
            </a:r>
            <a:r>
              <a:rPr lang="cs-CZ" sz="1600" dirty="0" smtClean="0">
                <a:latin typeface="Arial" pitchFamily="34" charset="0"/>
                <a:cs typeface="Arial" pitchFamily="34" charset="0"/>
              </a:rPr>
              <a:t>  - svařování mosazi a některých druhů bronzů   </a:t>
            </a:r>
          </a:p>
          <a:p>
            <a:pPr>
              <a:buNone/>
            </a:pPr>
            <a:r>
              <a:rPr lang="cs-CZ" sz="1600" dirty="0" smtClean="0">
                <a:latin typeface="Arial" pitchFamily="34" charset="0"/>
                <a:cs typeface="Arial" pitchFamily="34" charset="0"/>
              </a:rPr>
              <a:t> </a:t>
            </a:r>
          </a:p>
          <a:p>
            <a:pPr>
              <a:buNone/>
            </a:pPr>
            <a:r>
              <a:rPr lang="cs-CZ" sz="1600" dirty="0" smtClean="0">
                <a:latin typeface="Arial" pitchFamily="34" charset="0"/>
                <a:cs typeface="Arial" pitchFamily="34" charset="0"/>
              </a:rPr>
              <a:t> </a:t>
            </a:r>
          </a:p>
          <a:p>
            <a:pPr>
              <a:buNone/>
            </a:pPr>
            <a:r>
              <a:rPr lang="cs-CZ" sz="1600" dirty="0" smtClean="0">
                <a:latin typeface="Arial" pitchFamily="34" charset="0"/>
                <a:cs typeface="Arial" pitchFamily="34" charset="0"/>
              </a:rPr>
              <a:t> </a:t>
            </a:r>
          </a:p>
          <a:p>
            <a:pPr lvl="0">
              <a:buNone/>
            </a:pPr>
            <a:endParaRPr lang="cs-CZ" sz="1600" b="1" dirty="0" smtClean="0">
              <a:latin typeface="Arial" pitchFamily="34" charset="0"/>
              <a:cs typeface="Arial" pitchFamily="34" charset="0"/>
            </a:endParaRPr>
          </a:p>
          <a:p>
            <a:pPr lvl="0">
              <a:buNone/>
            </a:pPr>
            <a:r>
              <a:rPr lang="cs-CZ" sz="1600" b="1" dirty="0" smtClean="0">
                <a:latin typeface="Arial" pitchFamily="34" charset="0"/>
                <a:cs typeface="Arial" pitchFamily="34" charset="0"/>
              </a:rPr>
              <a:t>Redukční plamen</a:t>
            </a:r>
            <a:r>
              <a:rPr lang="cs-CZ" sz="1600" dirty="0" smtClean="0">
                <a:latin typeface="Arial" pitchFamily="34" charset="0"/>
                <a:cs typeface="Arial" pitchFamily="34" charset="0"/>
              </a:rPr>
              <a:t> – svařování lehkých kovů a jejich slitin, u oceli k povrchové tvrdosti (cementování) a navařování tvrdých kovů</a:t>
            </a:r>
          </a:p>
          <a:p>
            <a:pPr>
              <a:buNone/>
            </a:pPr>
            <a:r>
              <a:rPr lang="cs-CZ" sz="1600" dirty="0" smtClean="0">
                <a:latin typeface="Arial" pitchFamily="34" charset="0"/>
                <a:cs typeface="Arial" pitchFamily="34" charset="0"/>
              </a:rPr>
              <a:t>                                                          </a:t>
            </a:r>
          </a:p>
          <a:p>
            <a:pPr>
              <a:buNone/>
            </a:pPr>
            <a:r>
              <a:rPr lang="cs-CZ" sz="1600" dirty="0" smtClean="0">
                <a:latin typeface="Arial" pitchFamily="34" charset="0"/>
                <a:cs typeface="Arial" pitchFamily="34" charset="0"/>
              </a:rPr>
              <a:t> </a:t>
            </a:r>
          </a:p>
          <a:p>
            <a:pPr>
              <a:buNone/>
            </a:pPr>
            <a:r>
              <a:rPr lang="cs-CZ" sz="1600" dirty="0" smtClean="0"/>
              <a:t> </a:t>
            </a:r>
          </a:p>
          <a:p>
            <a:pPr lvl="0" algn="ctr">
              <a:buNone/>
            </a:pPr>
            <a:endParaRPr lang="cs-CZ" dirty="0" smtClean="0">
              <a:latin typeface="Arial" pitchFamily="34" charset="0"/>
              <a:cs typeface="Arial" pitchFamily="34" charset="0"/>
            </a:endParaRPr>
          </a:p>
          <a:p>
            <a:pPr algn="ctr">
              <a:buNone/>
            </a:pPr>
            <a:endParaRPr lang="cs-CZ" b="1" dirty="0" smtClean="0">
              <a:latin typeface="Arial" pitchFamily="34" charset="0"/>
              <a:cs typeface="Arial" pitchFamily="34" charset="0"/>
            </a:endParaRPr>
          </a:p>
        </p:txBody>
      </p:sp>
      <p:pic>
        <p:nvPicPr>
          <p:cNvPr id="41986" name="Picture 2"/>
          <p:cNvPicPr>
            <a:picLocks noChangeAspect="1" noChangeArrowheads="1"/>
          </p:cNvPicPr>
          <p:nvPr/>
        </p:nvPicPr>
        <p:blipFill>
          <a:blip r:embed="rId2"/>
          <a:srcRect/>
          <a:stretch>
            <a:fillRect/>
          </a:stretch>
        </p:blipFill>
        <p:spPr bwMode="auto">
          <a:xfrm>
            <a:off x="6429388" y="2285992"/>
            <a:ext cx="1954213" cy="923925"/>
          </a:xfrm>
          <a:prstGeom prst="rect">
            <a:avLst/>
          </a:prstGeom>
          <a:noFill/>
          <a:ln w="9525">
            <a:noFill/>
            <a:miter lim="800000"/>
            <a:headEnd/>
            <a:tailEnd/>
          </a:ln>
        </p:spPr>
      </p:pic>
      <p:pic>
        <p:nvPicPr>
          <p:cNvPr id="41987" name="Picture 3"/>
          <p:cNvPicPr>
            <a:picLocks noChangeAspect="1" noChangeArrowheads="1"/>
          </p:cNvPicPr>
          <p:nvPr/>
        </p:nvPicPr>
        <p:blipFill>
          <a:blip r:embed="rId3"/>
          <a:srcRect/>
          <a:stretch>
            <a:fillRect/>
          </a:stretch>
        </p:blipFill>
        <p:spPr bwMode="auto">
          <a:xfrm>
            <a:off x="6786578" y="3786190"/>
            <a:ext cx="1514475" cy="914400"/>
          </a:xfrm>
          <a:prstGeom prst="rect">
            <a:avLst/>
          </a:prstGeom>
          <a:noFill/>
          <a:ln w="9525">
            <a:noFill/>
            <a:miter lim="800000"/>
            <a:headEnd/>
            <a:tailEnd/>
          </a:ln>
        </p:spPr>
      </p:pic>
      <p:pic>
        <p:nvPicPr>
          <p:cNvPr id="41989" name="Picture 5"/>
          <p:cNvPicPr>
            <a:picLocks noChangeAspect="1" noChangeArrowheads="1"/>
          </p:cNvPicPr>
          <p:nvPr/>
        </p:nvPicPr>
        <p:blipFill>
          <a:blip r:embed="rId4"/>
          <a:srcRect/>
          <a:stretch>
            <a:fillRect/>
          </a:stretch>
        </p:blipFill>
        <p:spPr bwMode="auto">
          <a:xfrm>
            <a:off x="6572264" y="5214950"/>
            <a:ext cx="2009775" cy="811213"/>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0100" y="500042"/>
            <a:ext cx="7024687" cy="544499"/>
          </a:xfrm>
        </p:spPr>
        <p:txBody>
          <a:bodyPr/>
          <a:lstStyle/>
          <a:p>
            <a:pPr algn="ctr"/>
            <a:r>
              <a:rPr lang="cs-CZ" sz="2400" dirty="0" smtClean="0">
                <a:latin typeface="Arial" pitchFamily="34" charset="0"/>
                <a:cs typeface="Arial" pitchFamily="34" charset="0"/>
              </a:rPr>
              <a:t>Svařování plamenem</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571472" y="928670"/>
            <a:ext cx="8072494" cy="5643602"/>
          </a:xfrm>
        </p:spPr>
        <p:txBody>
          <a:bodyPr/>
          <a:lstStyle/>
          <a:p>
            <a:pPr lvl="0" algn="ctr">
              <a:buNone/>
            </a:pPr>
            <a:r>
              <a:rPr lang="cs-CZ" b="1" dirty="0" smtClean="0">
                <a:latin typeface="Arial" pitchFamily="34" charset="0"/>
                <a:cs typeface="Arial" pitchFamily="34" charset="0"/>
              </a:rPr>
              <a:t>Bezpečnost při svařování plamenem</a:t>
            </a:r>
          </a:p>
          <a:p>
            <a:pPr>
              <a:buNone/>
            </a:pPr>
            <a:r>
              <a:rPr lang="cs-CZ" sz="1600" b="1" dirty="0" smtClean="0">
                <a:latin typeface="Arial" pitchFamily="34" charset="0"/>
                <a:cs typeface="Arial" pitchFamily="34" charset="0"/>
              </a:rPr>
              <a:t>Oprávnění ke svařování plamenem a řezáním kyslíkem:</a:t>
            </a:r>
            <a:endParaRPr lang="cs-CZ" sz="1600" dirty="0" smtClean="0">
              <a:latin typeface="Arial" pitchFamily="34" charset="0"/>
              <a:cs typeface="Arial" pitchFamily="34" charset="0"/>
            </a:endParaRPr>
          </a:p>
          <a:p>
            <a:pPr lvl="0">
              <a:buNone/>
            </a:pPr>
            <a:r>
              <a:rPr lang="cs-CZ" sz="1600" dirty="0" smtClean="0">
                <a:latin typeface="Arial" pitchFamily="34" charset="0"/>
                <a:cs typeface="Arial" pitchFamily="34" charset="0"/>
              </a:rPr>
              <a:t>Absolvování úspěšně kurzu a závěrečné zkoušky</a:t>
            </a:r>
          </a:p>
          <a:p>
            <a:pPr lvl="0">
              <a:buNone/>
            </a:pPr>
            <a:r>
              <a:rPr lang="cs-CZ" sz="1600" dirty="0" smtClean="0">
                <a:latin typeface="Arial" pitchFamily="34" charset="0"/>
                <a:cs typeface="Arial" pitchFamily="34" charset="0"/>
              </a:rPr>
              <a:t>Stáří  18 let</a:t>
            </a:r>
          </a:p>
          <a:p>
            <a:pPr lvl="0">
              <a:buNone/>
            </a:pPr>
            <a:r>
              <a:rPr lang="cs-CZ" sz="1600" dirty="0" smtClean="0">
                <a:latin typeface="Arial" pitchFamily="34" charset="0"/>
                <a:cs typeface="Arial" pitchFamily="34" charset="0"/>
              </a:rPr>
              <a:t>Zdravotně být způsobilý tuto práci vykonávat</a:t>
            </a:r>
          </a:p>
          <a:p>
            <a:pPr lvl="0">
              <a:buNone/>
            </a:pPr>
            <a:r>
              <a:rPr lang="cs-CZ" sz="1600" dirty="0" smtClean="0">
                <a:latin typeface="Arial" pitchFamily="34" charset="0"/>
                <a:cs typeface="Arial" pitchFamily="34" charset="0"/>
              </a:rPr>
              <a:t>Platný svářecí průkaz, (musíme chodit na pravidelné přezkušování aby nepropadl)</a:t>
            </a:r>
          </a:p>
          <a:p>
            <a:pPr>
              <a:buNone/>
            </a:pPr>
            <a:r>
              <a:rPr lang="cs-CZ" sz="1600" b="1" dirty="0" smtClean="0">
                <a:latin typeface="Arial" pitchFamily="34" charset="0"/>
                <a:cs typeface="Arial" pitchFamily="34" charset="0"/>
              </a:rPr>
              <a:t>Předmětem normy pro bezpečnostní svařování: </a:t>
            </a:r>
            <a:endParaRPr lang="cs-CZ" sz="1600" dirty="0" smtClean="0">
              <a:latin typeface="Arial" pitchFamily="34" charset="0"/>
              <a:cs typeface="Arial" pitchFamily="34" charset="0"/>
            </a:endParaRPr>
          </a:p>
          <a:p>
            <a:pPr>
              <a:buNone/>
            </a:pPr>
            <a:r>
              <a:rPr lang="cs-CZ" sz="1600" b="1" dirty="0" smtClean="0">
                <a:latin typeface="Arial" pitchFamily="34" charset="0"/>
                <a:cs typeface="Arial" pitchFamily="34" charset="0"/>
              </a:rPr>
              <a:t>ČSN 05 0600</a:t>
            </a:r>
            <a:br>
              <a:rPr lang="cs-CZ" sz="1600" b="1" dirty="0" smtClean="0">
                <a:latin typeface="Arial" pitchFamily="34" charset="0"/>
                <a:cs typeface="Arial" pitchFamily="34" charset="0"/>
              </a:rPr>
            </a:br>
            <a:r>
              <a:rPr lang="cs-CZ" sz="1600" b="1" dirty="0" smtClean="0">
                <a:latin typeface="Arial" pitchFamily="34" charset="0"/>
                <a:cs typeface="Arial" pitchFamily="34" charset="0"/>
              </a:rPr>
              <a:t>Svařování - Bezpečnostní ustanovení pro sváření kovů</a:t>
            </a:r>
            <a:endParaRPr lang="cs-CZ" sz="1600" dirty="0" smtClean="0">
              <a:latin typeface="Arial" pitchFamily="34" charset="0"/>
              <a:cs typeface="Arial" pitchFamily="34" charset="0"/>
            </a:endParaRPr>
          </a:p>
          <a:p>
            <a:pPr>
              <a:buNone/>
            </a:pPr>
            <a:r>
              <a:rPr lang="cs-CZ" sz="1600" dirty="0" smtClean="0">
                <a:latin typeface="Arial" pitchFamily="34" charset="0"/>
                <a:cs typeface="Arial" pitchFamily="34" charset="0"/>
              </a:rPr>
              <a:t>Tato norma určuje opatření z hlediska bezpečnosti práce, které je potřeba dodržet při projektování a přípravě svářecích pracovišť pro všechny druhy svařování, naváření, tepelného dělení a další způsoby zpracování kovů. (dále jen svařování), při kterých se používá svařovací zařízení, nezávisle na stupni automatizace.</a:t>
            </a:r>
          </a:p>
          <a:p>
            <a:pPr>
              <a:buNone/>
            </a:pPr>
            <a:r>
              <a:rPr lang="cs-CZ" sz="1600" b="1" dirty="0" smtClean="0">
                <a:latin typeface="Arial" pitchFamily="34" charset="0"/>
                <a:cs typeface="Arial" pitchFamily="34" charset="0"/>
              </a:rPr>
              <a:t> ČSN 05 0601</a:t>
            </a:r>
            <a:br>
              <a:rPr lang="cs-CZ" sz="1600" b="1" dirty="0" smtClean="0">
                <a:latin typeface="Arial" pitchFamily="34" charset="0"/>
                <a:cs typeface="Arial" pitchFamily="34" charset="0"/>
              </a:rPr>
            </a:br>
            <a:r>
              <a:rPr lang="cs-CZ" sz="1600" b="1" dirty="0" smtClean="0">
                <a:latin typeface="Arial" pitchFamily="34" charset="0"/>
                <a:cs typeface="Arial" pitchFamily="34" charset="0"/>
              </a:rPr>
              <a:t>Svařování - Bezpečnostní ustanovení pro sváření kovů - Provoz</a:t>
            </a:r>
            <a:endParaRPr lang="cs-CZ" sz="1600" dirty="0" smtClean="0">
              <a:latin typeface="Arial" pitchFamily="34" charset="0"/>
              <a:cs typeface="Arial" pitchFamily="34" charset="0"/>
            </a:endParaRPr>
          </a:p>
          <a:p>
            <a:pPr>
              <a:buNone/>
            </a:pPr>
            <a:r>
              <a:rPr lang="cs-CZ" sz="1600" dirty="0" smtClean="0">
                <a:latin typeface="Arial" pitchFamily="34" charset="0"/>
                <a:cs typeface="Arial" pitchFamily="34" charset="0"/>
              </a:rPr>
              <a:t>Tato norma určuje bezpečnostní požadavky na svařování, navařování, tepelné dělení a další způsoby zpracování kovů, při kterých se používá svářecí zařízení.</a:t>
            </a:r>
            <a:br>
              <a:rPr lang="cs-CZ" sz="1600" dirty="0" smtClean="0">
                <a:latin typeface="Arial" pitchFamily="34" charset="0"/>
                <a:cs typeface="Arial" pitchFamily="34" charset="0"/>
              </a:rPr>
            </a:br>
            <a:r>
              <a:rPr lang="cs-CZ" sz="1600" b="1" dirty="0" smtClean="0">
                <a:latin typeface="Arial" pitchFamily="34" charset="0"/>
                <a:cs typeface="Arial" pitchFamily="34" charset="0"/>
              </a:rPr>
              <a:t>Bezpečnostní ustanovení pro jednotlivé způsoby svařování</a:t>
            </a:r>
            <a:r>
              <a:rPr lang="cs-CZ" sz="1600" dirty="0" smtClean="0">
                <a:latin typeface="Arial" pitchFamily="34" charset="0"/>
                <a:cs typeface="Arial" pitchFamily="34" charset="0"/>
              </a:rPr>
              <a:t>¨jsou uvedeny v samostatných normách (ČSN 05 0610, ČSN 05 0630, ČSN 05 0650 atd.), které se musí používat spolu s touto normou společných ustanovení pro provoz.</a:t>
            </a:r>
          </a:p>
          <a:p>
            <a:pPr lvl="0" algn="ctr">
              <a:buNone/>
            </a:pPr>
            <a:endParaRPr lang="cs-CZ" dirty="0" smtClean="0">
              <a:latin typeface="Arial" pitchFamily="34" charset="0"/>
              <a:cs typeface="Arial" pitchFamily="34" charset="0"/>
            </a:endParaRPr>
          </a:p>
          <a:p>
            <a:pPr algn="ctr">
              <a:buNone/>
            </a:pPr>
            <a:endParaRPr lang="cs-CZ" b="1" dirty="0" smtClean="0">
              <a:latin typeface="Arial" pitchFamily="34" charset="0"/>
              <a:cs typeface="Arial"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0100" y="785794"/>
            <a:ext cx="7024687" cy="473061"/>
          </a:xfrm>
        </p:spPr>
        <p:txBody>
          <a:bodyPr/>
          <a:lstStyle/>
          <a:p>
            <a:pPr algn="ctr"/>
            <a:r>
              <a:rPr lang="cs-CZ" sz="2400" dirty="0" smtClean="0">
                <a:latin typeface="Arial" pitchFamily="34" charset="0"/>
                <a:cs typeface="Arial" pitchFamily="34" charset="0"/>
              </a:rPr>
              <a:t>Svařování plamenem</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571472" y="1285860"/>
            <a:ext cx="8072494" cy="5072098"/>
          </a:xfrm>
        </p:spPr>
        <p:txBody>
          <a:bodyPr/>
          <a:lstStyle/>
          <a:p>
            <a:r>
              <a:rPr lang="cs-CZ" sz="2000" dirty="0" err="1" smtClean="0">
                <a:latin typeface="Arial" pitchFamily="34" charset="0"/>
                <a:cs typeface="Arial" pitchFamily="34" charset="0"/>
              </a:rPr>
              <a:t>cs.wikipedia.org</a:t>
            </a:r>
            <a:r>
              <a:rPr lang="cs-CZ" sz="2000" dirty="0" smtClean="0">
                <a:latin typeface="Arial" pitchFamily="34" charset="0"/>
                <a:cs typeface="Arial" pitchFamily="34" charset="0"/>
              </a:rPr>
              <a:t>/</a:t>
            </a:r>
          </a:p>
          <a:p>
            <a:r>
              <a:rPr lang="cs-CZ" sz="2000" dirty="0" smtClean="0">
                <a:latin typeface="Arial" pitchFamily="34" charset="0"/>
                <a:cs typeface="Arial" pitchFamily="34" charset="0"/>
                <a:hlinkClick r:id="rId2"/>
              </a:rPr>
              <a:t>http://www.</a:t>
            </a:r>
            <a:r>
              <a:rPr lang="cs-CZ" sz="2000" dirty="0" err="1" smtClean="0">
                <a:latin typeface="Arial" pitchFamily="34" charset="0"/>
                <a:cs typeface="Arial" pitchFamily="34" charset="0"/>
                <a:hlinkClick r:id="rId2"/>
              </a:rPr>
              <a:t>esab.cz</a:t>
            </a:r>
            <a:r>
              <a:rPr lang="cs-CZ" sz="2000" dirty="0" smtClean="0">
                <a:latin typeface="Arial" pitchFamily="34" charset="0"/>
                <a:cs typeface="Arial" pitchFamily="34" charset="0"/>
                <a:hlinkClick r:id="rId2"/>
              </a:rPr>
              <a:t>/</a:t>
            </a:r>
            <a:r>
              <a:rPr lang="cs-CZ" sz="2000" dirty="0" err="1" smtClean="0">
                <a:latin typeface="Arial" pitchFamily="34" charset="0"/>
                <a:cs typeface="Arial" pitchFamily="34" charset="0"/>
                <a:hlinkClick r:id="rId2"/>
              </a:rPr>
              <a:t>cz</a:t>
            </a:r>
            <a:r>
              <a:rPr lang="cs-CZ" sz="2000" dirty="0" smtClean="0">
                <a:latin typeface="Arial" pitchFamily="34" charset="0"/>
                <a:cs typeface="Arial" pitchFamily="34" charset="0"/>
                <a:hlinkClick r:id="rId2"/>
              </a:rPr>
              <a:t>/</a:t>
            </a:r>
            <a:r>
              <a:rPr lang="cs-CZ" sz="2000" dirty="0" err="1" smtClean="0">
                <a:latin typeface="Arial" pitchFamily="34" charset="0"/>
                <a:cs typeface="Arial" pitchFamily="34" charset="0"/>
                <a:hlinkClick r:id="rId2"/>
              </a:rPr>
              <a:t>cz</a:t>
            </a:r>
            <a:r>
              <a:rPr lang="cs-CZ" sz="2000" dirty="0" smtClean="0">
                <a:latin typeface="Arial" pitchFamily="34" charset="0"/>
                <a:cs typeface="Arial" pitchFamily="34" charset="0"/>
                <a:hlinkClick r:id="rId2"/>
              </a:rPr>
              <a:t>/</a:t>
            </a:r>
            <a:r>
              <a:rPr lang="cs-CZ" sz="2000" dirty="0" err="1" smtClean="0">
                <a:latin typeface="Arial" pitchFamily="34" charset="0"/>
                <a:cs typeface="Arial" pitchFamily="34" charset="0"/>
                <a:hlinkClick r:id="rId2"/>
              </a:rPr>
              <a:t>education</a:t>
            </a:r>
            <a:r>
              <a:rPr lang="cs-CZ" sz="2000" dirty="0" smtClean="0">
                <a:latin typeface="Arial" pitchFamily="34" charset="0"/>
                <a:cs typeface="Arial" pitchFamily="34" charset="0"/>
                <a:hlinkClick r:id="rId2"/>
              </a:rPr>
              <a:t>/</a:t>
            </a:r>
            <a:r>
              <a:rPr lang="cs-CZ" sz="2000" dirty="0" err="1" smtClean="0">
                <a:latin typeface="Arial" pitchFamily="34" charset="0"/>
                <a:cs typeface="Arial" pitchFamily="34" charset="0"/>
                <a:hlinkClick r:id="rId2"/>
              </a:rPr>
              <a:t>processes</a:t>
            </a:r>
            <a:r>
              <a:rPr lang="cs-CZ" sz="2000" dirty="0" smtClean="0">
                <a:latin typeface="Arial" pitchFamily="34" charset="0"/>
                <a:cs typeface="Arial" pitchFamily="34" charset="0"/>
                <a:hlinkClick r:id="rId2"/>
              </a:rPr>
              <a:t>-</a:t>
            </a:r>
            <a:r>
              <a:rPr lang="cs-CZ" sz="2000" dirty="0" err="1" smtClean="0">
                <a:latin typeface="Arial" pitchFamily="34" charset="0"/>
                <a:cs typeface="Arial" pitchFamily="34" charset="0"/>
                <a:hlinkClick r:id="rId2"/>
              </a:rPr>
              <a:t>fsw.cfm</a:t>
            </a:r>
            <a:endParaRPr lang="cs-CZ" sz="2000" dirty="0" smtClean="0">
              <a:latin typeface="Arial" pitchFamily="34" charset="0"/>
              <a:cs typeface="Arial" pitchFamily="34" charset="0"/>
            </a:endParaRPr>
          </a:p>
          <a:p>
            <a:r>
              <a:rPr lang="cs-CZ" sz="2000" dirty="0" smtClean="0">
                <a:latin typeface="Arial" pitchFamily="34" charset="0"/>
                <a:cs typeface="Arial" pitchFamily="34" charset="0"/>
              </a:rPr>
              <a:t>Projekt:  Inovace oboru </a:t>
            </a:r>
            <a:r>
              <a:rPr lang="cs-CZ" sz="2000" dirty="0" err="1" smtClean="0">
                <a:latin typeface="Arial" pitchFamily="34" charset="0"/>
                <a:cs typeface="Arial" pitchFamily="34" charset="0"/>
              </a:rPr>
              <a:t>Mechatronik</a:t>
            </a:r>
            <a:r>
              <a:rPr lang="cs-CZ" sz="2000" dirty="0" smtClean="0">
                <a:latin typeface="Arial" pitchFamily="34" charset="0"/>
                <a:cs typeface="Arial" pitchFamily="34" charset="0"/>
              </a:rPr>
              <a:t> pro Zlínský kraj Registrační číslo: CZ.1.07/1.1.08/03.0009 – Svařování </a:t>
            </a:r>
          </a:p>
          <a:p>
            <a:r>
              <a:rPr lang="cs-CZ" sz="2000" dirty="0" smtClean="0">
                <a:latin typeface="Arial" pitchFamily="34" charset="0"/>
                <a:cs typeface="Arial" pitchFamily="34" charset="0"/>
                <a:hlinkClick r:id="rId2"/>
              </a:rPr>
              <a:t>http://homen.vsb.cz/~hla80/Vyuka/2009Plamen-311.pdf</a:t>
            </a:r>
          </a:p>
          <a:p>
            <a:endParaRPr lang="cs-CZ" sz="2000" dirty="0" smtClean="0">
              <a:latin typeface="Arial" pitchFamily="34" charset="0"/>
              <a:cs typeface="Arial" pitchFamily="34" charset="0"/>
            </a:endParaRPr>
          </a:p>
          <a:p>
            <a:pPr>
              <a:buNone/>
            </a:pPr>
            <a:endParaRPr lang="cs-CZ"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553</TotalTime>
  <Words>591</Words>
  <Application>Microsoft Office PowerPoint</Application>
  <PresentationFormat>Předvádění na obrazovce (4:3)</PresentationFormat>
  <Paragraphs>166</Paragraphs>
  <Slides>19</Slides>
  <Notes>0</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Austin</vt:lpstr>
      <vt:lpstr>Prezentace aplikace PowerPoint</vt:lpstr>
      <vt:lpstr>Výukový materiál</vt:lpstr>
      <vt:lpstr>Prezentace aplikace PowerPoint</vt:lpstr>
      <vt:lpstr>Svařování plamenem</vt:lpstr>
      <vt:lpstr>Svařování plamenem</vt:lpstr>
      <vt:lpstr>Svařování plamenem</vt:lpstr>
      <vt:lpstr>Svařování plamenem</vt:lpstr>
      <vt:lpstr>Svařování plamenem</vt:lpstr>
      <vt:lpstr>Svařování  plamenem</vt:lpstr>
      <vt:lpstr>Svařování plamenem</vt:lpstr>
      <vt:lpstr>Svařování plamenem</vt:lpstr>
      <vt:lpstr>Svařování plamenem</vt:lpstr>
      <vt:lpstr>Svařování plamenem</vt:lpstr>
      <vt:lpstr>Svařování plamenem</vt:lpstr>
      <vt:lpstr>Svařování plamenem</vt:lpstr>
      <vt:lpstr>Svařování plamenem</vt:lpstr>
      <vt:lpstr>Svařování plamenem</vt:lpstr>
      <vt:lpstr>Svařování plamenem</vt:lpstr>
      <vt:lpstr>Svařování plamenem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tematického celku</dc:title>
  <dc:creator>koala</dc:creator>
  <cp:lastModifiedBy>Leopold Voharek</cp:lastModifiedBy>
  <cp:revision>76</cp:revision>
  <cp:lastPrinted>2012-07-16T05:40:38Z</cp:lastPrinted>
  <dcterms:created xsi:type="dcterms:W3CDTF">2011-04-17T19:50:20Z</dcterms:created>
  <dcterms:modified xsi:type="dcterms:W3CDTF">2013-05-07T06:55:14Z</dcterms:modified>
</cp:coreProperties>
</file>