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0" r:id="rId3"/>
    <p:sldId id="271" r:id="rId4"/>
    <p:sldId id="257" r:id="rId5"/>
    <p:sldId id="259" r:id="rId6"/>
    <p:sldId id="258" r:id="rId7"/>
    <p:sldId id="261" r:id="rId8"/>
    <p:sldId id="264" r:id="rId9"/>
    <p:sldId id="267" r:id="rId10"/>
    <p:sldId id="274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BEF4B3A-FA1C-4A99-8D6C-7BDB25773B5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D871B09-7487-490D-B68A-8C8CDEEFD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BEF4B3A-FA1C-4A99-8D6C-7BDB25773B5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D871B09-7487-490D-B68A-8C8CDEEFD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sunios.cz/rucni-manipulace-s-bremenem.html" TargetMode="External"/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-bozp.cz/dok_demo/10_provozni_rady/zasady_manip_s_bremeny.do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16016" y="3212976"/>
            <a:ext cx="3313355" cy="249424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Manipulace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s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výrobky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4178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</a:t>
            </a:r>
            <a:r>
              <a:rPr lang="cs-CZ" sz="2200" b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220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03_02_32_INOVACE-</a:t>
            </a:r>
            <a:r>
              <a:rPr lang="cs-CZ" smtClean="0">
                <a:latin typeface="Arial" pitchFamily="34" charset="0"/>
                <a:cs typeface="Arial" pitchFamily="34" charset="0"/>
              </a:rPr>
              <a:t>17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3487166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509011" y="369888"/>
            <a:ext cx="8210550" cy="95410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dirty="0" smtClean="0"/>
              <a:t>Manipulace s výrobky</a:t>
            </a:r>
          </a:p>
          <a:p>
            <a:pPr algn="ctr"/>
            <a:endParaRPr lang="cs-CZ" sz="2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Ing. Leopold Voharek 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Anotace: objasnění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základních pojmů montáže a demontáže, dodržování zásad bezpečnosti práce při manipulaci s výrobky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manipulace, manipulační prvky, bezpečnost a ochrana zdraví a materiálu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2554942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528800" cy="576064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Manipulace s výrobky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7920880" cy="4752528"/>
          </a:xfrm>
        </p:spPr>
        <p:txBody>
          <a:bodyPr>
            <a:normAutofit fontScale="92500" lnSpcReduction="20000"/>
          </a:bodyPr>
          <a:lstStyle/>
          <a:p>
            <a:pPr marL="68580" indent="0" algn="ctr">
              <a:buNone/>
            </a:pP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Manipulace s břemenem</a:t>
            </a:r>
          </a:p>
          <a:p>
            <a:pPr marL="6858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Legislativa: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lvl="0"/>
            <a:r>
              <a:rPr lang="cs-CZ" sz="2800" dirty="0">
                <a:latin typeface="Arial" pitchFamily="34" charset="0"/>
                <a:cs typeface="Arial" pitchFamily="34" charset="0"/>
              </a:rPr>
              <a:t>Vyhláška č.  361/2007 Sb. Sb. , kterým se stanoví podmínky ochrany zdraví při práci</a:t>
            </a:r>
          </a:p>
          <a:p>
            <a:pPr lvl="0"/>
            <a:r>
              <a:rPr lang="cs-CZ" sz="2800" dirty="0">
                <a:latin typeface="Arial" pitchFamily="34" charset="0"/>
                <a:cs typeface="Arial" pitchFamily="34" charset="0"/>
              </a:rPr>
              <a:t>Vyhláška č. 288/2003 Sb., kterou se stanoví práce a pracoviště, které jsou zakázány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těhotným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ženám, kojícím ženám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mladistvým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800" dirty="0">
                <a:latin typeface="Arial" pitchFamily="34" charset="0"/>
                <a:cs typeface="Arial" pitchFamily="34" charset="0"/>
              </a:rPr>
              <a:t>Vyhláška č. 432/2003 Sb., kterou se stanoví podmínky pro zařazování prací do kategorií</a:t>
            </a:r>
          </a:p>
          <a:p>
            <a:pPr lvl="0"/>
            <a:r>
              <a:rPr lang="cs-CZ" sz="2800" dirty="0">
                <a:latin typeface="Arial" pitchFamily="34" charset="0"/>
                <a:cs typeface="Arial" pitchFamily="34" charset="0"/>
              </a:rPr>
              <a:t>Směrnice rady 90/269/EHS o minimálních požadavcích na bezpečnost a ochranu zdraví při ruční manipulaci s břemeny</a:t>
            </a:r>
          </a:p>
          <a:p>
            <a:pPr marL="68580" indent="0" algn="ctr">
              <a:buNone/>
            </a:pP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593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7848872" cy="5040560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2800" b="1" u="sng" dirty="0">
                <a:latin typeface="Arial" pitchFamily="34" charset="0"/>
                <a:cs typeface="Arial" pitchFamily="34" charset="0"/>
              </a:rPr>
              <a:t>Manipulace s břemenem </a:t>
            </a:r>
          </a:p>
          <a:p>
            <a:pPr marL="6858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Podle </a:t>
            </a:r>
            <a:r>
              <a:rPr lang="cs-CZ" b="1" u="sng" dirty="0">
                <a:latin typeface="Arial" pitchFamily="34" charset="0"/>
                <a:cs typeface="Arial" pitchFamily="34" charset="0"/>
              </a:rPr>
              <a:t>nařízení vlády č. 361/2007 Sb., </a:t>
            </a:r>
            <a:r>
              <a:rPr lang="cs-CZ" dirty="0">
                <a:latin typeface="Arial" pitchFamily="34" charset="0"/>
                <a:cs typeface="Arial" pitchFamily="34" charset="0"/>
              </a:rPr>
              <a:t>v platném znění, se ruční manipulací s břemenem rozumí přepravování nebo nošení břemene jedním nebo současně více zaměstnanci, včetně jeho zvedání, pokládání, strkání, tahání, posunování nebo přemisťování, při kterém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v </a:t>
            </a:r>
            <a:r>
              <a:rPr lang="cs-CZ" dirty="0">
                <a:latin typeface="Arial" pitchFamily="34" charset="0"/>
                <a:cs typeface="Arial" pitchFamily="34" charset="0"/>
              </a:rPr>
              <a:t>důsledku vlastností břemene nebo nepříznivých ergonomických podmínek může dojít k poškození páteře zaměstnance nebo onemocnění z jednostranné nadměrné zátěže. </a:t>
            </a:r>
            <a:endParaRPr lang="cs-CZ" u="sng" dirty="0">
              <a:latin typeface="Arial" pitchFamily="34" charset="0"/>
              <a:cs typeface="Arial" pitchFamily="34" charset="0"/>
            </a:endParaRPr>
          </a:p>
          <a:p>
            <a:pPr marL="68580" indent="0" algn="ctr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Manipulace s výrobky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711136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807600" y="548680"/>
            <a:ext cx="7528800" cy="51794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Manipulace s výrobky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611560" y="1340767"/>
            <a:ext cx="792088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Zaměstnanci musí být před zahájením práce spojené s ruční manipulací s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břemeny seznámeni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: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latin typeface="Arial" pitchFamily="34" charset="0"/>
                <a:cs typeface="Arial" pitchFamily="34" charset="0"/>
              </a:rPr>
              <a:t>s všeobecnými údaji (podle možností i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>
                <a:latin typeface="Arial" pitchFamily="34" charset="0"/>
                <a:cs typeface="Arial" pitchFamily="34" charset="0"/>
              </a:rPr>
              <a:t> přesnými údaji o hmotnosti,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vlastnostech břemene</a:t>
            </a:r>
            <a:r>
              <a:rPr lang="cs-CZ" dirty="0">
                <a:latin typeface="Arial" pitchFamily="34" charset="0"/>
                <a:cs typeface="Arial" pitchFamily="34" charset="0"/>
              </a:rPr>
              <a:t>, o umístění jeho těžiště, o jeho nejtěžší straně), 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latin typeface="Arial" pitchFamily="34" charset="0"/>
                <a:cs typeface="Arial" pitchFamily="34" charset="0"/>
              </a:rPr>
              <a:t>s přesnými údaji o správném uchopení a zacházení s břemeny, 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latin typeface="Arial" pitchFamily="34" charset="0"/>
                <a:cs typeface="Arial" pitchFamily="34" charset="0"/>
              </a:rPr>
              <a:t>s nebezpečím, jemuž mohou být vystaveni při nesprávné ruční manipulaci s břemeny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latin typeface="Arial" pitchFamily="34" charset="0"/>
                <a:cs typeface="Arial" pitchFamily="34" charset="0"/>
              </a:rPr>
              <a:t>s možností poškození bederní páteře při otáčení trupu, prudkém pohybu břemene, při vratkém postoji, při zvýšené fyzické námaze nebo při excentrickém umístění těžiště břemene,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latin typeface="Arial" pitchFamily="34" charset="0"/>
                <a:cs typeface="Arial" pitchFamily="34" charset="0"/>
              </a:rPr>
              <a:t>s nedostatky, které ztěžují manipulaci, zejména s nedostatkem prostoru ve svislém směru, s prací na nerovném, kluzkém nebo vratkém povrchu nebo v nevyhovujících mikroklimatických podmínkách,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latin typeface="Arial" pitchFamily="34" charset="0"/>
                <a:cs typeface="Arial" pitchFamily="34" charset="0"/>
              </a:rPr>
              <a:t>se stavy, které zvyšují riziko poškození páteře vlivem příliš časté nebo příliš dlouho trvající fyzické námahy, nedostatečného tělesného odpočinku, nedostatečné doby na zotavení nebo práce ve vnuceném pracovním tempu. </a:t>
            </a:r>
          </a:p>
        </p:txBody>
      </p:sp>
    </p:spTree>
    <p:extLst>
      <p:ext uri="{BB962C8B-B14F-4D97-AF65-F5344CB8AC3E}">
        <p14:creationId xmlns:p14="http://schemas.microsoft.com/office/powerpoint/2010/main" xmlns="" val="105105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611560" y="548680"/>
            <a:ext cx="7528800" cy="64807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Manipulace s výrobky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755576" y="1340768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11560" y="1340768"/>
            <a:ext cx="792088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u="sng" dirty="0"/>
              <a:t>Hlavní zásahy manipulace s břemeny:</a:t>
            </a:r>
            <a:endParaRPr lang="cs-CZ" dirty="0"/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Hmotnost </a:t>
            </a:r>
            <a:r>
              <a:rPr lang="cs-CZ" dirty="0">
                <a:latin typeface="Arial" pitchFamily="34" charset="0"/>
                <a:cs typeface="Arial" pitchFamily="34" charset="0"/>
              </a:rPr>
              <a:t>břemen ručně přenášených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muži</a:t>
            </a:r>
            <a:r>
              <a:rPr lang="cs-CZ" dirty="0">
                <a:latin typeface="Arial" pitchFamily="34" charset="0"/>
                <a:cs typeface="Arial" pitchFamily="34" charset="0"/>
              </a:rPr>
              <a:t> nesmí překročit při občasném zvedání 50 kg, při častém zvedání  30 kg, pro kumulativní hmotnost ručně manipulovaného břemene mužem je 10 000 kg za osmihodinovou směnu.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Hygienický </a:t>
            </a:r>
            <a:r>
              <a:rPr lang="cs-CZ" dirty="0">
                <a:latin typeface="Arial" pitchFamily="34" charset="0"/>
                <a:cs typeface="Arial" pitchFamily="34" charset="0"/>
              </a:rPr>
              <a:t>limit pro hmotnost ručně manipulovaného břemene mužem při práci vsedě je 5 kg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Hmotnost </a:t>
            </a:r>
            <a:r>
              <a:rPr lang="cs-CZ" dirty="0">
                <a:latin typeface="Arial" pitchFamily="34" charset="0"/>
                <a:cs typeface="Arial" pitchFamily="34" charset="0"/>
              </a:rPr>
              <a:t>břemen ručně přenášených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ženami</a:t>
            </a:r>
            <a:r>
              <a:rPr lang="cs-CZ" dirty="0">
                <a:latin typeface="Arial" pitchFamily="34" charset="0"/>
                <a:cs typeface="Arial" pitchFamily="34" charset="0"/>
              </a:rPr>
              <a:t> nesmí překročit při občasném zvedání 20 kg, při častém zvedání a přenášení 15 kg, pro kumulativní hmotnost ručně manipulovaného břemene ženou je 6 500 kg za osmihodinovou směnu.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Hygienický limit </a:t>
            </a:r>
            <a:r>
              <a:rPr lang="cs-CZ" dirty="0">
                <a:latin typeface="Arial" pitchFamily="34" charset="0"/>
                <a:cs typeface="Arial" pitchFamily="34" charset="0"/>
              </a:rPr>
              <a:t>pro hmotnost ručně manipulovaného břemene ženou při práci vsedě jsou 3 kg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3686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7992888" cy="5256584"/>
          </a:xfrm>
        </p:spPr>
        <p:txBody>
          <a:bodyPr>
            <a:normAutofit fontScale="25000" lnSpcReduction="20000"/>
          </a:bodyPr>
          <a:lstStyle/>
          <a:p>
            <a:pPr marL="68580" indent="0">
              <a:buNone/>
            </a:pPr>
            <a:r>
              <a:rPr lang="cs-CZ" sz="9600" b="1" i="1" u="sng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Hlavní zásahy manipulace s břemeny:</a:t>
            </a:r>
          </a:p>
          <a:p>
            <a:pPr lvl="0"/>
            <a:endParaRPr lang="cs-CZ" sz="4500" b="1" i="1" u="sng" dirty="0">
              <a:solidFill>
                <a:schemeClr val="tx1"/>
              </a:solidFill>
            </a:endParaRPr>
          </a:p>
          <a:p>
            <a:pPr lvl="0"/>
            <a:r>
              <a:rPr lang="cs-CZ" sz="72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zdvihání a manipulaci s břemeny se snažit zachovat těžiště manipulovaného břemene co nejblíže vlastnímu tělu. Čím dále je těžiště břemene od těžiště pracovníka, tím je  manipulace namáhavější</a:t>
            </a:r>
          </a:p>
          <a:p>
            <a:pPr lvl="0"/>
            <a:r>
              <a:rPr lang="cs-CZ" sz="7200" dirty="0">
                <a:latin typeface="Arial" pitchFamily="34" charset="0"/>
                <a:cs typeface="Arial" pitchFamily="34" charset="0"/>
              </a:rPr>
              <a:t>při přenášení a přepravě břemen na kratší vzdálenosti platí, že během přepravy by měla být přenášena břemena ve stejných výškových úrovních</a:t>
            </a:r>
          </a:p>
          <a:p>
            <a:pPr lvl="0"/>
            <a:r>
              <a:rPr lang="cs-CZ" sz="7200" dirty="0">
                <a:latin typeface="Arial" pitchFamily="34" charset="0"/>
                <a:cs typeface="Arial" pitchFamily="34" charset="0"/>
              </a:rPr>
              <a:t>při manipulaci s břemeny je důležitá správná poloha dolních končetin. Měly by být mírně rozkročeny v rozmezí přibližně 30 cm, s nakročením jednoho chodidla ve směru předpokládaného pohybu. </a:t>
            </a:r>
          </a:p>
          <a:p>
            <a:pPr lvl="0"/>
            <a:r>
              <a:rPr lang="cs-CZ" sz="7200" dirty="0">
                <a:latin typeface="Arial" pitchFamily="34" charset="0"/>
                <a:cs typeface="Arial" pitchFamily="34" charset="0"/>
              </a:rPr>
              <a:t>ze země se břemena musí zvedat z dřepu, nikoliv z předklonu. Nohy mají být co nejblíže po obou stranách břemene, předmět pevně uchopte, potěžkejte a zvolna z podřepu zdvihejte pomocí stehenních svalů. Záda přitom musí zůstat vzpřímená. </a:t>
            </a:r>
          </a:p>
          <a:p>
            <a:pPr lvl="0"/>
            <a:r>
              <a:rPr lang="cs-CZ" sz="7200" dirty="0">
                <a:latin typeface="Arial" pitchFamily="34" charset="0"/>
                <a:cs typeface="Arial" pitchFamily="34" charset="0"/>
              </a:rPr>
              <a:t>uchopení břemene má být bezpečné a pevné, což usnadňují vhodné držáky. Při úchopu klouzavého předmětu či břemene s ostrými hranami je vhodné použít rukavice.</a:t>
            </a:r>
          </a:p>
          <a:p>
            <a:pPr lvl="0"/>
            <a:r>
              <a:rPr lang="cs-CZ" sz="7200" dirty="0">
                <a:latin typeface="Arial" pitchFamily="34" charset="0"/>
                <a:cs typeface="Arial" pitchFamily="34" charset="0"/>
              </a:rPr>
              <a:t>při zvedání těžkých břemen je výhodné se před zvednutím nadechnout a držet dech  po celou dobu zvedání. Zvýší se tak nitrohrudní a nitrobřišní tlak, čímž se zpevní břišní svalstvo a stabilizuje se páteř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7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Manipulace s výrobky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056241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611560" y="692696"/>
            <a:ext cx="7528800" cy="46805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Manipulace s výrobky</a:t>
            </a:r>
            <a:endParaRPr lang="cs-CZ" sz="3200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611560" y="1160748"/>
            <a:ext cx="7920880" cy="5292588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b="1" i="1" u="sng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Hlavní zásahy manipulace s břemeny:</a:t>
            </a:r>
          </a:p>
          <a:p>
            <a:pPr lvl="0"/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1800" dirty="0">
                <a:latin typeface="Arial" pitchFamily="34" charset="0"/>
                <a:cs typeface="Arial" pitchFamily="34" charset="0"/>
              </a:rPr>
              <a:t>při uchopení břemene je třeba dodržovat zásadu, že rozpětí rukou, které uchopí břemeno, má být přibližně shodné s šíří ramen. Vhodná poloha horních končetin je tehdy, jsou-li  kolmo k břemeni. </a:t>
            </a:r>
          </a:p>
          <a:p>
            <a:pPr lvl="0"/>
            <a:r>
              <a:rPr lang="cs-CZ" sz="1800" dirty="0">
                <a:latin typeface="Arial" pitchFamily="34" charset="0"/>
                <a:cs typeface="Arial" pitchFamily="34" charset="0"/>
              </a:rPr>
              <a:t>při zvedání břemen jej zvedat z podřepu a co nejvíce využít práce nohou. Jiný způsob, např. z předklonu je nesprávný a může vést ke zdravotním problémům.</a:t>
            </a:r>
          </a:p>
          <a:p>
            <a:pPr lvl="0"/>
            <a:r>
              <a:rPr lang="cs-CZ" sz="1800" dirty="0">
                <a:latin typeface="Arial" pitchFamily="34" charset="0"/>
                <a:cs typeface="Arial" pitchFamily="34" charset="0"/>
              </a:rPr>
              <a:t>ideální vzdálenost  mezi těžnicí těla a středem drženého předmětu se považuje vzdálenost 250 mm.</a:t>
            </a:r>
          </a:p>
          <a:p>
            <a:pPr lvl="0"/>
            <a:r>
              <a:rPr lang="cs-CZ" sz="1800" dirty="0">
                <a:latin typeface="Arial" pitchFamily="34" charset="0"/>
                <a:cs typeface="Arial" pitchFamily="34" charset="0"/>
              </a:rPr>
              <a:t>vhodné je využití vlastního těla, např. při přemísťování břemene na stůl, kdy se pomocí stehna břemeno nadlehčí.</a:t>
            </a:r>
          </a:p>
          <a:p>
            <a:pPr lvl="0"/>
            <a:r>
              <a:rPr lang="cs-CZ" sz="1800" dirty="0">
                <a:latin typeface="Arial" pitchFamily="34" charset="0"/>
                <a:cs typeface="Arial" pitchFamily="34" charset="0"/>
              </a:rPr>
              <a:t>při otáčení s břemeny musíme dávat pozor, abychom se neotáčely trupem, ale pomocí přešlápnutí chodidel.</a:t>
            </a:r>
          </a:p>
        </p:txBody>
      </p:sp>
    </p:spTree>
    <p:extLst>
      <p:ext uri="{BB962C8B-B14F-4D97-AF65-F5344CB8AC3E}">
        <p14:creationId xmlns:p14="http://schemas.microsoft.com/office/powerpoint/2010/main" xmlns="" val="3188803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/>
              <a:t>Manipulace s výrobky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83568" y="1124744"/>
            <a:ext cx="7776863" cy="3816424"/>
          </a:xfrm>
        </p:spPr>
        <p:txBody>
          <a:bodyPr>
            <a:normAutofit/>
          </a:bodyPr>
          <a:lstStyle/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3568" y="1268760"/>
            <a:ext cx="792088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Přípustný hygienický limit pro tlačné a tažné síly</a:t>
            </a:r>
            <a:r>
              <a:rPr lang="cs-CZ" dirty="0"/>
              <a:t>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při manipulaci s břemenem pomocí jednoduchého bezmotorového prostředku je 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 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a) pro muže tlačné 310 N a tažné 280 N, 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b) pro ženy tlačné 250 N a tažné 220 N. Jde-li o práci ve směnách delších než osmihodinových, odpovídá hodnota navýšení v procentech skutečné době výkonu práce; je-li doba výkonu práce 12 hodin a delší, nesmí být průměrný hygienický limit pro práci s ruční manipulací s břemenem navýšen o více než 20 %.  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 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Hmotnost břemen a podmínky ruční manipulace s břemeny těhotnými ženami, kojícími ženami, matkami do konce devátého měsíce po porodu a mladistvými jsou upraveny vyhláškou č. 288/2003 Sb. </a:t>
            </a:r>
          </a:p>
        </p:txBody>
      </p:sp>
    </p:spTree>
    <p:extLst>
      <p:ext uri="{BB962C8B-B14F-4D97-AF65-F5344CB8AC3E}">
        <p14:creationId xmlns:p14="http://schemas.microsoft.com/office/powerpoint/2010/main" xmlns="" val="3165022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7920880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Použité zdroje: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2"/>
              </a:rPr>
              <a:t>www.wikipedia.cz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Němec</a:t>
            </a:r>
            <a:r>
              <a:rPr lang="cs-CZ" dirty="0">
                <a:latin typeface="Arial" pitchFamily="34" charset="0"/>
                <a:cs typeface="Arial" pitchFamily="34" charset="0"/>
              </a:rPr>
              <a:t>, K.: Montážní práce ve strojírenství,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SNTL1967</a:t>
            </a:r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</a:t>
            </a:r>
            <a:r>
              <a:rPr lang="cs-CZ" sz="1800" dirty="0" smtClean="0"/>
              <a:t>e</a:t>
            </a:r>
            <a:r>
              <a:rPr lang="cs-CZ" sz="1800" dirty="0" smtClean="0">
                <a:hlinkClick r:id="rId4"/>
              </a:rPr>
              <a:t>bozp.cz/dok_demo/10_provozni_rady/zasady_manip_s_bremeny.doc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www.osunios.cz/rucni-manipulace-s-bremenem.html</a:t>
            </a:r>
            <a:endParaRPr lang="cs-CZ" sz="1800" dirty="0" smtClean="0"/>
          </a:p>
          <a:p>
            <a:endParaRPr lang="cs-CZ" sz="18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759380" y="551028"/>
            <a:ext cx="7528800" cy="5737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Manipulační prostředky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211275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306</TotalTime>
  <Words>291</Words>
  <Application>Microsoft Office PowerPoint</Application>
  <PresentationFormat>Předvádění na obrazovce (4:3)</PresentationFormat>
  <Paragraphs>73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Manipulace             s výrobky</vt:lpstr>
      <vt:lpstr>Výukový materiál</vt:lpstr>
      <vt:lpstr>Snímek 3</vt:lpstr>
      <vt:lpstr>Manipulace s výrobky</vt:lpstr>
      <vt:lpstr>Snímek 5</vt:lpstr>
      <vt:lpstr>Snímek 6</vt:lpstr>
      <vt:lpstr>Snímek 7</vt:lpstr>
      <vt:lpstr>Snímek 8</vt:lpstr>
      <vt:lpstr>Snímek 9</vt:lpstr>
      <vt:lpstr>Manipulace s výrobky</vt:lpstr>
      <vt:lpstr>Snímek 11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Soustružení</dc:title>
  <dc:creator>Leopold Voharek</dc:creator>
  <cp:lastModifiedBy>Dum</cp:lastModifiedBy>
  <cp:revision>37</cp:revision>
  <dcterms:created xsi:type="dcterms:W3CDTF">2012-03-26T17:56:50Z</dcterms:created>
  <dcterms:modified xsi:type="dcterms:W3CDTF">2013-05-28T10:20:51Z</dcterms:modified>
</cp:coreProperties>
</file>