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6" autoAdjust="0"/>
    <p:restoredTop sz="94640" autoAdjust="0"/>
  </p:normalViewPr>
  <p:slideViewPr>
    <p:cSldViewPr>
      <p:cViewPr>
        <p:scale>
          <a:sx n="100" d="100"/>
          <a:sy n="100" d="100"/>
        </p:scale>
        <p:origin x="-2271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DD842-872F-4B78-A25E-21BB104F8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449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5EE72-D6BC-4CBE-804F-23F468D739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990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EAEBC-8E06-4178-B589-657BEC5FE0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606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5A6AF-0FFD-4391-9FAC-DED50CD01C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765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1D6CE-771E-4C63-A015-2FAF3B29F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505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935D7-1DDD-49AF-9CBF-083BB9BB07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02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02DE5-A37A-4D60-8670-0FAEE15C61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898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DA166-F60C-4525-A39C-B1036FE96C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60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C85AF-FA8C-400C-A57A-FD3F476C3D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754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5D1AF-E44B-47FB-A137-600239159F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619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B95B8-BB87-40AF-801C-8F3FC1A176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327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A1B194C-46F0-431A-9933-6D3CB0AFBA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555021"/>
              </p:ext>
            </p:extLst>
          </p:nvPr>
        </p:nvGraphicFramePr>
        <p:xfrm>
          <a:off x="750888" y="2060575"/>
          <a:ext cx="7559675" cy="3814763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30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Využití různých formátů výkresů a měřítek, správné použití druhů 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síly čar.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Formáty výkresů, měřítko výkresu, druhy čar, síla čar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Říha, konzultant Jan Mariáš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23-51-H/01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Strojní mechanik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ZÁKLADY TECHNICKÉ DOKUMENTACE I.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893CC45-ED41-45FC-BB55-AF96C97ACE2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4150"/>
            <a:ext cx="7561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VY_32_INOVACE_30_596</a:t>
            </a: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D20BFD7-8E15-43DF-B970-2A139EA046B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10"/>
          <p:cNvSpPr>
            <a:spLocks noChangeArrowheads="1"/>
          </p:cNvSpPr>
          <p:nvPr/>
        </p:nvSpPr>
        <p:spPr bwMode="auto">
          <a:xfrm>
            <a:off x="1042988" y="1916113"/>
            <a:ext cx="7058025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6000" b="1"/>
              <a:t>ZÁKLADY TECHNICKÉ</a:t>
            </a:r>
            <a:r>
              <a:rPr lang="cs-CZ" altLang="cs-CZ" sz="5400" b="1"/>
              <a:t> </a:t>
            </a:r>
            <a:r>
              <a:rPr lang="cs-CZ" altLang="cs-CZ" sz="6000" b="1"/>
              <a:t>DOKUMENTACE 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D591865-C2D0-4FDC-B70C-D00894757C8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Požadavky na práci v technickém dokumentaci</a:t>
            </a:r>
          </a:p>
        </p:txBody>
      </p:sp>
      <p:sp>
        <p:nvSpPr>
          <p:cNvPr id="4105" name="Rectangle 3"/>
          <p:cNvSpPr>
            <a:spLocks noChangeArrowheads="1"/>
          </p:cNvSpPr>
          <p:nvPr/>
        </p:nvSpPr>
        <p:spPr bwMode="auto">
          <a:xfrm>
            <a:off x="468313" y="1773238"/>
            <a:ext cx="8229600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	</a:t>
            </a:r>
            <a:r>
              <a:rPr lang="cs-CZ" altLang="cs-CZ" sz="1800" b="1"/>
              <a:t>1, vypěstování představivosti a   obrazotvornosti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    2, zvládnutí správných zásad provádění jednoduché technické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        dokumentace výrobku nebo jeho částí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altLang="cs-CZ" sz="1800" b="1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    3, osvojení dovedností pro správné čtení technických dokumentace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        a schémat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		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	4, ovládání grafického projevu při kreslení náčrtů a technické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        dokumentace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	5, seznámení s technickými normami a jejich využitím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1800" b="1"/>
              <a:t>         v technické dokumentaci i výrobě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cs-CZ" altLang="cs-CZ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B8DB8D2-ADD8-4515-B1BE-47098A63A5D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2"/>
          <p:cNvSpPr>
            <a:spLocks noChangeArrowheads="1"/>
          </p:cNvSpPr>
          <p:nvPr/>
        </p:nvSpPr>
        <p:spPr bwMode="auto">
          <a:xfrm>
            <a:off x="250825" y="1052513"/>
            <a:ext cx="8374063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Některé požadavky normalizace v technické dokumentaci</a:t>
            </a:r>
            <a:endParaRPr lang="cs-CZ" altLang="cs-CZ" sz="4000">
              <a:solidFill>
                <a:schemeClr val="tx2"/>
              </a:solidFill>
            </a:endParaRPr>
          </a:p>
        </p:txBody>
      </p:sp>
      <p:sp>
        <p:nvSpPr>
          <p:cNvPr id="5129" name="Rectangle 3"/>
          <p:cNvSpPr>
            <a:spLocks noChangeArrowheads="1"/>
          </p:cNvSpPr>
          <p:nvPr/>
        </p:nvSpPr>
        <p:spPr bwMode="auto">
          <a:xfrm>
            <a:off x="539750" y="2636838"/>
            <a:ext cx="8229600" cy="3805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lvl="2" eaLnBrk="1" hangingPunct="1">
              <a:buFontTx/>
              <a:buNone/>
            </a:pPr>
            <a:endParaRPr lang="cs-CZ" altLang="cs-CZ" sz="2000" b="1"/>
          </a:p>
          <a:p>
            <a:pPr lvl="2" eaLnBrk="1" hangingPunct="1">
              <a:buFontTx/>
              <a:buNone/>
            </a:pPr>
            <a:r>
              <a:rPr lang="cs-CZ" altLang="cs-CZ" b="1"/>
              <a:t>	  1, velikost technických výkresů</a:t>
            </a:r>
          </a:p>
          <a:p>
            <a:pPr eaLnBrk="1" hangingPunct="1">
              <a:buFontTx/>
              <a:buNone/>
            </a:pPr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400" b="1"/>
              <a:t>       	     2, druhy a tloušťky čar</a:t>
            </a:r>
          </a:p>
          <a:p>
            <a:pPr eaLnBrk="1" hangingPunct="1"/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400" b="1"/>
              <a:t>                3, měřítka výkresů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D65F34D-AC81-4737-8F9F-DB94682033F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Rectangle 2"/>
          <p:cNvSpPr>
            <a:spLocks noChangeArrowheads="1"/>
          </p:cNvSpPr>
          <p:nvPr/>
        </p:nvSpPr>
        <p:spPr bwMode="auto">
          <a:xfrm>
            <a:off x="395288" y="1052513"/>
            <a:ext cx="8229600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Formáty výkresů</a:t>
            </a:r>
          </a:p>
        </p:txBody>
      </p:sp>
      <p:sp>
        <p:nvSpPr>
          <p:cNvPr id="6153" name="Rectangle 3"/>
          <p:cNvSpPr>
            <a:spLocks noChangeArrowheads="1"/>
          </p:cNvSpPr>
          <p:nvPr/>
        </p:nvSpPr>
        <p:spPr bwMode="auto">
          <a:xfrm>
            <a:off x="457200" y="2060575"/>
            <a:ext cx="8229600" cy="374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2000" b="1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b="1"/>
              <a:t>Formáty výkresů – vychází ze základního formátu A0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b="1"/>
              <a:t>                                 o rozměrech 1189 x 841 mm, což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b="1"/>
              <a:t>                                 představuje plochu 1m</a:t>
            </a:r>
            <a:r>
              <a:rPr lang="cs-CZ" altLang="cs-CZ" sz="2400" b="1" baseline="30000"/>
              <a:t>2</a:t>
            </a:r>
            <a:r>
              <a:rPr lang="cs-CZ" altLang="cs-CZ" sz="2400" b="1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2400" b="1"/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cs-CZ" altLang="cs-CZ" sz="2400" b="1"/>
              <a:t>Poměry kratší a delší strany je  zhruba 1:1,4.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2400" b="1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b="1"/>
              <a:t>	Další menší formáty vznikají rozdělením většího 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b="1"/>
              <a:t>         formátu na polovinu podle delší strany.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200" b="1"/>
              <a:t>																		  </a:t>
            </a:r>
            <a:endParaRPr lang="cs-CZ" altLang="cs-CZ" sz="120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200"/>
              <a:t/>
            </a:r>
            <a:br>
              <a:rPr lang="cs-CZ" altLang="cs-CZ" sz="1200"/>
            </a:br>
            <a:r>
              <a:rPr lang="cs-CZ" altLang="cs-CZ" sz="1200" b="1"/>
              <a:t>		</a:t>
            </a:r>
            <a:endParaRPr lang="cs-CZ" altLang="cs-CZ" sz="120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1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8923F6F-24BB-4680-AC65-6BB6C31E286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12"/>
          <p:cNvSpPr>
            <a:spLocks noChangeArrowheads="1"/>
          </p:cNvSpPr>
          <p:nvPr/>
        </p:nvSpPr>
        <p:spPr bwMode="auto">
          <a:xfrm>
            <a:off x="2268538" y="1052513"/>
            <a:ext cx="184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7177" name="Rectangle 4"/>
          <p:cNvSpPr>
            <a:spLocks noChangeArrowheads="1"/>
          </p:cNvSpPr>
          <p:nvPr/>
        </p:nvSpPr>
        <p:spPr bwMode="auto">
          <a:xfrm>
            <a:off x="395288" y="1628775"/>
            <a:ext cx="829151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cs-CZ" sz="2800" b="1"/>
              <a:t>A0      </a:t>
            </a:r>
          </a:p>
          <a:p>
            <a:pPr eaLnBrk="1" hangingPunct="1">
              <a:buFontTx/>
              <a:buNone/>
            </a:pPr>
            <a:r>
              <a:rPr lang="cs-CZ" altLang="cs-CZ" sz="2800" b="1"/>
              <a:t>    						</a:t>
            </a:r>
          </a:p>
          <a:p>
            <a:pPr eaLnBrk="1" hangingPunct="1">
              <a:buFontTx/>
              <a:buNone/>
            </a:pPr>
            <a:r>
              <a:rPr lang="cs-CZ" altLang="cs-CZ" sz="2800" b="1"/>
              <a:t>							A0 = 1189x841</a:t>
            </a:r>
          </a:p>
          <a:p>
            <a:pPr eaLnBrk="1" hangingPunct="1">
              <a:buFontTx/>
              <a:buNone/>
            </a:pPr>
            <a:r>
              <a:rPr lang="cs-CZ" altLang="cs-CZ" sz="2800" b="1"/>
              <a:t>    						A1 =  841 x 594</a:t>
            </a:r>
          </a:p>
          <a:p>
            <a:pPr eaLnBrk="1" hangingPunct="1">
              <a:buFontTx/>
              <a:buNone/>
            </a:pPr>
            <a:r>
              <a:rPr lang="cs-CZ" altLang="cs-CZ" sz="2800" b="1"/>
              <a:t>   							A2 = 594 x 420</a:t>
            </a:r>
          </a:p>
          <a:p>
            <a:pPr eaLnBrk="1" hangingPunct="1">
              <a:buFontTx/>
              <a:buNone/>
            </a:pPr>
            <a:r>
              <a:rPr lang="cs-CZ" altLang="cs-CZ" sz="2800" b="1"/>
              <a:t>    						A3 = 420 x 297 </a:t>
            </a:r>
          </a:p>
          <a:p>
            <a:pPr eaLnBrk="1" hangingPunct="1">
              <a:buFontTx/>
              <a:buNone/>
            </a:pPr>
            <a:r>
              <a:rPr lang="cs-CZ" altLang="cs-CZ" sz="2800" b="1"/>
              <a:t>    						A4 = 297 x 210 </a:t>
            </a:r>
          </a:p>
          <a:p>
            <a:pPr eaLnBrk="1" hangingPunct="1"/>
            <a:endParaRPr lang="cs-CZ" altLang="cs-CZ" sz="2800"/>
          </a:p>
        </p:txBody>
      </p:sp>
      <p:grpSp>
        <p:nvGrpSpPr>
          <p:cNvPr id="7178" name="Group 26"/>
          <p:cNvGrpSpPr>
            <a:grpSpLocks/>
          </p:cNvGrpSpPr>
          <p:nvPr/>
        </p:nvGrpSpPr>
        <p:grpSpPr bwMode="auto">
          <a:xfrm>
            <a:off x="755650" y="2205038"/>
            <a:ext cx="4608513" cy="3602037"/>
            <a:chOff x="703" y="1298"/>
            <a:chExt cx="2313" cy="1542"/>
          </a:xfrm>
        </p:grpSpPr>
        <p:sp>
          <p:nvSpPr>
            <p:cNvPr id="7186" name="Line 11"/>
            <p:cNvSpPr>
              <a:spLocks noChangeShapeType="1"/>
            </p:cNvSpPr>
            <p:nvPr/>
          </p:nvSpPr>
          <p:spPr bwMode="auto">
            <a:xfrm>
              <a:off x="703" y="1298"/>
              <a:ext cx="231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87" name="Line 14"/>
            <p:cNvSpPr>
              <a:spLocks noChangeShapeType="1"/>
            </p:cNvSpPr>
            <p:nvPr/>
          </p:nvSpPr>
          <p:spPr bwMode="auto">
            <a:xfrm>
              <a:off x="703" y="2840"/>
              <a:ext cx="231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88" name="Line 17"/>
            <p:cNvSpPr>
              <a:spLocks noChangeShapeType="1"/>
            </p:cNvSpPr>
            <p:nvPr/>
          </p:nvSpPr>
          <p:spPr bwMode="auto">
            <a:xfrm>
              <a:off x="1791" y="2069"/>
              <a:ext cx="122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89" name="Line 19"/>
            <p:cNvSpPr>
              <a:spLocks noChangeShapeType="1"/>
            </p:cNvSpPr>
            <p:nvPr/>
          </p:nvSpPr>
          <p:spPr bwMode="auto">
            <a:xfrm>
              <a:off x="703" y="1298"/>
              <a:ext cx="0" cy="154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90" name="Line 20"/>
            <p:cNvSpPr>
              <a:spLocks noChangeShapeType="1"/>
            </p:cNvSpPr>
            <p:nvPr/>
          </p:nvSpPr>
          <p:spPr bwMode="auto">
            <a:xfrm>
              <a:off x="1791" y="1298"/>
              <a:ext cx="0" cy="154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91" name="Line 21"/>
            <p:cNvSpPr>
              <a:spLocks noChangeShapeType="1"/>
            </p:cNvSpPr>
            <p:nvPr/>
          </p:nvSpPr>
          <p:spPr bwMode="auto">
            <a:xfrm>
              <a:off x="3016" y="1298"/>
              <a:ext cx="0" cy="154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92" name="Line 23"/>
            <p:cNvSpPr>
              <a:spLocks noChangeShapeType="1"/>
            </p:cNvSpPr>
            <p:nvPr/>
          </p:nvSpPr>
          <p:spPr bwMode="auto">
            <a:xfrm>
              <a:off x="2381" y="2478"/>
              <a:ext cx="63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193" name="Line 25"/>
            <p:cNvSpPr>
              <a:spLocks noChangeShapeType="1"/>
            </p:cNvSpPr>
            <p:nvPr/>
          </p:nvSpPr>
          <p:spPr bwMode="auto">
            <a:xfrm>
              <a:off x="2381" y="2069"/>
              <a:ext cx="0" cy="72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79" name="Text Box 19"/>
          <p:cNvSpPr txBox="1">
            <a:spLocks noChangeArrowheads="1"/>
          </p:cNvSpPr>
          <p:nvPr/>
        </p:nvSpPr>
        <p:spPr bwMode="auto">
          <a:xfrm>
            <a:off x="2268538" y="2420938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b="1"/>
              <a:t>A1</a:t>
            </a:r>
          </a:p>
        </p:txBody>
      </p:sp>
      <p:sp>
        <p:nvSpPr>
          <p:cNvPr id="7180" name="Text Box 20"/>
          <p:cNvSpPr txBox="1">
            <a:spLocks noChangeArrowheads="1"/>
          </p:cNvSpPr>
          <p:nvPr/>
        </p:nvSpPr>
        <p:spPr bwMode="auto">
          <a:xfrm>
            <a:off x="4572000" y="2420938"/>
            <a:ext cx="5032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b="1"/>
              <a:t>A2</a:t>
            </a:r>
          </a:p>
        </p:txBody>
      </p:sp>
      <p:sp>
        <p:nvSpPr>
          <p:cNvPr id="7181" name="Text Box 21"/>
          <p:cNvSpPr txBox="1">
            <a:spLocks noChangeArrowheads="1"/>
          </p:cNvSpPr>
          <p:nvPr/>
        </p:nvSpPr>
        <p:spPr bwMode="auto">
          <a:xfrm>
            <a:off x="3563938" y="4292600"/>
            <a:ext cx="5032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b="1"/>
              <a:t>A3</a:t>
            </a:r>
          </a:p>
        </p:txBody>
      </p:sp>
      <p:sp>
        <p:nvSpPr>
          <p:cNvPr id="7182" name="Text Box 22"/>
          <p:cNvSpPr txBox="1">
            <a:spLocks noChangeArrowheads="1"/>
          </p:cNvSpPr>
          <p:nvPr/>
        </p:nvSpPr>
        <p:spPr bwMode="auto">
          <a:xfrm>
            <a:off x="4716463" y="42211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b="1"/>
              <a:t>A4</a:t>
            </a:r>
          </a:p>
        </p:txBody>
      </p:sp>
      <p:sp>
        <p:nvSpPr>
          <p:cNvPr id="7183" name="Text Box 23"/>
          <p:cNvSpPr txBox="1">
            <a:spLocks noChangeArrowheads="1"/>
          </p:cNvSpPr>
          <p:nvPr/>
        </p:nvSpPr>
        <p:spPr bwMode="auto">
          <a:xfrm>
            <a:off x="4716463" y="5084763"/>
            <a:ext cx="504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cs-CZ" altLang="cs-CZ" sz="1800" b="1"/>
              <a:t>A4</a:t>
            </a:r>
          </a:p>
        </p:txBody>
      </p:sp>
      <p:sp>
        <p:nvSpPr>
          <p:cNvPr id="7184" name="Line 24"/>
          <p:cNvSpPr>
            <a:spLocks noChangeShapeType="1"/>
          </p:cNvSpPr>
          <p:nvPr/>
        </p:nvSpPr>
        <p:spPr bwMode="auto">
          <a:xfrm>
            <a:off x="971550" y="1916113"/>
            <a:ext cx="1584325" cy="1444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185" name="Rectangle 2"/>
          <p:cNvSpPr>
            <a:spLocks noChangeArrowheads="1"/>
          </p:cNvSpPr>
          <p:nvPr/>
        </p:nvSpPr>
        <p:spPr bwMode="auto">
          <a:xfrm>
            <a:off x="395288" y="1052513"/>
            <a:ext cx="8229600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Formáty výkresů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147220C-58C7-4404-B430-987164FAF83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1042988" y="908050"/>
            <a:ext cx="7210425" cy="50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8201" name="Rectangle 2"/>
          <p:cNvSpPr>
            <a:spLocks noChangeArrowheads="1"/>
          </p:cNvSpPr>
          <p:nvPr/>
        </p:nvSpPr>
        <p:spPr bwMode="auto">
          <a:xfrm>
            <a:off x="971550" y="981075"/>
            <a:ext cx="72009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solidFill>
                  <a:schemeClr val="tx2"/>
                </a:solidFill>
              </a:rPr>
              <a:t>                 Druhy čar používaných v technickém kreslení</a:t>
            </a:r>
            <a:r>
              <a:rPr lang="cs-CZ" altLang="cs-CZ" sz="2400" b="1">
                <a:solidFill>
                  <a:schemeClr val="tx2"/>
                </a:solidFill>
              </a:rPr>
              <a:t> </a:t>
            </a:r>
            <a:br>
              <a:rPr lang="cs-CZ" altLang="cs-CZ" sz="2400" b="1">
                <a:solidFill>
                  <a:schemeClr val="tx2"/>
                </a:solidFill>
              </a:rPr>
            </a:br>
            <a:r>
              <a:rPr lang="cs-CZ" altLang="cs-CZ" sz="2400" b="1">
                <a:solidFill>
                  <a:schemeClr val="tx2"/>
                </a:solidFill>
              </a:rPr>
              <a:t>   </a:t>
            </a:r>
            <a:r>
              <a:rPr lang="cs-CZ" altLang="cs-CZ" sz="1400" b="1">
                <a:solidFill>
                  <a:schemeClr val="tx2"/>
                </a:solidFill>
              </a:rPr>
              <a:t>se dělí podle grafického provedení na:</a:t>
            </a:r>
            <a:br>
              <a:rPr lang="cs-CZ" altLang="cs-CZ" sz="1400" b="1">
                <a:solidFill>
                  <a:schemeClr val="tx2"/>
                </a:solidFill>
              </a:rPr>
            </a:br>
            <a:r>
              <a:rPr lang="cs-CZ" altLang="cs-CZ" sz="1400" b="1">
                <a:solidFill>
                  <a:schemeClr val="tx2"/>
                </a:solidFill>
              </a:rPr>
              <a:t>     a, pravidelné – plné nebo přerušované, kreslené  podle pravítka</a:t>
            </a:r>
            <a:br>
              <a:rPr lang="cs-CZ" altLang="cs-CZ" sz="1400" b="1">
                <a:solidFill>
                  <a:schemeClr val="tx2"/>
                </a:solidFill>
              </a:rPr>
            </a:br>
            <a:r>
              <a:rPr lang="cs-CZ" altLang="cs-CZ" sz="1400" b="1">
                <a:solidFill>
                  <a:schemeClr val="tx2"/>
                </a:solidFill>
              </a:rPr>
              <a:t>     b, nepravidelné – kreslené od ruky</a:t>
            </a:r>
          </a:p>
        </p:txBody>
      </p:sp>
      <p:graphicFrame>
        <p:nvGraphicFramePr>
          <p:cNvPr id="8246" name="Group 54"/>
          <p:cNvGraphicFramePr>
            <a:graphicFrameLocks noGrp="1"/>
          </p:cNvGraphicFramePr>
          <p:nvPr/>
        </p:nvGraphicFramePr>
        <p:xfrm>
          <a:off x="900113" y="2276475"/>
          <a:ext cx="7786687" cy="3384552"/>
        </p:xfrm>
        <a:graphic>
          <a:graphicData uri="http://schemas.openxmlformats.org/drawingml/2006/table">
            <a:tbl>
              <a:tblPr/>
              <a:tblGrid>
                <a:gridCol w="1638300"/>
                <a:gridCol w="895350"/>
                <a:gridCol w="1693862"/>
                <a:gridCol w="3559175"/>
              </a:tblGrid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čáry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Síla čáry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čáry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Použití čáry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silná plná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obrysy a viditelné hrany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střední čárkovaná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0,5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neviditelné hrany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tenká plná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0,25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kótovací a vynášecí čáry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tenká čerchovaná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0,25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osy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tenká od ruky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0,25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přerušení (dlouhá část výrobku nebo polotovaru,  neodpovídající ostatním částem v měřítku)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39" name="Line 47"/>
          <p:cNvSpPr>
            <a:spLocks noChangeShapeType="1"/>
          </p:cNvSpPr>
          <p:nvPr/>
        </p:nvSpPr>
        <p:spPr bwMode="auto">
          <a:xfrm>
            <a:off x="3708400" y="2997200"/>
            <a:ext cx="10795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240" name="Line 48"/>
          <p:cNvSpPr>
            <a:spLocks noChangeShapeType="1"/>
          </p:cNvSpPr>
          <p:nvPr/>
        </p:nvSpPr>
        <p:spPr bwMode="auto">
          <a:xfrm>
            <a:off x="3708400" y="3500438"/>
            <a:ext cx="10795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241" name="Line 49"/>
          <p:cNvSpPr>
            <a:spLocks noChangeShapeType="1"/>
          </p:cNvSpPr>
          <p:nvPr/>
        </p:nvSpPr>
        <p:spPr bwMode="auto">
          <a:xfrm>
            <a:off x="3708400" y="4005263"/>
            <a:ext cx="11509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242" name="Line 50"/>
          <p:cNvSpPr>
            <a:spLocks noChangeShapeType="1"/>
          </p:cNvSpPr>
          <p:nvPr/>
        </p:nvSpPr>
        <p:spPr bwMode="auto">
          <a:xfrm>
            <a:off x="3708400" y="4508500"/>
            <a:ext cx="1150938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lg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243" name="Line 51"/>
          <p:cNvSpPr>
            <a:spLocks noChangeShapeType="1"/>
          </p:cNvSpPr>
          <p:nvPr/>
        </p:nvSpPr>
        <p:spPr bwMode="auto">
          <a:xfrm flipH="1">
            <a:off x="3924300" y="5013325"/>
            <a:ext cx="21590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244" name="Line 52"/>
          <p:cNvSpPr>
            <a:spLocks noChangeShapeType="1"/>
          </p:cNvSpPr>
          <p:nvPr/>
        </p:nvSpPr>
        <p:spPr bwMode="auto">
          <a:xfrm flipH="1">
            <a:off x="4067175" y="5013325"/>
            <a:ext cx="217488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CDE21CE-115B-4308-A42C-F4B0E56A272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23850" y="1125538"/>
            <a:ext cx="84359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Ukázka použití různých druhů čar</a:t>
            </a:r>
          </a:p>
        </p:txBody>
      </p:sp>
      <p:pic>
        <p:nvPicPr>
          <p:cNvPr id="9225" name="Picture 2" descr="C:\Documents and Settings\Riha\Dokumenty\Obrázky\2013-03-04\IMAGE01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8" b="6010"/>
          <a:stretch>
            <a:fillRect/>
          </a:stretch>
        </p:blipFill>
        <p:spPr bwMode="auto">
          <a:xfrm>
            <a:off x="1116013" y="1898650"/>
            <a:ext cx="6624637" cy="401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484B2E7-15F1-4B2F-AB92-122810E3C6D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1250" name="Group 50"/>
          <p:cNvGraphicFramePr>
            <a:graphicFrameLocks noGrp="1"/>
          </p:cNvGraphicFramePr>
          <p:nvPr/>
        </p:nvGraphicFramePr>
        <p:xfrm>
          <a:off x="468313" y="2420938"/>
          <a:ext cx="8207375" cy="2952750"/>
        </p:xfrm>
        <a:graphic>
          <a:graphicData uri="http://schemas.openxmlformats.org/drawingml/2006/table">
            <a:tbl>
              <a:tblPr/>
              <a:tblGrid>
                <a:gridCol w="2735262"/>
                <a:gridCol w="2736850"/>
                <a:gridCol w="2735263"/>
              </a:tblGrid>
              <a:tr h="1476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Skutečná velikost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Měřítko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zvětšení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Měřítko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zmenšení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: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: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: </a:t>
                      </a: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2" name="Rectangle 2"/>
          <p:cNvSpPr>
            <a:spLocks noChangeArrowheads="1"/>
          </p:cNvSpPr>
          <p:nvPr/>
        </p:nvSpPr>
        <p:spPr bwMode="auto">
          <a:xfrm>
            <a:off x="395288" y="1052513"/>
            <a:ext cx="8229600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Měřítka výkresů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DF4F782-7C8E-4835-ACE0-0AADF5D128D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987675" y="1052513"/>
            <a:ext cx="29733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Kontrolní otázky</a:t>
            </a:r>
          </a:p>
        </p:txBody>
      </p:sp>
      <p:sp>
        <p:nvSpPr>
          <p:cNvPr id="11273" name="Zástupný symbol pro text 2"/>
          <p:cNvSpPr>
            <a:spLocks/>
          </p:cNvSpPr>
          <p:nvPr/>
        </p:nvSpPr>
        <p:spPr bwMode="auto">
          <a:xfrm>
            <a:off x="457200" y="1600200"/>
            <a:ext cx="814705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Tx/>
              <a:buNone/>
            </a:pPr>
            <a:endParaRPr lang="cs-CZ" altLang="cs-CZ" sz="2400"/>
          </a:p>
          <a:p>
            <a:pPr eaLnBrk="1" hangingPunct="1">
              <a:buFontTx/>
              <a:buNone/>
            </a:pPr>
            <a:endParaRPr lang="cs-CZ" altLang="cs-CZ" sz="2400"/>
          </a:p>
          <a:p>
            <a:pPr eaLnBrk="1" hangingPunct="1">
              <a:buFontTx/>
              <a:buNone/>
            </a:pPr>
            <a:endParaRPr lang="cs-CZ" altLang="cs-CZ" sz="2000" b="1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755650" y="3511550"/>
            <a:ext cx="7632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cs-CZ" sz="1800" b="1"/>
          </a:p>
        </p:txBody>
      </p:sp>
      <p:sp>
        <p:nvSpPr>
          <p:cNvPr id="11275" name="Rectangle 10"/>
          <p:cNvSpPr>
            <a:spLocks noChangeArrowheads="1"/>
          </p:cNvSpPr>
          <p:nvPr/>
        </p:nvSpPr>
        <p:spPr bwMode="auto">
          <a:xfrm>
            <a:off x="755650" y="1985963"/>
            <a:ext cx="7632700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1, Jaké znáte formáty výkresů pro technickou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   dokumentaci?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2, Jaký formát, případně plochu má základní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   formát A0?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3, Uveďte alespoň tři druhy čar, používaných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   v technické dokumentaci, jejich sílu a význam!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4, Co znamená značka M 1:10?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CB4D50F-A7FD-46B2-A47C-15E23F62E06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</a:rPr>
              <a:t/>
            </a:r>
            <a:br>
              <a:rPr lang="cs-CZ" sz="1400" smtClean="0">
                <a:solidFill>
                  <a:srgbClr val="02283F"/>
                </a:solidFill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Použitá literatura</a:t>
            </a:r>
          </a:p>
        </p:txBody>
      </p:sp>
      <p:sp>
        <p:nvSpPr>
          <p:cNvPr id="12297" name="Zástupný symbol pro obsah 2"/>
          <p:cNvSpPr>
            <a:spLocks/>
          </p:cNvSpPr>
          <p:nvPr/>
        </p:nvSpPr>
        <p:spPr bwMode="auto">
          <a:xfrm>
            <a:off x="457200" y="2349500"/>
            <a:ext cx="8229600" cy="273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cs-CZ" altLang="cs-CZ" sz="28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	Holoubek Zdeněk Ing. , Leinveber Jan Ing. , Švercl Josef Ing.,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i="1"/>
              <a:t>     Technické kreslení pro 1. a 2.ročník SOU</a:t>
            </a:r>
            <a:r>
              <a:rPr lang="cs-CZ" altLang="cs-CZ" sz="1800"/>
              <a:t>, Praha, SNTL 1989,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	EAN 04-224-89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	Použitý obrázek je z uvedené učebnice, str. 57, tabulka16</a:t>
            </a:r>
          </a:p>
          <a:p>
            <a:pPr>
              <a:buFontTx/>
              <a:buNone/>
            </a:pPr>
            <a:r>
              <a:rPr lang="cs-CZ" altLang="cs-CZ" sz="1600"/>
              <a:t>	</a:t>
            </a:r>
          </a:p>
          <a:p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355</Words>
  <Application>Microsoft Office PowerPoint</Application>
  <PresentationFormat>Předvádění na obrazovce (4:3)</PresentationFormat>
  <Paragraphs>164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Book Antiqua</vt:lpstr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Zdenek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Zdenek</dc:creator>
  <cp:lastModifiedBy>Zdeněk Říha</cp:lastModifiedBy>
  <cp:revision>19</cp:revision>
  <dcterms:created xsi:type="dcterms:W3CDTF">2013-03-02T09:49:34Z</dcterms:created>
  <dcterms:modified xsi:type="dcterms:W3CDTF">2013-10-24T08:20:38Z</dcterms:modified>
</cp:coreProperties>
</file>