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7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2271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E48B66-74B4-4954-B160-EE91AA487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317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6093FC-F069-41D6-93BE-85EED5B7A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59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F06778-518B-431C-A1CE-EEAF488EAB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639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7B194D-B0D3-4815-9B33-F12455BB31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5237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4D5A09-F484-4396-96F0-660C8C431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36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4B52F9-005E-461B-B9B6-5E4FE95BFB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713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0F293C-EB65-4046-9EC0-2BC795F1A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092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A75275-265D-47BA-8A39-440E24609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079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13E167-3BC2-479F-BD19-355938C94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211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827EAB-D477-46F6-9371-746E771CBE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430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BBB9AB-B51A-405C-B60C-3B598AB44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339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F293F1D-970C-4DFC-95B8-94F901F6D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5" name="Group 6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507593"/>
              </p:ext>
            </p:extLst>
          </p:nvPr>
        </p:nvGraphicFramePr>
        <p:xfrm>
          <a:off x="750888" y="2060575"/>
          <a:ext cx="7559675" cy="389553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30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Zobrazování těles z různých pohledů.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73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Druhy zobrazování, středové a rovnoběžné promítání, nárys, bokorys, půdorys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Zdeněk Říha, konzultant Jan Mariáš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15 - 16 let, 23-51-H/01 Strojní mechanik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ZÁKLADY TECHNICKÉ DOKUMENTACE II.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5522BCC-70E4-4061-B6FF-28212301A12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VY_32_INOVACE_30_597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1D3BA7E-611A-45F7-A59D-F389DC431F9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900113" y="1916113"/>
            <a:ext cx="7343775" cy="341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5400" b="1"/>
              <a:t>ZÁKLADY TECHNICKÉ DOKUMENTACE II.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5400" b="1"/>
              <a:t>ZOBRAZOVÁNÍ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1C4CEC1-F8F9-4DE1-B8B4-F980EBB80BC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2"/>
          <p:cNvSpPr>
            <a:spLocks noChangeArrowheads="1"/>
          </p:cNvSpPr>
          <p:nvPr/>
        </p:nvSpPr>
        <p:spPr bwMode="auto">
          <a:xfrm>
            <a:off x="323850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Způsoby zobrazování</a:t>
            </a:r>
          </a:p>
        </p:txBody>
      </p:sp>
      <p:sp>
        <p:nvSpPr>
          <p:cNvPr id="4105" name="Rectangle 3"/>
          <p:cNvSpPr>
            <a:spLocks noChangeArrowheads="1"/>
          </p:cNvSpPr>
          <p:nvPr/>
        </p:nvSpPr>
        <p:spPr bwMode="auto">
          <a:xfrm>
            <a:off x="468313" y="2332038"/>
            <a:ext cx="7775575" cy="3328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400" b="1"/>
              <a:t>1, středové promítání, určené středem promítání S a průmětnou </a:t>
            </a:r>
            <a:r>
              <a:rPr lang="el-GR" altLang="cs-CZ" sz="2400" b="1"/>
              <a:t>π</a:t>
            </a:r>
            <a:r>
              <a:rPr lang="cs-CZ" altLang="cs-CZ" sz="2400" b="1"/>
              <a:t> (pí), kdy S je bod a  průmětna </a:t>
            </a:r>
            <a:r>
              <a:rPr lang="el-GR" altLang="cs-CZ" sz="2400" b="1"/>
              <a:t>π</a:t>
            </a:r>
            <a:r>
              <a:rPr lang="cs-CZ" altLang="cs-CZ" sz="2400" b="1"/>
              <a:t> je rovina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2, rovnoběžné promítání pravoúhlé a kosoúhlé</a:t>
            </a:r>
          </a:p>
          <a:p>
            <a:pPr eaLnBrk="1" hangingPunct="1">
              <a:buFontTx/>
              <a:buNone/>
            </a:pPr>
            <a:endParaRPr lang="cs-CZ" altLang="cs-CZ" sz="2400" b="1"/>
          </a:p>
          <a:p>
            <a:pPr eaLnBrk="1" hangingPunct="1">
              <a:buFontTx/>
              <a:buNone/>
            </a:pPr>
            <a:r>
              <a:rPr lang="cs-CZ" altLang="cs-CZ" sz="2400" b="1"/>
              <a:t>3, pravoúhlé promítání na několik průměten za vzniku nárysu, bokorysu a půdorysu</a:t>
            </a:r>
            <a:endParaRPr lang="el-GR" altLang="cs-CZ" sz="24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09549DB9-809F-478B-A5DE-E3C8501CB08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2"/>
          <p:cNvSpPr>
            <a:spLocks noChangeArrowheads="1"/>
          </p:cNvSpPr>
          <p:nvPr/>
        </p:nvSpPr>
        <p:spPr bwMode="auto">
          <a:xfrm>
            <a:off x="539750" y="1052513"/>
            <a:ext cx="4537075" cy="129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Středové </a:t>
            </a:r>
            <a:br>
              <a:rPr lang="cs-CZ" altLang="cs-CZ" sz="2800" b="1">
                <a:solidFill>
                  <a:schemeClr val="tx2"/>
                </a:solidFill>
              </a:rPr>
            </a:br>
            <a:r>
              <a:rPr lang="cs-CZ" altLang="cs-CZ" sz="2800" b="1">
                <a:solidFill>
                  <a:schemeClr val="tx2"/>
                </a:solidFill>
              </a:rPr>
              <a:t>promítání</a:t>
            </a:r>
          </a:p>
        </p:txBody>
      </p:sp>
      <p:sp>
        <p:nvSpPr>
          <p:cNvPr id="5129" name="Rectangle 3"/>
          <p:cNvSpPr>
            <a:spLocks noChangeArrowheads="1"/>
          </p:cNvSpPr>
          <p:nvPr/>
        </p:nvSpPr>
        <p:spPr bwMode="auto">
          <a:xfrm>
            <a:off x="971550" y="1628775"/>
            <a:ext cx="3322638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800" b="1"/>
              <a:t>	</a:t>
            </a:r>
          </a:p>
          <a:p>
            <a:pPr eaLnBrk="1" hangingPunct="1">
              <a:buFontTx/>
              <a:buNone/>
            </a:pPr>
            <a:endParaRPr lang="cs-CZ" altLang="cs-CZ" sz="2800" b="1"/>
          </a:p>
          <a:p>
            <a:pPr eaLnBrk="1" hangingPunct="1">
              <a:buFontTx/>
              <a:buNone/>
            </a:pPr>
            <a:endParaRPr lang="cs-CZ" altLang="cs-CZ" sz="2800" b="1"/>
          </a:p>
          <a:p>
            <a:pPr algn="ctr" eaLnBrk="1" hangingPunct="1">
              <a:buFontTx/>
              <a:buNone/>
            </a:pPr>
            <a:r>
              <a:rPr lang="cs-CZ" altLang="cs-CZ" sz="2400" b="1"/>
              <a:t>    je určené středem promítání S a průmětnou </a:t>
            </a:r>
            <a:r>
              <a:rPr lang="el-GR" altLang="cs-CZ" sz="2400" b="1"/>
              <a:t>π</a:t>
            </a:r>
            <a:r>
              <a:rPr lang="cs-CZ" altLang="cs-CZ" sz="2400" b="1"/>
              <a:t> (pí).</a:t>
            </a:r>
          </a:p>
        </p:txBody>
      </p:sp>
      <p:pic>
        <p:nvPicPr>
          <p:cNvPr id="5130" name="Picture 5" descr="skenovat00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44" t="42393" r="65303" b="15141"/>
          <a:stretch>
            <a:fillRect/>
          </a:stretch>
        </p:blipFill>
        <p:spPr bwMode="auto">
          <a:xfrm>
            <a:off x="5364163" y="1196975"/>
            <a:ext cx="3179762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B13FF7E-D26D-4CFE-AC45-601FB7F0178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2"/>
          <p:cNvSpPr>
            <a:spLocks noChangeArrowheads="1"/>
          </p:cNvSpPr>
          <p:nvPr/>
        </p:nvSpPr>
        <p:spPr bwMode="auto">
          <a:xfrm>
            <a:off x="539750" y="981075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Rovnoběžné promítání</a:t>
            </a:r>
          </a:p>
        </p:txBody>
      </p:sp>
      <p:sp>
        <p:nvSpPr>
          <p:cNvPr id="6153" name="Rectangle 4"/>
          <p:cNvSpPr>
            <a:spLocks noChangeArrowheads="1"/>
          </p:cNvSpPr>
          <p:nvPr/>
        </p:nvSpPr>
        <p:spPr bwMode="auto">
          <a:xfrm>
            <a:off x="5435600" y="1628775"/>
            <a:ext cx="3319463" cy="366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800" b="1"/>
          </a:p>
          <a:p>
            <a:pPr eaLnBrk="1" hangingPunct="1">
              <a:buFontTx/>
              <a:buNone/>
            </a:pPr>
            <a:endParaRPr lang="cs-CZ" altLang="cs-CZ" sz="2800" b="1"/>
          </a:p>
          <a:p>
            <a:pPr algn="ctr" eaLnBrk="1" hangingPunct="1">
              <a:buFontTx/>
              <a:buNone/>
            </a:pPr>
            <a:r>
              <a:rPr lang="cs-CZ" altLang="cs-CZ" sz="2400" b="1"/>
              <a:t>- pravoúhlé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  jeho směr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je kolmý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     k průmětně</a:t>
            </a:r>
          </a:p>
          <a:p>
            <a:pPr eaLnBrk="1" hangingPunct="1">
              <a:buFontTx/>
              <a:buNone/>
            </a:pPr>
            <a:r>
              <a:rPr lang="cs-CZ" altLang="cs-CZ" sz="2800" b="1"/>
              <a:t>        </a:t>
            </a:r>
          </a:p>
          <a:p>
            <a:pPr eaLnBrk="1" hangingPunct="1">
              <a:buFontTx/>
              <a:buNone/>
            </a:pPr>
            <a:endParaRPr lang="cs-CZ" altLang="cs-CZ" sz="2800" b="1"/>
          </a:p>
          <a:p>
            <a:pPr eaLnBrk="1" hangingPunct="1">
              <a:buFontTx/>
              <a:buNone/>
            </a:pPr>
            <a:endParaRPr lang="cs-CZ" altLang="cs-CZ" sz="2800" b="1"/>
          </a:p>
          <a:p>
            <a:pPr eaLnBrk="1" hangingPunct="1">
              <a:buFontTx/>
              <a:buNone/>
            </a:pPr>
            <a:endParaRPr lang="cs-CZ" altLang="cs-CZ" sz="2800" b="1"/>
          </a:p>
          <a:p>
            <a:pPr eaLnBrk="1" hangingPunct="1">
              <a:buFontTx/>
              <a:buNone/>
            </a:pPr>
            <a:endParaRPr lang="cs-CZ" altLang="cs-CZ" sz="2800"/>
          </a:p>
        </p:txBody>
      </p:sp>
      <p:pic>
        <p:nvPicPr>
          <p:cNvPr id="6154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53" t="10556" r="5107" b="11023"/>
          <a:stretch>
            <a:fillRect/>
          </a:stretch>
        </p:blipFill>
        <p:spPr bwMode="auto">
          <a:xfrm>
            <a:off x="442913" y="2003425"/>
            <a:ext cx="5222875" cy="3168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78C5243-EFDD-4611-AAA1-0C9168D0BEE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Picture 6" descr="scan00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11" t="9311" r="22836" b="9990"/>
          <a:stretch>
            <a:fillRect/>
          </a:stretch>
        </p:blipFill>
        <p:spPr bwMode="auto">
          <a:xfrm>
            <a:off x="2051050" y="1773238"/>
            <a:ext cx="4608513" cy="425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7" name="Rectangle 2"/>
          <p:cNvSpPr>
            <a:spLocks noChangeArrowheads="1"/>
          </p:cNvSpPr>
          <p:nvPr/>
        </p:nvSpPr>
        <p:spPr bwMode="auto">
          <a:xfrm>
            <a:off x="457200" y="1125538"/>
            <a:ext cx="8229600" cy="57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Pravoúhlé promítání na několik průměten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0077E69-6411-46D8-9257-F9E29A92921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8" descr="u NBP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00" r="12314" b="4588"/>
          <a:stretch>
            <a:fillRect/>
          </a:stretch>
        </p:blipFill>
        <p:spPr bwMode="auto">
          <a:xfrm>
            <a:off x="2339975" y="1773238"/>
            <a:ext cx="4103688" cy="406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1" name="Rectangle 2"/>
          <p:cNvSpPr>
            <a:spLocks noChangeArrowheads="1"/>
          </p:cNvSpPr>
          <p:nvPr/>
        </p:nvSpPr>
        <p:spPr bwMode="auto">
          <a:xfrm>
            <a:off x="457200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Zobrazení na kreslícím archu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99573F6-5ECF-4484-A7BB-B6F534284DC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Nadpis 1"/>
          <p:cNvSpPr>
            <a:spLocks/>
          </p:cNvSpPr>
          <p:nvPr/>
        </p:nvSpPr>
        <p:spPr bwMode="auto">
          <a:xfrm>
            <a:off x="468313" y="1052513"/>
            <a:ext cx="8229600" cy="5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Rovnoběžné kosoúhlé promítání</a:t>
            </a:r>
          </a:p>
        </p:txBody>
      </p:sp>
      <p:sp>
        <p:nvSpPr>
          <p:cNvPr id="9225" name="Zástupný symbol pro text 3"/>
          <p:cNvSpPr>
            <a:spLocks/>
          </p:cNvSpPr>
          <p:nvPr/>
        </p:nvSpPr>
        <p:spPr bwMode="auto">
          <a:xfrm>
            <a:off x="1187450" y="1627188"/>
            <a:ext cx="3168650" cy="4525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    -  jeho směr je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     k průmětně kosý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     a svírá s ní úhel </a:t>
            </a:r>
          </a:p>
          <a:p>
            <a:pPr algn="ctr" eaLnBrk="1" hangingPunct="1">
              <a:buFontTx/>
              <a:buNone/>
            </a:pPr>
            <a:r>
              <a:rPr lang="cs-CZ" altLang="cs-CZ" sz="2400" b="1"/>
              <a:t>     </a:t>
            </a:r>
            <a:r>
              <a:rPr lang="el-GR" altLang="cs-CZ" sz="2400" b="1"/>
              <a:t>φ</a:t>
            </a:r>
            <a:r>
              <a:rPr lang="cs-CZ" altLang="cs-CZ" sz="2400" b="1"/>
              <a:t> (fí) 35°</a:t>
            </a:r>
          </a:p>
          <a:p>
            <a:pPr eaLnBrk="1" hangingPunct="1">
              <a:buFontTx/>
              <a:buNone/>
            </a:pPr>
            <a:endParaRPr lang="cs-CZ" altLang="cs-CZ" sz="2400"/>
          </a:p>
        </p:txBody>
      </p:sp>
      <p:pic>
        <p:nvPicPr>
          <p:cNvPr id="9226" name="Picture 10" descr="u kosup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773238"/>
            <a:ext cx="4319587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A5F4B88-C53B-4F87-8D3B-8E882B86FF0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Nadpis 1"/>
          <p:cNvSpPr>
            <a:spLocks/>
          </p:cNvSpPr>
          <p:nvPr/>
        </p:nvSpPr>
        <p:spPr bwMode="auto">
          <a:xfrm>
            <a:off x="539750" y="1052513"/>
            <a:ext cx="8229600" cy="647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Kosoúhlé promítání</a:t>
            </a:r>
          </a:p>
        </p:txBody>
      </p:sp>
      <p:pic>
        <p:nvPicPr>
          <p:cNvPr id="10249" name="Picture 2" descr="E:\xxxxxx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81" r="3204" b="45747"/>
          <a:stretch>
            <a:fillRect/>
          </a:stretch>
        </p:blipFill>
        <p:spPr bwMode="auto">
          <a:xfrm>
            <a:off x="611188" y="1844675"/>
            <a:ext cx="3784600" cy="199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50" name="Picture 3" descr="E:\xxxxxx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80" t="2470" r="25252" b="74104"/>
          <a:stretch>
            <a:fillRect/>
          </a:stretch>
        </p:blipFill>
        <p:spPr bwMode="auto">
          <a:xfrm>
            <a:off x="5003800" y="1844675"/>
            <a:ext cx="3090863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1" name="Zástupný symbol pro text 3"/>
          <p:cNvSpPr>
            <a:spLocks/>
          </p:cNvSpPr>
          <p:nvPr/>
        </p:nvSpPr>
        <p:spPr bwMode="auto">
          <a:xfrm>
            <a:off x="539750" y="4292600"/>
            <a:ext cx="814705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2400" b="1"/>
              <a:t>   </a:t>
            </a:r>
            <a:r>
              <a:rPr lang="cs-CZ" altLang="cs-CZ" sz="2000" b="1"/>
              <a:t>Kosoúhlé průměty			Umístění tělesa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  os x, y, z				   vzhledem k    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  a vrcholový úhel 			souřadnicovému</a:t>
            </a:r>
          </a:p>
          <a:p>
            <a:pPr eaLnBrk="1" hangingPunct="1">
              <a:buFontTx/>
              <a:buNone/>
            </a:pPr>
            <a:r>
              <a:rPr lang="cs-CZ" altLang="cs-CZ" sz="2000" b="1"/>
              <a:t>    </a:t>
            </a:r>
            <a:r>
              <a:rPr lang="el-GR" altLang="cs-CZ" sz="2000" b="1"/>
              <a:t>ω</a:t>
            </a:r>
            <a:r>
              <a:rPr lang="cs-CZ" altLang="cs-CZ" sz="2000" b="1"/>
              <a:t> = 135°, y</a:t>
            </a:r>
            <a:r>
              <a:rPr lang="cs-CZ" altLang="cs-CZ" sz="2000" b="1" baseline="-25000"/>
              <a:t>k</a:t>
            </a:r>
            <a:r>
              <a:rPr lang="cs-CZ" altLang="cs-CZ" sz="2000" b="1"/>
              <a:t>= 0,5			      systému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E78FA4F-060E-469C-BFD0-2F8E0634CF6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Kontrolní otázky</a:t>
            </a:r>
          </a:p>
        </p:txBody>
      </p:sp>
      <p:sp>
        <p:nvSpPr>
          <p:cNvPr id="11273" name="Zástupný symbol pro text 2"/>
          <p:cNvSpPr>
            <a:spLocks/>
          </p:cNvSpPr>
          <p:nvPr/>
        </p:nvSpPr>
        <p:spPr bwMode="auto">
          <a:xfrm>
            <a:off x="457200" y="1600200"/>
            <a:ext cx="814705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endParaRPr lang="cs-CZ" altLang="cs-CZ" sz="2400"/>
          </a:p>
          <a:p>
            <a:pPr eaLnBrk="1" hangingPunct="1">
              <a:buFontTx/>
              <a:buNone/>
            </a:pPr>
            <a:endParaRPr lang="cs-CZ" altLang="cs-CZ" sz="2400"/>
          </a:p>
          <a:p>
            <a:pPr eaLnBrk="1" hangingPunct="1">
              <a:buFontTx/>
              <a:buNone/>
            </a:pPr>
            <a:endParaRPr lang="cs-CZ" altLang="cs-CZ" sz="2000" b="1"/>
          </a:p>
        </p:txBody>
      </p:sp>
      <p:sp>
        <p:nvSpPr>
          <p:cNvPr id="11274" name="Rectangle 10"/>
          <p:cNvSpPr>
            <a:spLocks noChangeArrowheads="1"/>
          </p:cNvSpPr>
          <p:nvPr/>
        </p:nvSpPr>
        <p:spPr bwMode="auto">
          <a:xfrm>
            <a:off x="755650" y="3278188"/>
            <a:ext cx="7632700" cy="83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       </a:t>
            </a:r>
          </a:p>
        </p:txBody>
      </p:sp>
      <p:sp>
        <p:nvSpPr>
          <p:cNvPr id="11275" name="Obdélník 1"/>
          <p:cNvSpPr>
            <a:spLocks noChangeArrowheads="1"/>
          </p:cNvSpPr>
          <p:nvPr/>
        </p:nvSpPr>
        <p:spPr bwMode="auto">
          <a:xfrm>
            <a:off x="755650" y="1887538"/>
            <a:ext cx="7561263" cy="3027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buFontTx/>
              <a:buNone/>
            </a:pPr>
            <a:r>
              <a:rPr lang="cs-CZ" altLang="cs-CZ" sz="1800" b="1"/>
              <a:t>1, Co je středové promítání? </a:t>
            </a:r>
          </a:p>
          <a:p>
            <a:pPr eaLnBrk="1" hangingPunct="1">
              <a:buFontTx/>
              <a:buNone/>
            </a:pPr>
            <a:r>
              <a:rPr lang="cs-CZ" altLang="cs-CZ" sz="1800" b="1"/>
              <a:t>2, Čím je charakteristické rovnoběžné promítání pravoúhlé?</a:t>
            </a:r>
          </a:p>
          <a:p>
            <a:pPr eaLnBrk="1" hangingPunct="1">
              <a:buFontTx/>
              <a:buNone/>
            </a:pPr>
            <a:r>
              <a:rPr lang="cs-CZ" altLang="cs-CZ" sz="1800" b="1"/>
              <a:t>3, Čím je charakteristické rovnoběžné promítání kosoúhlé?</a:t>
            </a:r>
          </a:p>
          <a:p>
            <a:pPr eaLnBrk="1" hangingPunct="1">
              <a:buFontTx/>
              <a:buNone/>
            </a:pPr>
            <a:r>
              <a:rPr lang="cs-CZ" altLang="cs-CZ" sz="1800" b="1"/>
              <a:t>4, Jaké pohledy vznikají při pravoúhlém promítání na několik </a:t>
            </a:r>
          </a:p>
          <a:p>
            <a:pPr eaLnBrk="1" hangingPunct="1">
              <a:buFontTx/>
              <a:buNone/>
            </a:pPr>
            <a:r>
              <a:rPr lang="cs-CZ" altLang="cs-CZ" sz="1800" b="1"/>
              <a:t>    průměten?</a:t>
            </a:r>
          </a:p>
          <a:p>
            <a:pPr eaLnBrk="1" hangingPunct="1">
              <a:buFontTx/>
              <a:buNone/>
            </a:pPr>
            <a:r>
              <a:rPr lang="cs-CZ" altLang="cs-CZ" sz="1800" b="1"/>
              <a:t>5, Jaký úhel svírá směr promítání k průmětně ?</a:t>
            </a:r>
          </a:p>
          <a:p>
            <a:pPr algn="ctr" eaLnBrk="1" hangingPunct="1">
              <a:buFontTx/>
              <a:buNone/>
            </a:pPr>
            <a:r>
              <a:rPr lang="cs-CZ" altLang="cs-CZ" sz="1800" b="1"/>
              <a:t>     </a:t>
            </a:r>
          </a:p>
          <a:p>
            <a:pPr eaLnBrk="1" hangingPunct="1">
              <a:buFontTx/>
              <a:buNone/>
            </a:pPr>
            <a:endParaRPr lang="cs-CZ" altLang="cs-CZ" sz="1800" b="1"/>
          </a:p>
          <a:p>
            <a:pPr algn="ctr" eaLnBrk="1" hangingPunct="1">
              <a:buFontTx/>
              <a:buNone/>
            </a:pPr>
            <a:r>
              <a:rPr lang="cs-CZ" altLang="cs-CZ" sz="1800" b="1"/>
              <a:t>    </a:t>
            </a:r>
            <a:endParaRPr lang="el-GR" altLang="cs-CZ" sz="18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C306A5E-2E92-4FFD-9DD8-DDDF9CA2B3D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 eaLnBrk="1" hangingPunct="1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</a:rPr>
              <a:t/>
            </a:r>
            <a:br>
              <a:rPr lang="cs-CZ" sz="1400" smtClean="0">
                <a:solidFill>
                  <a:srgbClr val="02283F"/>
                </a:solidFill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Použitá literatura</a:t>
            </a:r>
          </a:p>
        </p:txBody>
      </p:sp>
      <p:sp>
        <p:nvSpPr>
          <p:cNvPr id="12297" name="Zástupný symbol pro obsah 2"/>
          <p:cNvSpPr>
            <a:spLocks/>
          </p:cNvSpPr>
          <p:nvPr/>
        </p:nvSpPr>
        <p:spPr bwMode="auto">
          <a:xfrm>
            <a:off x="457200" y="2349500"/>
            <a:ext cx="8229600" cy="273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 altLang="cs-CZ" sz="28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	Holoubek Zdeněk Ing. , Leinveber Jan Ing. , Švercl Josef Ing.,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i="1"/>
              <a:t>     Technické kreslení pro 1. a 2.ročník SOU</a:t>
            </a:r>
            <a:r>
              <a:rPr lang="cs-CZ" altLang="cs-CZ" sz="1800"/>
              <a:t>, Praha, SNTL 1989,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	EAN 04-224-89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	Použité obrázky: snímek č. 4, str. 23, obr. 59, snímek č. 5, str. 23, obr. 60a,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snímek č. 6, str. 25, obr. 65, snímek č. 7, str. 24, obr. 54, snímek č. 8, str. 23, obr. 60b, snímek č. 9, str. 26, obr. 75 a 76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  <a:p>
            <a:pPr>
              <a:buFontTx/>
              <a:buNone/>
            </a:pPr>
            <a:r>
              <a:rPr lang="cs-CZ" altLang="cs-CZ" sz="1600"/>
              <a:t>	</a:t>
            </a:r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314</Words>
  <Application>Microsoft Office PowerPoint</Application>
  <PresentationFormat>Předvádění na obrazovce (4:3)</PresentationFormat>
  <Paragraphs>119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Book Antiqua</vt:lpstr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Zdenek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Zdenek</dc:creator>
  <cp:lastModifiedBy>Zdeněk Říha</cp:lastModifiedBy>
  <cp:revision>17</cp:revision>
  <dcterms:created xsi:type="dcterms:W3CDTF">2013-03-02T09:25:18Z</dcterms:created>
  <dcterms:modified xsi:type="dcterms:W3CDTF">2013-10-24T08:21:18Z</dcterms:modified>
</cp:coreProperties>
</file>