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6" r:id="rId6"/>
    <p:sldId id="262" r:id="rId7"/>
    <p:sldId id="263" r:id="rId8"/>
    <p:sldId id="268" r:id="rId9"/>
    <p:sldId id="264" r:id="rId10"/>
    <p:sldId id="265" r:id="rId11"/>
    <p:sldId id="257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50" autoAdjust="0"/>
    <p:restoredTop sz="94618" autoAdjust="0"/>
  </p:normalViewPr>
  <p:slideViewPr>
    <p:cSldViewPr>
      <p:cViewPr>
        <p:scale>
          <a:sx n="100" d="100"/>
          <a:sy n="100" d="100"/>
        </p:scale>
        <p:origin x="-2271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429972-8D09-4C5B-AFD3-A092E7984A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695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E1B665-BD11-4F6D-8C57-5BEF308B0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92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C020E5-CF85-4274-9390-701C3A9A80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989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097E4-C5B7-409F-A30F-F86649D209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637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B4E197-0C3D-4C4E-B2F7-517C8091A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681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A949D7-1C12-479C-A676-5E844222BD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108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99856-B694-4337-BEB5-8F0287E6E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055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CFC5C4-FF65-44E5-9BAA-CEE2A6BAD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246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10B065-4D5D-4602-90D9-B861A364EA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25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BC4150-1F29-4A0D-9B0E-59852D4BC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432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29648-A117-4A7F-B615-ACC0824A1B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208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AC369BB-FF0A-40B5-B648-09F8361E1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099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1825169"/>
              </p:ext>
            </p:extLst>
          </p:nvPr>
        </p:nvGraphicFramePr>
        <p:xfrm>
          <a:off x="750888" y="2060575"/>
          <a:ext cx="7559675" cy="389553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Druhy kótování a umístění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vynášecích a kótovacích čar.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Kótování, kótovací a vynášecí čára, řetězové kótování, kótování od jedné základny, smíšené kótování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ZÁKLADY TECHNICKÉ DOKUMENTACE III.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62686C6-C2B4-4E51-B7A1-CFB5E6E492C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VY_32_INOVACE_30_598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FAC3C20-F1CD-47B7-8D43-78BBB732D61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971550" y="1916113"/>
            <a:ext cx="7200900" cy="341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5400" b="1"/>
              <a:t>ZÁKLADY TECHNICKÉ DOKUMENTACEIII.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5400" b="1"/>
              <a:t>KÓTOVÁNÍ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FEDD631-4317-4CFF-B795-956DF586661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468313" y="10525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Vyjadřování rozměrů</a:t>
            </a:r>
          </a:p>
        </p:txBody>
      </p:sp>
      <p:sp>
        <p:nvSpPr>
          <p:cNvPr id="4105" name="Rectangle 3"/>
          <p:cNvSpPr>
            <a:spLocks noChangeArrowheads="1"/>
          </p:cNvSpPr>
          <p:nvPr/>
        </p:nvSpPr>
        <p:spPr bwMode="auto">
          <a:xfrm>
            <a:off x="457200" y="2349500"/>
            <a:ext cx="8229600" cy="2808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	Kótování - patří k nejzodpovědnější části při tvorbě technické dokumentace, stejně jako při jejím čtení i výrobě znázorněné součásti nebo výrobku.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 	</a:t>
            </a:r>
            <a:r>
              <a:rPr lang="cs-CZ" altLang="cs-CZ" sz="2400" b="1">
                <a:solidFill>
                  <a:srgbClr val="C00000"/>
                </a:solidFill>
              </a:rPr>
              <a:t>Kóta – je číselný údaj</a:t>
            </a:r>
            <a:r>
              <a:rPr lang="cs-CZ" altLang="cs-CZ" sz="2400" b="1"/>
              <a:t>, určující požadovanou velikost    rozměrů nebo polohu.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400" b="1">
              <a:solidFill>
                <a:srgbClr val="0070C0"/>
              </a:solidFill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400" b="1">
                <a:solidFill>
                  <a:srgbClr val="0070C0"/>
                </a:solidFill>
              </a:rPr>
              <a:t>	</a:t>
            </a:r>
            <a:r>
              <a:rPr lang="cs-CZ" altLang="cs-CZ" sz="2800" b="1">
                <a:solidFill>
                  <a:srgbClr val="0070C0"/>
                </a:solidFill>
              </a:rPr>
              <a:t>Udává se vždy v milimetrech.</a:t>
            </a:r>
            <a:r>
              <a:rPr lang="cs-CZ" altLang="cs-CZ" sz="2400" b="1">
                <a:solidFill>
                  <a:srgbClr val="0070C0"/>
                </a:solidFill>
              </a:rPr>
              <a:t>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b="1"/>
              <a:t>	</a:t>
            </a:r>
            <a:endParaRPr lang="cs-CZ" alt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707DB38-B711-4C67-880F-A2CD3D03E26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3"/>
          <p:cNvSpPr>
            <a:spLocks noChangeArrowheads="1"/>
          </p:cNvSpPr>
          <p:nvPr/>
        </p:nvSpPr>
        <p:spPr bwMode="auto">
          <a:xfrm>
            <a:off x="179388" y="1268413"/>
            <a:ext cx="82296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800" b="1"/>
              <a:t>Řetězové kótování	</a:t>
            </a:r>
            <a:endParaRPr lang="cs-CZ" altLang="cs-CZ" sz="2400" b="1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        				</a:t>
            </a:r>
          </a:p>
        </p:txBody>
      </p:sp>
      <p:pic>
        <p:nvPicPr>
          <p:cNvPr id="5129" name="Obrázek 8" descr="C:\Documents and Settings\Riha\Dokumenty\Obrázky\2013-03-21\IMAGE00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39" t="2870" r="5051" b="78851"/>
          <a:stretch>
            <a:fillRect/>
          </a:stretch>
        </p:blipFill>
        <p:spPr bwMode="auto">
          <a:xfrm>
            <a:off x="1474788" y="2060575"/>
            <a:ext cx="6337300" cy="367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F3A8851-F4CE-426F-8A89-76F3980EB12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Nadpis 3"/>
          <p:cNvSpPr>
            <a:spLocks/>
          </p:cNvSpPr>
          <p:nvPr/>
        </p:nvSpPr>
        <p:spPr bwMode="auto">
          <a:xfrm>
            <a:off x="5148263" y="1052513"/>
            <a:ext cx="3549650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Ukázka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řetězového kótování</a:t>
            </a:r>
            <a:endParaRPr lang="cs-CZ" altLang="cs-CZ" sz="2800">
              <a:solidFill>
                <a:schemeClr val="tx2"/>
              </a:solidFill>
            </a:endParaRPr>
          </a:p>
        </p:txBody>
      </p:sp>
      <p:pic>
        <p:nvPicPr>
          <p:cNvPr id="6153" name="Picture 9" descr="IMAGE009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036638"/>
            <a:ext cx="4608513" cy="481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5EC33E6-C0B1-4CE5-A0DF-7762A914445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Kótování od jedné základny</a:t>
            </a:r>
          </a:p>
        </p:txBody>
      </p:sp>
      <p:pic>
        <p:nvPicPr>
          <p:cNvPr id="7177" name="Obrázek 31" descr="C:\Documents and Settings\Riha\Dokumenty\Obrázky\2013-03-21\IMAGE00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66" t="26283" r="3030" b="42145"/>
          <a:stretch>
            <a:fillRect/>
          </a:stretch>
        </p:blipFill>
        <p:spPr bwMode="auto">
          <a:xfrm>
            <a:off x="1692275" y="1773238"/>
            <a:ext cx="5975350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476F770-F991-44FC-AFF7-5643CE95C6A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Nadpis 3"/>
          <p:cNvSpPr>
            <a:spLocks/>
          </p:cNvSpPr>
          <p:nvPr/>
        </p:nvSpPr>
        <p:spPr bwMode="auto">
          <a:xfrm>
            <a:off x="468313" y="1628775"/>
            <a:ext cx="3743325" cy="1862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Kótování od jedné základny</a:t>
            </a:r>
            <a:endParaRPr lang="cs-CZ" altLang="cs-CZ" sz="2800">
              <a:solidFill>
                <a:schemeClr val="tx2"/>
              </a:solidFill>
            </a:endParaRPr>
          </a:p>
        </p:txBody>
      </p:sp>
      <p:pic>
        <p:nvPicPr>
          <p:cNvPr id="8201" name="Picture 2" descr="C:\Documents and Settings\Riha\Dokumenty\obrázek 00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80" t="2998" r="13142" b="8183"/>
          <a:stretch>
            <a:fillRect/>
          </a:stretch>
        </p:blipFill>
        <p:spPr bwMode="auto">
          <a:xfrm>
            <a:off x="4932363" y="1031875"/>
            <a:ext cx="3311525" cy="4916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202" name="Zástupný symbol pro text 5"/>
          <p:cNvSpPr>
            <a:spLocks/>
          </p:cNvSpPr>
          <p:nvPr/>
        </p:nvSpPr>
        <p:spPr bwMode="auto">
          <a:xfrm>
            <a:off x="468313" y="2403475"/>
            <a:ext cx="3743325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/>
          </a:p>
          <a:p>
            <a:pPr eaLnBrk="1" hangingPunct="1">
              <a:buFontTx/>
              <a:buNone/>
            </a:pPr>
            <a:endParaRPr lang="cs-CZ" altLang="cs-CZ"/>
          </a:p>
          <a:p>
            <a:pPr algn="ctr" eaLnBrk="1" hangingPunct="1">
              <a:buFontTx/>
              <a:buNone/>
            </a:pPr>
            <a:r>
              <a:rPr lang="cs-CZ" altLang="cs-CZ" sz="2400" b="1"/>
              <a:t> a způsob zapisování kót.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F16DBA2-4AFD-4050-A5C2-CD5362DBE8D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2124075" y="1057275"/>
            <a:ext cx="5940425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Smíšené kótování</a:t>
            </a:r>
          </a:p>
        </p:txBody>
      </p:sp>
      <p:pic>
        <p:nvPicPr>
          <p:cNvPr id="9225" name="Obrázek 9" descr="C:\Documents and Settings\Riha\Dokumenty\Obrázky\2013-03-21\IMAGE00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96" t="61781" r="9091" b="6496"/>
          <a:stretch>
            <a:fillRect/>
          </a:stretch>
        </p:blipFill>
        <p:spPr bwMode="auto">
          <a:xfrm>
            <a:off x="1690688" y="1922463"/>
            <a:ext cx="5761037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DE397DB-0866-4B9C-89B4-336CE13DE7C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Nadpis 1"/>
          <p:cNvSpPr>
            <a:spLocks/>
          </p:cNvSpPr>
          <p:nvPr/>
        </p:nvSpPr>
        <p:spPr bwMode="auto">
          <a:xfrm>
            <a:off x="5795963" y="1916113"/>
            <a:ext cx="2827337" cy="3097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Ukázka kótování jednoduchých tvarů</a:t>
            </a:r>
          </a:p>
        </p:txBody>
      </p:sp>
      <p:pic>
        <p:nvPicPr>
          <p:cNvPr id="10249" name="Picture 11" descr="C:\Documents and Settings\Riha\Dokumenty\Obrázky\2013-03-21\IMAGE00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63" y="1093788"/>
            <a:ext cx="5062537" cy="474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55FAA2A-FFB3-4864-9609-DCDD69217F3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2"/>
          <p:cNvSpPr>
            <a:spLocks noChangeArrowheads="1"/>
          </p:cNvSpPr>
          <p:nvPr/>
        </p:nvSpPr>
        <p:spPr bwMode="auto">
          <a:xfrm>
            <a:off x="395288" y="1052513"/>
            <a:ext cx="8229600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Ukázky kótování těles</a:t>
            </a:r>
          </a:p>
        </p:txBody>
      </p:sp>
      <p:pic>
        <p:nvPicPr>
          <p:cNvPr id="11273" name="Picture 9" descr="u kotovani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5" t="8778" r="9996" b="7037"/>
          <a:stretch>
            <a:fillRect/>
          </a:stretch>
        </p:blipFill>
        <p:spPr bwMode="auto">
          <a:xfrm>
            <a:off x="1116013" y="1844675"/>
            <a:ext cx="3548062" cy="3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10" descr="u kotovani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69" t="7993" r="11012" b="4155"/>
          <a:stretch>
            <a:fillRect/>
          </a:stretch>
        </p:blipFill>
        <p:spPr bwMode="auto">
          <a:xfrm>
            <a:off x="5435600" y="1844675"/>
            <a:ext cx="2828925" cy="388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B8DD516-CC19-48F8-920E-64A60F1E797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Kontrolní otázky</a:t>
            </a:r>
          </a:p>
        </p:txBody>
      </p:sp>
      <p:sp>
        <p:nvSpPr>
          <p:cNvPr id="12297" name="Zástupný symbol pro text 2"/>
          <p:cNvSpPr>
            <a:spLocks/>
          </p:cNvSpPr>
          <p:nvPr/>
        </p:nvSpPr>
        <p:spPr bwMode="auto">
          <a:xfrm>
            <a:off x="457200" y="1600200"/>
            <a:ext cx="81470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400"/>
          </a:p>
          <a:p>
            <a:pPr eaLnBrk="1" hangingPunct="1">
              <a:buFontTx/>
              <a:buNone/>
            </a:pPr>
            <a:endParaRPr lang="cs-CZ" altLang="cs-CZ" sz="2400"/>
          </a:p>
          <a:p>
            <a:pPr eaLnBrk="1" hangingPunct="1">
              <a:buFontTx/>
              <a:buNone/>
            </a:pPr>
            <a:endParaRPr lang="cs-CZ" altLang="cs-CZ" sz="2000" b="1"/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755650" y="2370138"/>
            <a:ext cx="7632700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1, Uveďte různé druhy kótování, včetně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    schématického náčrtku!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2, Jak se zapisují číselné údaje při kótování?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3, Co znamená na výkrese značka </a:t>
            </a:r>
            <a:r>
              <a:rPr lang="en-US" altLang="cs-CZ" sz="2400" b="1"/>
              <a:t>Ø</a:t>
            </a:r>
            <a:r>
              <a:rPr lang="cs-CZ" altLang="cs-CZ" sz="2400" b="1"/>
              <a:t>8?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4, Co znamená značka M8?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5,  Co znamená značka  M</a:t>
            </a:r>
            <a:r>
              <a:rPr lang="cs-CZ" altLang="cs-CZ" sz="2400"/>
              <a:t> </a:t>
            </a:r>
            <a:r>
              <a:rPr lang="cs-CZ" altLang="cs-CZ" sz="2400" b="1"/>
              <a:t>2:1?</a:t>
            </a:r>
            <a:endParaRPr lang="en-US" altLang="cs-CZ" sz="2400" b="1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DC6AF51-CF2F-4452-95E5-5F3792F786B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Použitá literatura</a:t>
            </a:r>
          </a:p>
        </p:txBody>
      </p:sp>
      <p:sp>
        <p:nvSpPr>
          <p:cNvPr id="13321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1">
              <a:buFontTx/>
              <a:buChar char="•"/>
            </a:pPr>
            <a:endParaRPr lang="cs-CZ" altLang="cs-CZ" b="1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   </a:t>
            </a:r>
            <a:endParaRPr lang="cs-CZ" altLang="cs-CZ" sz="24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/>
              <a:t> 	</a:t>
            </a:r>
            <a:r>
              <a:rPr lang="cs-CZ" altLang="cs-CZ" sz="1800"/>
              <a:t>Holoubek Zdeněk Ing. , Leinveber Ing. Jan, Švercl Josef Ing. , </a:t>
            </a:r>
            <a:r>
              <a:rPr lang="cs-CZ" altLang="cs-CZ" sz="1800" i="1"/>
              <a:t>Technické kreslení pro 1. a 2.ročník SOU</a:t>
            </a:r>
            <a:r>
              <a:rPr lang="cs-CZ" altLang="cs-CZ" sz="1800"/>
              <a:t>, Praha, SNTL 1989,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	ISBN 80-03-00002-5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/>
              <a:t>     </a:t>
            </a:r>
            <a:r>
              <a:rPr lang="cs-CZ" altLang="cs-CZ" sz="1600"/>
              <a:t>Použité obrázky</a:t>
            </a:r>
            <a:r>
              <a:rPr lang="cs-CZ" altLang="cs-CZ" sz="2000"/>
              <a:t>: </a:t>
            </a:r>
            <a:r>
              <a:rPr lang="cs-CZ" altLang="cs-CZ" sz="1600"/>
              <a:t>snímek č. 4, str. 71, obr. 178, snímek č. 6, str. 71, obr. 179,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      snímek č. 7, str. 75, obr. 59, snímek č. 8, str. 71, obr. 180, snímek č. 10, str. 22,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      obr. 56b, snímky č. 5 a 9 archiv autora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6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	</a:t>
            </a:r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280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Zdenek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Zdenek</dc:creator>
  <cp:lastModifiedBy>Zdeněk Říha</cp:lastModifiedBy>
  <cp:revision>20</cp:revision>
  <dcterms:created xsi:type="dcterms:W3CDTF">2013-03-02T09:36:38Z</dcterms:created>
  <dcterms:modified xsi:type="dcterms:W3CDTF">2013-10-24T08:21:43Z</dcterms:modified>
</cp:coreProperties>
</file>