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73" r:id="rId3"/>
    <p:sldId id="279" r:id="rId4"/>
    <p:sldId id="274" r:id="rId5"/>
    <p:sldId id="309" r:id="rId6"/>
    <p:sldId id="275" r:id="rId7"/>
    <p:sldId id="276" r:id="rId8"/>
    <p:sldId id="278" r:id="rId9"/>
    <p:sldId id="282" r:id="rId10"/>
    <p:sldId id="295" r:id="rId11"/>
    <p:sldId id="283" r:id="rId12"/>
    <p:sldId id="296" r:id="rId13"/>
    <p:sldId id="293" r:id="rId14"/>
    <p:sldId id="294" r:id="rId15"/>
    <p:sldId id="290" r:id="rId16"/>
    <p:sldId id="291" r:id="rId17"/>
    <p:sldId id="299" r:id="rId18"/>
    <p:sldId id="307" r:id="rId19"/>
    <p:sldId id="308" r:id="rId20"/>
    <p:sldId id="287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0000"/>
    <a:srgbClr val="CC3399"/>
    <a:srgbClr val="003300"/>
    <a:srgbClr val="CC6600"/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914" autoAdjust="0"/>
    <p:restoredTop sz="94690" autoAdjust="0"/>
  </p:normalViewPr>
  <p:slideViewPr>
    <p:cSldViewPr>
      <p:cViewPr>
        <p:scale>
          <a:sx n="100" d="100"/>
          <a:sy n="100" d="100"/>
        </p:scale>
        <p:origin x="-2271" y="-1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36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12B660-08BA-427D-A26A-4AE4586C22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33713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5282B3-AA09-4C2A-9D44-521D750917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83591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0679FC-5613-4009-8F80-7B238D5B80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19819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87B396-3F2A-4F4D-BBAF-D01C6DFC6B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02616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4C01C6-B3CA-496D-95C1-7BF485BD4A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97642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659112-7F53-415C-B81E-FE336C30D5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10226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FD40F2-896E-40FB-AA46-AA92D1D49D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7113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E7632A-EE47-46E7-82B2-A735F0F22C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28140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8DD506-9E0A-40FF-947F-6AEE7982E2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64281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E7A6F3-E4A8-4553-A3B3-B30012AC19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88462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67FB9A-0BEB-4D12-8F60-405EA97C3B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56764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A7B7B2-82FC-48DE-AEC8-882ADAB3DD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29765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F3E7D2-83BA-440A-AAC6-FF5239192E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44280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6D1FAC-37FC-49A5-9A7C-10763EE56D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60480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Nadpis a obsah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3D605B-A55B-42D2-A145-3F6109CBDC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47140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D1366FFE-B38E-4B95-88DD-0E749E2637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117" name="Group 6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5655280"/>
              </p:ext>
            </p:extLst>
          </p:nvPr>
        </p:nvGraphicFramePr>
        <p:xfrm>
          <a:off x="750888" y="2060575"/>
          <a:ext cx="7559675" cy="3895535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30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92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Práce se základními měřidly a posuvným měřítkem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733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Měřidla skutečných hodnot, měřidla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porovnávací, posuvné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měřítko, hloubkoměr, nonius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Odborný výcvik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Zdeněk Říha, konzultant Jan Mariáš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 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 ročník, žáci 15 - 16 let, 23-51-H/01 Strojní mechanik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2188"/>
            <a:ext cx="755967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>
                <a:cs typeface="Arial" charset="0"/>
              </a:rPr>
              <a:t>MĚŘENÍ I. POSUVNÉ MĚŘÍTKO</a:t>
            </a:r>
          </a:p>
        </p:txBody>
      </p: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0578006-4FC7-491A-A4E9-C7E97B87C09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VY_32_INOVACE_30_599</a:t>
            </a:r>
            <a:endParaRPr lang="cs-CZ" altLang="cs-CZ" sz="2400" b="1">
              <a:cs typeface="Arial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0D52E2D-E013-449B-8036-308E126CBA4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307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0" name="Rectangle 8"/>
          <p:cNvSpPr>
            <a:spLocks noChangeArrowheads="1"/>
          </p:cNvSpPr>
          <p:nvPr/>
        </p:nvSpPr>
        <p:spPr bwMode="auto">
          <a:xfrm>
            <a:off x="2484438" y="1052513"/>
            <a:ext cx="443230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RUČNÍ OBRÁBĚNÍ KOVŮ</a:t>
            </a:r>
          </a:p>
        </p:txBody>
      </p:sp>
      <p:sp>
        <p:nvSpPr>
          <p:cNvPr id="3081" name="Rectangle 10"/>
          <p:cNvSpPr>
            <a:spLocks noChangeArrowheads="1"/>
          </p:cNvSpPr>
          <p:nvPr/>
        </p:nvSpPr>
        <p:spPr bwMode="auto">
          <a:xfrm>
            <a:off x="935038" y="2565400"/>
            <a:ext cx="7273925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6000" b="1"/>
              <a:t>MĚŘENÍ I. </a:t>
            </a:r>
            <a:r>
              <a:rPr lang="cs-CZ" altLang="cs-CZ" sz="5400" b="1"/>
              <a:t>POSUVNÉ MĚŘÍTKO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CEBB2E99-7A31-4CA6-B3A7-89F5E77BFE0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4" name="Rectangle 2"/>
          <p:cNvSpPr txBox="1">
            <a:spLocks noChangeArrowheads="1"/>
          </p:cNvSpPr>
          <p:nvPr/>
        </p:nvSpPr>
        <p:spPr bwMode="auto">
          <a:xfrm>
            <a:off x="212725" y="2497138"/>
            <a:ext cx="8229600" cy="2371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cs-CZ" altLang="cs-CZ" b="1">
                <a:solidFill>
                  <a:schemeClr val="tx2"/>
                </a:solidFill>
              </a:rPr>
              <a:t>Měření je porovnání velikosti rozměru určitého předmětu s velikostí rozměru stanoveného.</a:t>
            </a:r>
            <a:r>
              <a:rPr lang="cs-CZ" altLang="cs-CZ" sz="2800" b="1">
                <a:solidFill>
                  <a:schemeClr val="tx2"/>
                </a:solidFill>
              </a:rPr>
              <a:t/>
            </a:r>
            <a:br>
              <a:rPr lang="cs-CZ" altLang="cs-CZ" sz="2800" b="1">
                <a:solidFill>
                  <a:schemeClr val="tx2"/>
                </a:solidFill>
              </a:rPr>
            </a:br>
            <a:endParaRPr lang="cs-CZ" altLang="cs-CZ" sz="2800" b="1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A42BE58-DC14-425D-821E-98F9EED90A6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512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8" name="Rectangle 3"/>
          <p:cNvSpPr txBox="1">
            <a:spLocks noChangeArrowheads="1"/>
          </p:cNvSpPr>
          <p:nvPr/>
        </p:nvSpPr>
        <p:spPr bwMode="auto">
          <a:xfrm>
            <a:off x="457200" y="1628775"/>
            <a:ext cx="8229600" cy="421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lnSpc>
                <a:spcPct val="80000"/>
              </a:lnSpc>
              <a:buFontTx/>
              <a:buNone/>
            </a:pPr>
            <a:endParaRPr lang="cs-CZ" altLang="cs-CZ" sz="1800" b="1"/>
          </a:p>
          <a:p>
            <a:pPr eaLnBrk="1" hangingPunct="1">
              <a:buFontTx/>
              <a:buNone/>
            </a:pPr>
            <a:r>
              <a:rPr lang="cs-CZ" altLang="cs-CZ" sz="1800" b="1">
                <a:solidFill>
                  <a:srgbClr val="006600"/>
                </a:solidFill>
              </a:rPr>
              <a:t>	</a:t>
            </a:r>
            <a:r>
              <a:rPr lang="cs-CZ" altLang="cs-CZ" sz="2000" b="1">
                <a:solidFill>
                  <a:srgbClr val="006600"/>
                </a:solidFill>
              </a:rPr>
              <a:t>1, měření skutečných hodnot (přesné) – při tomto způsobu se </a:t>
            </a:r>
          </a:p>
          <a:p>
            <a:pPr eaLnBrk="1" hangingPunct="1">
              <a:buFontTx/>
              <a:buNone/>
            </a:pPr>
            <a:r>
              <a:rPr lang="cs-CZ" altLang="cs-CZ" sz="2000" b="1">
                <a:solidFill>
                  <a:srgbClr val="006600"/>
                </a:solidFill>
              </a:rPr>
              <a:t>         skutečné rozměry porovnávají se stupnicemi měřidel  </a:t>
            </a:r>
          </a:p>
          <a:p>
            <a:pPr eaLnBrk="1" hangingPunct="1">
              <a:buFontTx/>
              <a:buNone/>
            </a:pPr>
            <a:r>
              <a:rPr lang="cs-CZ" altLang="cs-CZ" sz="2000" b="1">
                <a:solidFill>
                  <a:srgbClr val="006600"/>
                </a:solidFill>
              </a:rPr>
              <a:t>         odečítacích – přesných (kovové měřítko) a stavitelných </a:t>
            </a:r>
          </a:p>
          <a:p>
            <a:pPr eaLnBrk="1" hangingPunct="1">
              <a:buFontTx/>
              <a:buNone/>
            </a:pPr>
            <a:r>
              <a:rPr lang="cs-CZ" altLang="cs-CZ" sz="2000" b="1">
                <a:solidFill>
                  <a:srgbClr val="006600"/>
                </a:solidFill>
              </a:rPr>
              <a:t>         (posuvné měřítko), která se nazývají měřidla universální.</a:t>
            </a:r>
          </a:p>
          <a:p>
            <a:pPr eaLnBrk="1" hangingPunct="1">
              <a:buFontTx/>
              <a:buNone/>
            </a:pPr>
            <a:endParaRPr lang="cs-CZ" altLang="cs-CZ" sz="2000" b="1">
              <a:solidFill>
                <a:srgbClr val="006600"/>
              </a:solidFill>
            </a:endParaRPr>
          </a:p>
          <a:p>
            <a:pPr eaLnBrk="1" hangingPunct="1">
              <a:buFontTx/>
              <a:buNone/>
            </a:pPr>
            <a:r>
              <a:rPr lang="cs-CZ" altLang="cs-CZ" sz="2000" b="1"/>
              <a:t>	</a:t>
            </a:r>
            <a:r>
              <a:rPr lang="cs-CZ" altLang="cs-CZ" sz="2000" b="1">
                <a:solidFill>
                  <a:srgbClr val="7030A0"/>
                </a:solidFill>
              </a:rPr>
              <a:t>2, měření porovnávací (nepřesné) – při němž se místo   </a:t>
            </a:r>
          </a:p>
          <a:p>
            <a:pPr eaLnBrk="1" hangingPunct="1">
              <a:buFontTx/>
              <a:buNone/>
            </a:pPr>
            <a:r>
              <a:rPr lang="cs-CZ" altLang="cs-CZ" sz="2000" b="1">
                <a:solidFill>
                  <a:srgbClr val="7030A0"/>
                </a:solidFill>
              </a:rPr>
              <a:t>         skutečného rozměru kontroluje to, zda rozměr je v určitých</a:t>
            </a:r>
          </a:p>
          <a:p>
            <a:pPr eaLnBrk="1" hangingPunct="1">
              <a:buFontTx/>
              <a:buNone/>
            </a:pPr>
            <a:r>
              <a:rPr lang="cs-CZ" altLang="cs-CZ" sz="2000" b="1">
                <a:solidFill>
                  <a:srgbClr val="7030A0"/>
                </a:solidFill>
              </a:rPr>
              <a:t>         mezích, které zaručují montáž bez dalších úprav. </a:t>
            </a:r>
          </a:p>
          <a:p>
            <a:pPr eaLnBrk="1" hangingPunct="1">
              <a:buFontTx/>
              <a:buNone/>
            </a:pPr>
            <a:r>
              <a:rPr lang="cs-CZ" altLang="cs-CZ" sz="2000" b="1">
                <a:solidFill>
                  <a:srgbClr val="7030A0"/>
                </a:solidFill>
              </a:rPr>
              <a:t>         Pro toto měření se používají speciální měřidla – kalibry.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altLang="cs-CZ" sz="2000" b="1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000" b="1"/>
              <a:t>        </a:t>
            </a:r>
            <a:endParaRPr lang="cs-CZ" altLang="cs-CZ" sz="1800" b="1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1800" b="1"/>
              <a:t>	</a:t>
            </a:r>
          </a:p>
        </p:txBody>
      </p:sp>
      <p:sp>
        <p:nvSpPr>
          <p:cNvPr id="5129" name="Obdélník 1"/>
          <p:cNvSpPr>
            <a:spLocks noChangeArrowheads="1"/>
          </p:cNvSpPr>
          <p:nvPr/>
        </p:nvSpPr>
        <p:spPr bwMode="auto">
          <a:xfrm>
            <a:off x="2147888" y="1093788"/>
            <a:ext cx="45783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/>
              <a:t>Základní způsoby měření </a:t>
            </a:r>
            <a:endParaRPr lang="cs-CZ" altLang="cs-CZ" sz="2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6A42DCE-CF0A-4CFC-A642-C13CD2832BE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615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2" name="Obdélník 1"/>
          <p:cNvSpPr>
            <a:spLocks noChangeArrowheads="1"/>
          </p:cNvSpPr>
          <p:nvPr/>
        </p:nvSpPr>
        <p:spPr bwMode="auto">
          <a:xfrm>
            <a:off x="2147888" y="1093788"/>
            <a:ext cx="41529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/>
              <a:t>    Chyby při měření </a:t>
            </a:r>
            <a:endParaRPr lang="cs-CZ" altLang="cs-CZ" sz="2800"/>
          </a:p>
        </p:txBody>
      </p:sp>
      <p:sp>
        <p:nvSpPr>
          <p:cNvPr id="6153" name="Rectangle 3"/>
          <p:cNvSpPr txBox="1">
            <a:spLocks noChangeArrowheads="1"/>
          </p:cNvSpPr>
          <p:nvPr/>
        </p:nvSpPr>
        <p:spPr bwMode="auto">
          <a:xfrm>
            <a:off x="457200" y="2060575"/>
            <a:ext cx="8156575" cy="4065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lnSpc>
                <a:spcPct val="80000"/>
              </a:lnSpc>
              <a:buFontTx/>
              <a:buNone/>
            </a:pPr>
            <a:endParaRPr lang="cs-CZ" altLang="cs-CZ" sz="1800" b="1"/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cs-CZ" altLang="cs-CZ" sz="1800" b="1"/>
              <a:t>	</a:t>
            </a:r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cs-CZ" altLang="cs-CZ" sz="2400" b="1"/>
              <a:t>  </a:t>
            </a:r>
            <a:r>
              <a:rPr lang="cs-CZ" altLang="cs-CZ" sz="2400" b="1">
                <a:solidFill>
                  <a:srgbClr val="0070C0"/>
                </a:solidFill>
              </a:rPr>
              <a:t>Systematické chyby -  </a:t>
            </a:r>
            <a:r>
              <a:rPr lang="cs-CZ" altLang="cs-CZ" sz="2400" b="1"/>
              <a:t>jsou předvídatelné a lze je       korigovat. </a:t>
            </a:r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cs-CZ" altLang="cs-CZ" sz="2400" b="1"/>
              <a:t>  </a:t>
            </a:r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cs-CZ" altLang="cs-CZ" sz="2400" b="1"/>
              <a:t>Způsobují je rušivé vlivy, např., teplota, tlak, nepřesná stupnice…</a:t>
            </a:r>
          </a:p>
          <a:p>
            <a:pPr algn="ctr" eaLnBrk="1" hangingPunct="1">
              <a:lnSpc>
                <a:spcPct val="80000"/>
              </a:lnSpc>
              <a:buFontTx/>
              <a:buNone/>
            </a:pPr>
            <a:endParaRPr lang="cs-CZ" altLang="cs-CZ" sz="2400" b="1"/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cs-CZ" altLang="cs-CZ" sz="2400" b="1"/>
              <a:t>	</a:t>
            </a:r>
            <a:r>
              <a:rPr lang="cs-CZ" altLang="cs-CZ" sz="2400" b="1">
                <a:solidFill>
                  <a:srgbClr val="CC0000"/>
                </a:solidFill>
              </a:rPr>
              <a:t>Náhodné chyby - </a:t>
            </a:r>
            <a:r>
              <a:rPr lang="cs-CZ" altLang="cs-CZ" sz="2400" b="1"/>
              <a:t>snižují spolehlivost na přesnost měření a jejich vliv nelze korigovat.</a:t>
            </a:r>
          </a:p>
          <a:p>
            <a:pPr algn="ctr" eaLnBrk="1" hangingPunct="1">
              <a:lnSpc>
                <a:spcPct val="80000"/>
              </a:lnSpc>
              <a:buFontTx/>
              <a:buNone/>
            </a:pPr>
            <a:endParaRPr lang="cs-CZ" altLang="cs-CZ" sz="2400" b="1"/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altLang="cs-CZ" sz="1800" b="1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1800" b="1"/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213F0B27-E1D1-4D68-873F-DF65FD8E762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0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717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6" name="Nadpis 1"/>
          <p:cNvSpPr>
            <a:spLocks/>
          </p:cNvSpPr>
          <p:nvPr/>
        </p:nvSpPr>
        <p:spPr bwMode="auto">
          <a:xfrm>
            <a:off x="611188" y="1844675"/>
            <a:ext cx="2808287" cy="3168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Příklad systematické chyby při měření.</a:t>
            </a:r>
          </a:p>
        </p:txBody>
      </p:sp>
      <p:pic>
        <p:nvPicPr>
          <p:cNvPr id="7177" name="Obrázek 9" descr="C:\Documents and Settings\Riha\Dokumenty\Obrázky\2013-02-22\IMAGE010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8" t="3110" r="1083" b="66269"/>
          <a:stretch>
            <a:fillRect/>
          </a:stretch>
        </p:blipFill>
        <p:spPr bwMode="auto">
          <a:xfrm>
            <a:off x="3708400" y="1431925"/>
            <a:ext cx="4679950" cy="4300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FD15DAE-F695-4B67-B6FA-10411B03D30D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819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00" name="Rectangle 12"/>
          <p:cNvSpPr>
            <a:spLocks noChangeArrowheads="1"/>
          </p:cNvSpPr>
          <p:nvPr/>
        </p:nvSpPr>
        <p:spPr bwMode="auto">
          <a:xfrm>
            <a:off x="2268538" y="1052513"/>
            <a:ext cx="18415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pic>
        <p:nvPicPr>
          <p:cNvPr id="8201" name="Obrázek 13" descr="C:\Documents and Settings\Riha\Dokumenty\Obrázky\2013-02-22\IMAGE010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68" t="79546" r="10107" b="7655"/>
          <a:stretch>
            <a:fillRect/>
          </a:stretch>
        </p:blipFill>
        <p:spPr bwMode="auto">
          <a:xfrm>
            <a:off x="5011738" y="3554413"/>
            <a:ext cx="2936875" cy="2147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2" name="Obrázek 15" descr="C:\Documents and Settings\Riha\Dokumenty\Obrázky\2013-02-22\IMAGE010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81" t="25795" r="48825" b="61012"/>
          <a:stretch>
            <a:fillRect/>
          </a:stretch>
        </p:blipFill>
        <p:spPr bwMode="auto">
          <a:xfrm>
            <a:off x="527050" y="3784600"/>
            <a:ext cx="3900488" cy="1963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03" name="Nadpis 1"/>
          <p:cNvSpPr>
            <a:spLocks/>
          </p:cNvSpPr>
          <p:nvPr/>
        </p:nvSpPr>
        <p:spPr bwMode="auto">
          <a:xfrm>
            <a:off x="5011738" y="860425"/>
            <a:ext cx="2914650" cy="2640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Příklady náhodných chyby při měření.</a:t>
            </a:r>
          </a:p>
        </p:txBody>
      </p:sp>
      <p:pic>
        <p:nvPicPr>
          <p:cNvPr id="8204" name="Obrázek 17" descr="C:\Documents and Settings\Riha\Dokumenty\Obrázky\2013-02-22\IMAGE010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320" t="58421" r="4472" b="26149"/>
          <a:stretch>
            <a:fillRect/>
          </a:stretch>
        </p:blipFill>
        <p:spPr bwMode="auto">
          <a:xfrm>
            <a:off x="573088" y="1320800"/>
            <a:ext cx="3808412" cy="173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7B45AE6-B493-4616-BB36-47C4F1F955F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922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4" name="Rectangle 2"/>
          <p:cNvSpPr>
            <a:spLocks noChangeArrowheads="1"/>
          </p:cNvSpPr>
          <p:nvPr/>
        </p:nvSpPr>
        <p:spPr bwMode="auto">
          <a:xfrm>
            <a:off x="1042988" y="908050"/>
            <a:ext cx="7210425" cy="509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9225" name="Rectangle 2"/>
          <p:cNvSpPr txBox="1">
            <a:spLocks noChangeArrowheads="1"/>
          </p:cNvSpPr>
          <p:nvPr/>
        </p:nvSpPr>
        <p:spPr bwMode="auto">
          <a:xfrm>
            <a:off x="384175" y="1052513"/>
            <a:ext cx="8229600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Měřidla skutečných hodnot</a:t>
            </a:r>
          </a:p>
        </p:txBody>
      </p:sp>
      <p:sp>
        <p:nvSpPr>
          <p:cNvPr id="12" name="Rectangle 3"/>
          <p:cNvSpPr txBox="1">
            <a:spLocks noChangeArrowheads="1"/>
          </p:cNvSpPr>
          <p:nvPr/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>
              <a:defRPr/>
            </a:pPr>
            <a:endParaRPr lang="cs-CZ" sz="2000" b="1" dirty="0" smtClean="0"/>
          </a:p>
          <a:p>
            <a:pPr marL="0" indent="0" algn="ctr" eaLnBrk="1" hangingPunct="1">
              <a:buFontTx/>
              <a:buNone/>
              <a:defRPr/>
            </a:pPr>
            <a:r>
              <a:rPr lang="cs-CZ" sz="1800" b="1" dirty="0" smtClean="0"/>
              <a:t>Ocelové měřítko obvykle v délce 200 až 1000 mm.</a:t>
            </a:r>
          </a:p>
          <a:p>
            <a:pPr marL="0" indent="0" algn="ctr" eaLnBrk="1" hangingPunct="1">
              <a:buFontTx/>
              <a:buNone/>
              <a:defRPr/>
            </a:pPr>
            <a:endParaRPr lang="cs-CZ" sz="1800" b="1" dirty="0" smtClean="0"/>
          </a:p>
          <a:p>
            <a:pPr marL="0" indent="0" algn="ctr" eaLnBrk="1" hangingPunct="1">
              <a:buFontTx/>
              <a:buNone/>
              <a:defRPr/>
            </a:pPr>
            <a:r>
              <a:rPr lang="cs-CZ" sz="1800" b="1" dirty="0" smtClean="0"/>
              <a:t>Posuvné měřítko pro měření vnějších a vnitřních rozměrů i dutin.</a:t>
            </a:r>
          </a:p>
          <a:p>
            <a:pPr marL="0" indent="0" algn="ctr" eaLnBrk="1" hangingPunct="1">
              <a:buFontTx/>
              <a:buNone/>
              <a:defRPr/>
            </a:pPr>
            <a:endParaRPr lang="cs-CZ" sz="1800" b="1" dirty="0" smtClean="0"/>
          </a:p>
          <a:p>
            <a:pPr marL="0" indent="0" algn="ctr" eaLnBrk="1" hangingPunct="1">
              <a:buFontTx/>
              <a:buNone/>
              <a:defRPr/>
            </a:pPr>
            <a:r>
              <a:rPr lang="cs-CZ" sz="1800" b="1" dirty="0" smtClean="0"/>
              <a:t>Hloubkoměr pro měření dutin.</a:t>
            </a:r>
          </a:p>
          <a:p>
            <a:pPr marL="0" indent="0" algn="ctr" eaLnBrk="1" hangingPunct="1">
              <a:buFontTx/>
              <a:buNone/>
              <a:defRPr/>
            </a:pPr>
            <a:endParaRPr lang="cs-CZ" sz="1800" b="1" dirty="0" smtClean="0"/>
          </a:p>
          <a:p>
            <a:pPr marL="0" indent="0" algn="ctr" eaLnBrk="1" hangingPunct="1">
              <a:buFontTx/>
              <a:buNone/>
              <a:defRPr/>
            </a:pPr>
            <a:r>
              <a:rPr lang="cs-CZ" sz="1800" b="1" dirty="0" smtClean="0"/>
              <a:t>Mikrometr pro přesná měření, rozsah je odstupňován po 25 mm.</a:t>
            </a:r>
          </a:p>
        </p:txBody>
      </p:sp>
      <p:pic>
        <p:nvPicPr>
          <p:cNvPr id="9227" name="Picture 5" descr="ohýbání 03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63" r="5939" b="14059"/>
          <a:stretch>
            <a:fillRect/>
          </a:stretch>
        </p:blipFill>
        <p:spPr bwMode="auto">
          <a:xfrm>
            <a:off x="5003800" y="1700213"/>
            <a:ext cx="3467100" cy="3894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05AAF53-E601-4BA4-B80A-AB9A16149E5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024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8" name="Rectangle 2"/>
          <p:cNvSpPr txBox="1">
            <a:spLocks noChangeArrowheads="1"/>
          </p:cNvSpPr>
          <p:nvPr/>
        </p:nvSpPr>
        <p:spPr bwMode="auto">
          <a:xfrm>
            <a:off x="358775" y="914400"/>
            <a:ext cx="8229600" cy="714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Měřidla porovnávací</a:t>
            </a:r>
          </a:p>
        </p:txBody>
      </p:sp>
      <p:sp>
        <p:nvSpPr>
          <p:cNvPr id="10249" name="Rectangle 4"/>
          <p:cNvSpPr txBox="1">
            <a:spLocks noChangeArrowheads="1"/>
          </p:cNvSpPr>
          <p:nvPr/>
        </p:nvSpPr>
        <p:spPr bwMode="auto">
          <a:xfrm>
            <a:off x="384175" y="5038725"/>
            <a:ext cx="8229600" cy="140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1600" b="1"/>
              <a:t>	  Hmatadla pro měřeni			Kalibry pro vnější a vnitřní rozměr.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1600" b="1"/>
              <a:t>	    vnitřních a vnějších 			  Červená (horní) část označuje 	rozměrů. 				chybný rozměr.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1600" b="1"/>
              <a:t>								</a:t>
            </a:r>
            <a:endParaRPr lang="cs-CZ" altLang="cs-CZ" sz="2000" b="1"/>
          </a:p>
        </p:txBody>
      </p:sp>
      <p:pic>
        <p:nvPicPr>
          <p:cNvPr id="10250" name="Picture 5" descr="ohýbání 03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603" t="6212" r="23206" b="1793"/>
          <a:stretch>
            <a:fillRect/>
          </a:stretch>
        </p:blipFill>
        <p:spPr bwMode="auto">
          <a:xfrm>
            <a:off x="755650" y="1662113"/>
            <a:ext cx="2914650" cy="3049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0251" name="Picture 6" descr="ohýbání 03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80" t="6212" r="19211" b="19666"/>
          <a:stretch>
            <a:fillRect/>
          </a:stretch>
        </p:blipFill>
        <p:spPr bwMode="auto">
          <a:xfrm>
            <a:off x="4932363" y="1662113"/>
            <a:ext cx="3084512" cy="3049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BBE4ADD-1CCB-4C57-ADF8-5ABDF73104E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2" name="Obrázek 8" descr="D:\zdenek\posuvka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97" t="3523" r="6294" b="10573"/>
          <a:stretch>
            <a:fillRect/>
          </a:stretch>
        </p:blipFill>
        <p:spPr bwMode="auto">
          <a:xfrm>
            <a:off x="1187450" y="1477963"/>
            <a:ext cx="6840538" cy="223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3" name="Rectangle 4"/>
          <p:cNvSpPr txBox="1">
            <a:spLocks noChangeArrowheads="1"/>
          </p:cNvSpPr>
          <p:nvPr/>
        </p:nvSpPr>
        <p:spPr bwMode="auto">
          <a:xfrm>
            <a:off x="457200" y="3789363"/>
            <a:ext cx="8229600" cy="233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1800" b="1"/>
              <a:t>Hlavní části posuvného měřítka: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1800" b="1"/>
              <a:t>	1, hlavní pevné rameno s milimetrovou (7) nebo palcovou stupnicí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1800" b="1"/>
              <a:t>	2, hlavní rameno posuvné s noniovou stupnicí (8) pro měření vnějších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1800" b="1"/>
              <a:t>          rozměrů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1800" b="1"/>
              <a:t>	3, hlavní ramena pro měření vnějších rozměrů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1800" b="1"/>
              <a:t>      4, pomocná ramena (hrotová) pro měření vnitřních rozměrů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1800" b="1"/>
              <a:t>      5, výsuvný hloubkoměr pro měření dutin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1800" b="1"/>
              <a:t>      6, stavěcí (zajišťovací)  šroub</a:t>
            </a:r>
          </a:p>
        </p:txBody>
      </p:sp>
      <p:sp>
        <p:nvSpPr>
          <p:cNvPr id="11274" name="Rectangle 2"/>
          <p:cNvSpPr txBox="1">
            <a:spLocks noChangeArrowheads="1"/>
          </p:cNvSpPr>
          <p:nvPr/>
        </p:nvSpPr>
        <p:spPr bwMode="auto">
          <a:xfrm>
            <a:off x="423863" y="908050"/>
            <a:ext cx="8229600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Posuvné měřítko a jeho části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CF0FAD3D-93A5-458C-BDD6-2D603C799DE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229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6" name="Rectangle 2"/>
          <p:cNvSpPr txBox="1">
            <a:spLocks noChangeArrowheads="1"/>
          </p:cNvSpPr>
          <p:nvPr/>
        </p:nvSpPr>
        <p:spPr bwMode="auto">
          <a:xfrm>
            <a:off x="447675" y="1125538"/>
            <a:ext cx="8229600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Posuvné měřítko a jeho části</a:t>
            </a:r>
          </a:p>
        </p:txBody>
      </p:sp>
      <p:pic>
        <p:nvPicPr>
          <p:cNvPr id="12297" name="Picture 2" descr="C:\Documents and Settings\Riha\Dokumenty\Obrázky\2013-02-21\IMAGE0095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29" t="15936" r="1392" b="7076"/>
          <a:stretch>
            <a:fillRect/>
          </a:stretch>
        </p:blipFill>
        <p:spPr bwMode="auto">
          <a:xfrm>
            <a:off x="323850" y="2060575"/>
            <a:ext cx="8383588" cy="3305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6633F91-6507-46E6-A6FC-BF527ED48D4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331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20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1800"/>
          </a:p>
        </p:txBody>
      </p:sp>
      <p:sp>
        <p:nvSpPr>
          <p:cNvPr id="13321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1800"/>
          </a:p>
        </p:txBody>
      </p:sp>
      <p:sp>
        <p:nvSpPr>
          <p:cNvPr id="13322" name="Rectangle 3"/>
          <p:cNvSpPr txBox="1">
            <a:spLocks noChangeArrowheads="1"/>
          </p:cNvSpPr>
          <p:nvPr/>
        </p:nvSpPr>
        <p:spPr bwMode="auto">
          <a:xfrm>
            <a:off x="457200" y="1412875"/>
            <a:ext cx="7643813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000" b="1"/>
              <a:t>	</a:t>
            </a:r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cs-CZ" altLang="cs-CZ" sz="2000" b="1"/>
              <a:t>	J</a:t>
            </a:r>
            <a:r>
              <a:rPr lang="cs-CZ" altLang="cs-CZ" sz="2400" b="1"/>
              <a:t>e stupnice na pohyblivém rameni posuvného měřítka. Postavení 0 na této stupnici udává celé milimetry. Desetiny, případně setiny určuje postavení další čárky nóniové stupnice, která plynule přechází v přímku s horní ryskou na pevném rameni měřítka .</a:t>
            </a:r>
          </a:p>
        </p:txBody>
      </p:sp>
      <p:sp>
        <p:nvSpPr>
          <p:cNvPr id="13323" name="Rectangle 2"/>
          <p:cNvSpPr txBox="1">
            <a:spLocks noChangeArrowheads="1"/>
          </p:cNvSpPr>
          <p:nvPr/>
        </p:nvSpPr>
        <p:spPr bwMode="auto">
          <a:xfrm>
            <a:off x="457200" y="895350"/>
            <a:ext cx="8229600" cy="704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Nóniová stupnice</a:t>
            </a:r>
          </a:p>
        </p:txBody>
      </p:sp>
      <p:pic>
        <p:nvPicPr>
          <p:cNvPr id="13324" name="Picture 2" descr="C:\Documents and Settings\Riha\Dokumenty\Obrázky\2013-02-21\IMAGE0096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95" t="64751" r="5490" b="8192"/>
          <a:stretch>
            <a:fillRect/>
          </a:stretch>
        </p:blipFill>
        <p:spPr bwMode="auto">
          <a:xfrm>
            <a:off x="884238" y="3644900"/>
            <a:ext cx="7543800" cy="2087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25" name="TextovéPole 1"/>
          <p:cNvSpPr txBox="1">
            <a:spLocks noChangeArrowheads="1"/>
          </p:cNvSpPr>
          <p:nvPr/>
        </p:nvSpPr>
        <p:spPr bwMode="auto">
          <a:xfrm>
            <a:off x="4356100" y="5548313"/>
            <a:ext cx="12954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/>
              <a:t>7,68 mm</a:t>
            </a: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4211638" y="5661025"/>
            <a:ext cx="914400" cy="9144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4787900" y="5013325"/>
            <a:ext cx="792163" cy="53498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D878C2A-68DE-444E-BA67-80908A93E4BD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434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4" name="Rectangle 2"/>
          <p:cNvSpPr txBox="1">
            <a:spLocks noChangeArrowheads="1"/>
          </p:cNvSpPr>
          <p:nvPr/>
        </p:nvSpPr>
        <p:spPr bwMode="auto">
          <a:xfrm>
            <a:off x="457200" y="981075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Čtení na stupnici</a:t>
            </a:r>
          </a:p>
        </p:txBody>
      </p:sp>
      <p:sp>
        <p:nvSpPr>
          <p:cNvPr id="14345" name="Rectangle 3"/>
          <p:cNvSpPr txBox="1">
            <a:spLocks noChangeArrowheads="1"/>
          </p:cNvSpPr>
          <p:nvPr/>
        </p:nvSpPr>
        <p:spPr bwMode="auto">
          <a:xfrm>
            <a:off x="457200" y="1600200"/>
            <a:ext cx="8229600" cy="161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altLang="cs-CZ" sz="2800" b="1"/>
              <a:t>	</a:t>
            </a:r>
            <a:r>
              <a:rPr lang="cs-CZ" altLang="cs-CZ" sz="2400" b="1"/>
              <a:t>U posuvného měřítka je 9 mm rozděleno na 10 dílků, lze tedy měřit s přesností 0,1 mm. 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altLang="cs-CZ" sz="2400" b="1"/>
              <a:t>Ukázka čtení na této stupnici je na pravém obrázku. 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altLang="cs-CZ" sz="2400" b="1"/>
              <a:t>Naměřená hodnota je 17, 4 mm.</a:t>
            </a:r>
          </a:p>
        </p:txBody>
      </p:sp>
      <p:pic>
        <p:nvPicPr>
          <p:cNvPr id="14346" name="Picture 11" descr="C:\Documents and Settings\Riha\Dokumenty\1 výuka\Obrázky\obr3\u rozměr 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01" t="19733" b="15807"/>
          <a:stretch>
            <a:fillRect/>
          </a:stretch>
        </p:blipFill>
        <p:spPr bwMode="auto">
          <a:xfrm>
            <a:off x="3563938" y="3429000"/>
            <a:ext cx="4864100" cy="1830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7" name="Picture 12" descr="C:\Documents and Settings\Riha\Dokumenty\1 výuka\Obrázky\obr3\u nonius 0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69" t="24608" r="30614" b="20018"/>
          <a:stretch>
            <a:fillRect/>
          </a:stretch>
        </p:blipFill>
        <p:spPr bwMode="auto">
          <a:xfrm>
            <a:off x="395288" y="3598863"/>
            <a:ext cx="2976562" cy="1570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2C60AA5-82C7-42D8-AF03-31EAB8548BE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536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8" name="Picture 12" descr="C:\Documents and Settings\Riha\Dokumenty\1 výuka\Obrázky\obr3\u rozměr 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21" t="22054" r="23691" b="17390"/>
          <a:stretch>
            <a:fillRect/>
          </a:stretch>
        </p:blipFill>
        <p:spPr bwMode="auto">
          <a:xfrm>
            <a:off x="4067175" y="3876675"/>
            <a:ext cx="4176713" cy="2084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9" name="Rectangle 2"/>
          <p:cNvSpPr txBox="1">
            <a:spLocks noChangeArrowheads="1"/>
          </p:cNvSpPr>
          <p:nvPr/>
        </p:nvSpPr>
        <p:spPr bwMode="auto">
          <a:xfrm>
            <a:off x="457200" y="900113"/>
            <a:ext cx="8229600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Čtení na stupnici</a:t>
            </a:r>
          </a:p>
        </p:txBody>
      </p:sp>
      <p:pic>
        <p:nvPicPr>
          <p:cNvPr id="15370" name="Picture 11" descr="D:\zdenek\nonius 005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44" t="18944" r="21654" b="20267"/>
          <a:stretch>
            <a:fillRect/>
          </a:stretch>
        </p:blipFill>
        <p:spPr bwMode="auto">
          <a:xfrm>
            <a:off x="539750" y="4181475"/>
            <a:ext cx="3240088" cy="1474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71" name="Rectangle 8"/>
          <p:cNvSpPr txBox="1">
            <a:spLocks noChangeArrowheads="1"/>
          </p:cNvSpPr>
          <p:nvPr/>
        </p:nvSpPr>
        <p:spPr bwMode="auto">
          <a:xfrm>
            <a:off x="384175" y="1628775"/>
            <a:ext cx="8229600" cy="2187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buFontTx/>
              <a:buNone/>
            </a:pPr>
            <a:r>
              <a:rPr lang="cs-CZ" altLang="cs-CZ" sz="2800"/>
              <a:t>	</a:t>
            </a:r>
            <a:r>
              <a:rPr lang="cs-CZ" altLang="cs-CZ" sz="2400" b="1"/>
              <a:t>U jiného typu posuvného měřítka je 19 mm rozděleno na 20 dílků, lze tedy měřit s přesností </a:t>
            </a:r>
          </a:p>
          <a:p>
            <a:pPr algn="ctr" eaLnBrk="1" hangingPunct="1">
              <a:buFontTx/>
              <a:buNone/>
            </a:pPr>
            <a:r>
              <a:rPr lang="cs-CZ" altLang="cs-CZ" sz="2400" b="1"/>
              <a:t>1/20 mm, což odpovídá 0,05 mm. </a:t>
            </a:r>
          </a:p>
          <a:p>
            <a:pPr algn="ctr" eaLnBrk="1" hangingPunct="1">
              <a:buFontTx/>
              <a:buNone/>
            </a:pPr>
            <a:r>
              <a:rPr lang="cs-CZ" altLang="cs-CZ" sz="2400" b="1"/>
              <a:t>	Ukázka čtení na této stupnici je na obrázku vpravo. Naměřená hodnota je 24,85 mm.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87DE2145-F917-4526-829E-36BA928D3C4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639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709863" cy="792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2" name="Picture 13" descr="C:\Documents and Settings\Riha\Dokumenty\1 výuka\Obrázky\obr3\u rozměr 3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08" t="18655" r="15805" b="28271"/>
          <a:stretch>
            <a:fillRect/>
          </a:stretch>
        </p:blipFill>
        <p:spPr bwMode="auto">
          <a:xfrm>
            <a:off x="4229100" y="4198938"/>
            <a:ext cx="4749800" cy="148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3" name="Picture 11" descr="D:\zdenek\nonius 002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86" t="20995" r="11102" b="19221"/>
          <a:stretch>
            <a:fillRect/>
          </a:stretch>
        </p:blipFill>
        <p:spPr bwMode="auto">
          <a:xfrm>
            <a:off x="381000" y="4419600"/>
            <a:ext cx="4165600" cy="1231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94" name="Rectangle 3"/>
          <p:cNvSpPr txBox="1">
            <a:spLocks noChangeArrowheads="1"/>
          </p:cNvSpPr>
          <p:nvPr/>
        </p:nvSpPr>
        <p:spPr bwMode="auto">
          <a:xfrm>
            <a:off x="457200" y="2012950"/>
            <a:ext cx="8229600" cy="218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altLang="cs-CZ" sz="2800"/>
              <a:t>	</a:t>
            </a:r>
            <a:r>
              <a:rPr lang="cs-CZ" altLang="cs-CZ" sz="2400" b="1"/>
              <a:t>Nejpřesnější posuvné měřítko má 49 mm rozděleno na 50 dílků, lze tedy měřit s přesností 1/50 mm, což odpovídá 0,02 mm. 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altLang="cs-CZ" sz="2400" b="1"/>
              <a:t>Ukázka čtení na této stupnici je na obrázku vpravo.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altLang="cs-CZ" sz="2400" b="1"/>
              <a:t> Naměřená hodnota je 102,68 mm.</a:t>
            </a:r>
          </a:p>
        </p:txBody>
      </p:sp>
      <p:sp>
        <p:nvSpPr>
          <p:cNvPr id="16395" name="Rectangle 2"/>
          <p:cNvSpPr txBox="1">
            <a:spLocks noChangeArrowheads="1"/>
          </p:cNvSpPr>
          <p:nvPr/>
        </p:nvSpPr>
        <p:spPr bwMode="auto">
          <a:xfrm>
            <a:off x="457200" y="900113"/>
            <a:ext cx="8229600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Čtení na stupnici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088976D-FCBC-4D90-BD03-BFFBBE28240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741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6" name="Rectangle 2"/>
          <p:cNvSpPr txBox="1">
            <a:spLocks noChangeArrowheads="1"/>
          </p:cNvSpPr>
          <p:nvPr/>
        </p:nvSpPr>
        <p:spPr bwMode="auto">
          <a:xfrm>
            <a:off x="384175" y="1052513"/>
            <a:ext cx="8229600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Digitální posuvné měřítko</a:t>
            </a:r>
          </a:p>
        </p:txBody>
      </p:sp>
      <p:pic>
        <p:nvPicPr>
          <p:cNvPr id="17417" name="Picture 4" descr="šrouby001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54" b="11450"/>
          <a:stretch>
            <a:fillRect/>
          </a:stretch>
        </p:blipFill>
        <p:spPr bwMode="auto">
          <a:xfrm>
            <a:off x="314325" y="1989138"/>
            <a:ext cx="8496300" cy="3233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D909ACC-C953-4538-A4AA-F6446B3BA12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843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40" name="Picture 4" descr="šrouby002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9881"/>
          <a:stretch>
            <a:fillRect/>
          </a:stretch>
        </p:blipFill>
        <p:spPr bwMode="auto">
          <a:xfrm>
            <a:off x="468313" y="2422525"/>
            <a:ext cx="8207375" cy="2682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41" name="Picture 5" descr="šrouby002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9" t="51895" r="64699" b="17697"/>
          <a:stretch>
            <a:fillRect/>
          </a:stretch>
        </p:blipFill>
        <p:spPr bwMode="auto">
          <a:xfrm>
            <a:off x="4643438" y="3860800"/>
            <a:ext cx="3024187" cy="1619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8442" name="Rectangle 2"/>
          <p:cNvSpPr txBox="1">
            <a:spLocks noChangeArrowheads="1"/>
          </p:cNvSpPr>
          <p:nvPr/>
        </p:nvSpPr>
        <p:spPr bwMode="auto">
          <a:xfrm>
            <a:off x="423863" y="1052513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Digitální posuvné měřítko s jinou konstrukcí noniové stupnice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C4BEEC4-30C5-452B-B08E-6636781EC4E0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946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64" name="Rectangle 2"/>
          <p:cNvSpPr txBox="1">
            <a:spLocks noChangeArrowheads="1"/>
          </p:cNvSpPr>
          <p:nvPr/>
        </p:nvSpPr>
        <p:spPr bwMode="auto">
          <a:xfrm>
            <a:off x="457200" y="1028700"/>
            <a:ext cx="8229600" cy="744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Bezpečnost práce</a:t>
            </a:r>
          </a:p>
        </p:txBody>
      </p:sp>
      <p:sp>
        <p:nvSpPr>
          <p:cNvPr id="19465" name="Rectangle 3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FontTx/>
              <a:buNone/>
            </a:pPr>
            <a:endParaRPr lang="cs-CZ" altLang="cs-CZ" b="1"/>
          </a:p>
          <a:p>
            <a:pPr eaLnBrk="1" hangingPunct="1">
              <a:buFontTx/>
              <a:buNone/>
            </a:pPr>
            <a:r>
              <a:rPr lang="cs-CZ" altLang="cs-CZ" sz="2000" b="1"/>
              <a:t>1, Měřidla a pomůcky ukládejte tak, aby byly bez problémů k dispozici.</a:t>
            </a:r>
          </a:p>
          <a:p>
            <a:pPr eaLnBrk="1" hangingPunct="1">
              <a:buFontTx/>
              <a:buNone/>
            </a:pPr>
            <a:endParaRPr lang="cs-CZ" altLang="cs-CZ" sz="2000" b="1"/>
          </a:p>
          <a:p>
            <a:pPr eaLnBrk="1" hangingPunct="1">
              <a:buFontTx/>
              <a:buNone/>
            </a:pPr>
            <a:r>
              <a:rPr lang="cs-CZ" altLang="cs-CZ" sz="2000" b="1"/>
              <a:t>2, Po ukončení práce měřidla očistěte a uložte na své místo.</a:t>
            </a:r>
          </a:p>
          <a:p>
            <a:pPr eaLnBrk="1" hangingPunct="1">
              <a:buFontTx/>
              <a:buNone/>
            </a:pPr>
            <a:r>
              <a:rPr lang="cs-CZ" altLang="cs-CZ" sz="2000" b="1"/>
              <a:t>        </a:t>
            </a:r>
          </a:p>
          <a:p>
            <a:pPr eaLnBrk="1" hangingPunct="1">
              <a:buFontTx/>
              <a:buNone/>
            </a:pPr>
            <a:r>
              <a:rPr lang="cs-CZ" altLang="cs-CZ" sz="2000" b="1"/>
              <a:t>3, Veškerá měřidla a rýsovací nástroje odkládejte na měkkou podložku (guma, filc..)</a:t>
            </a:r>
          </a:p>
          <a:p>
            <a:pPr eaLnBrk="1" hangingPunct="1">
              <a:buFontTx/>
              <a:buNone/>
            </a:pPr>
            <a:endParaRPr lang="cs-CZ" altLang="cs-CZ" sz="2000" b="1"/>
          </a:p>
          <a:p>
            <a:pPr eaLnBrk="1" hangingPunct="1">
              <a:buFontTx/>
              <a:buNone/>
            </a:pPr>
            <a:r>
              <a:rPr lang="cs-CZ" altLang="cs-CZ" sz="2000" b="1"/>
              <a:t>4, Dodržujte zvýšenou opatrnost při měření s ostrými konci měřidel  a rýsovadel.   </a:t>
            </a:r>
          </a:p>
          <a:p>
            <a:pPr eaLnBrk="1" hangingPunct="1">
              <a:buFontTx/>
              <a:buNone/>
            </a:pPr>
            <a:endParaRPr lang="cs-CZ" altLang="cs-CZ" sz="20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D6551FB6-8984-41F4-B1CA-8E75E17295D0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048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8" name="Rectangle 8"/>
          <p:cNvSpPr>
            <a:spLocks noChangeArrowheads="1"/>
          </p:cNvSpPr>
          <p:nvPr/>
        </p:nvSpPr>
        <p:spPr bwMode="auto">
          <a:xfrm>
            <a:off x="3084513" y="1052513"/>
            <a:ext cx="2974975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Kontrolní otázky</a:t>
            </a:r>
          </a:p>
        </p:txBody>
      </p:sp>
      <p:sp>
        <p:nvSpPr>
          <p:cNvPr id="20489" name="Zástupný symbol pro obsah 2"/>
          <p:cNvSpPr txBox="1">
            <a:spLocks/>
          </p:cNvSpPr>
          <p:nvPr/>
        </p:nvSpPr>
        <p:spPr bwMode="auto">
          <a:xfrm>
            <a:off x="971550" y="1700213"/>
            <a:ext cx="7653338" cy="4249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None/>
            </a:pPr>
            <a:r>
              <a:rPr lang="cs-CZ" altLang="cs-CZ" sz="1800" b="1"/>
              <a:t> </a:t>
            </a:r>
          </a:p>
          <a:p>
            <a:pPr>
              <a:buFontTx/>
              <a:buNone/>
            </a:pPr>
            <a:r>
              <a:rPr lang="cs-CZ" altLang="cs-CZ" sz="1800" b="1"/>
              <a:t> 1, Uveďte dvě základní skupiny měření!</a:t>
            </a:r>
          </a:p>
          <a:p>
            <a:pPr>
              <a:buFontTx/>
              <a:buNone/>
            </a:pPr>
            <a:r>
              <a:rPr lang="cs-CZ" altLang="cs-CZ" sz="1800" b="1"/>
              <a:t>  2, Vyjmenujte alespoň tři pomůcky pro přímé měření při ručním </a:t>
            </a:r>
          </a:p>
          <a:p>
            <a:pPr>
              <a:buFontTx/>
              <a:buNone/>
            </a:pPr>
            <a:r>
              <a:rPr lang="cs-CZ" altLang="cs-CZ" sz="1800" b="1"/>
              <a:t>       zpracování kovů!</a:t>
            </a:r>
          </a:p>
          <a:p>
            <a:pPr>
              <a:buFontTx/>
              <a:buNone/>
            </a:pPr>
            <a:r>
              <a:rPr lang="cs-CZ" altLang="cs-CZ" sz="1800" b="1"/>
              <a:t>  3, Co určuje noniová stupnice (co se na ní odečítá)?</a:t>
            </a:r>
          </a:p>
          <a:p>
            <a:pPr>
              <a:buFontTx/>
              <a:buNone/>
            </a:pPr>
            <a:r>
              <a:rPr lang="cs-CZ" altLang="cs-CZ" sz="1800" b="1"/>
              <a:t>  4, Co všechno lze měřit posuvným měřítkem (jaké 3 rozměry)?</a:t>
            </a:r>
          </a:p>
          <a:p>
            <a:pPr>
              <a:buFontTx/>
              <a:buNone/>
            </a:pPr>
            <a:r>
              <a:rPr lang="cs-CZ" altLang="cs-CZ" sz="1800" b="1"/>
              <a:t>  5, Jaká je přesnost posuvného měřítka, je-li 19 mm rozděleno </a:t>
            </a:r>
          </a:p>
          <a:p>
            <a:pPr>
              <a:buFontTx/>
              <a:buNone/>
            </a:pPr>
            <a:r>
              <a:rPr lang="cs-CZ" altLang="cs-CZ" sz="1800" b="1"/>
              <a:t>      na 20 dílků?</a:t>
            </a:r>
          </a:p>
          <a:p>
            <a:pPr>
              <a:buFontTx/>
              <a:buNone/>
            </a:pPr>
            <a:r>
              <a:rPr lang="cs-CZ" altLang="cs-CZ" sz="1800" b="1"/>
              <a:t>6, Které jsou nejčastější zdroje úrazů při používání měřidel?</a:t>
            </a:r>
          </a:p>
          <a:p>
            <a:pPr>
              <a:buFontTx/>
              <a:buNone/>
            </a:pPr>
            <a:endParaRPr lang="cs-CZ" altLang="cs-CZ" sz="1800" b="1"/>
          </a:p>
          <a:p>
            <a:pPr>
              <a:buFontTx/>
              <a:buNone/>
            </a:pPr>
            <a:endParaRPr lang="cs-CZ" altLang="cs-CZ" sz="1800" b="1"/>
          </a:p>
          <a:p>
            <a:pPr>
              <a:buFontTx/>
              <a:buNone/>
            </a:pPr>
            <a:endParaRPr lang="cs-CZ" altLang="cs-CZ" sz="18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23FAC99-8303-4E6A-8E69-F69B339B0F0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151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12" name="Rectangle 8"/>
          <p:cNvSpPr>
            <a:spLocks noChangeArrowheads="1"/>
          </p:cNvSpPr>
          <p:nvPr/>
        </p:nvSpPr>
        <p:spPr bwMode="auto">
          <a:xfrm>
            <a:off x="2843213" y="1125538"/>
            <a:ext cx="307181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Použitá literatura</a:t>
            </a:r>
          </a:p>
        </p:txBody>
      </p:sp>
      <p:sp>
        <p:nvSpPr>
          <p:cNvPr id="21513" name="Zástupný symbol pro obsah 2"/>
          <p:cNvSpPr>
            <a:spLocks/>
          </p:cNvSpPr>
          <p:nvPr/>
        </p:nvSpPr>
        <p:spPr bwMode="auto">
          <a:xfrm>
            <a:off x="457200" y="1412875"/>
            <a:ext cx="8229600" cy="4713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None/>
            </a:pPr>
            <a:endParaRPr lang="cs-CZ" altLang="cs-CZ" sz="1600"/>
          </a:p>
          <a:p>
            <a:pPr>
              <a:buFontTx/>
              <a:buNone/>
            </a:pPr>
            <a:r>
              <a:rPr lang="cs-CZ" altLang="cs-CZ" sz="1600" b="1"/>
              <a:t>	</a:t>
            </a:r>
            <a:r>
              <a:rPr lang="cs-CZ" altLang="cs-CZ" sz="1600"/>
              <a:t>OUTRATA  ING. Jiří, </a:t>
            </a:r>
            <a:r>
              <a:rPr lang="cs-CZ" altLang="cs-CZ" sz="1600" i="1"/>
              <a:t>Technologie ručního zpracování kovů pro 1. ročník OU a UŠ kovo oborů, Praha, </a:t>
            </a:r>
            <a:r>
              <a:rPr lang="cs-CZ" altLang="cs-CZ" sz="1600"/>
              <a:t>SNTL 1981, </a:t>
            </a:r>
            <a:r>
              <a:rPr lang="cs-CZ" altLang="cs-CZ" sz="1800"/>
              <a:t>EAN 04-204-82</a:t>
            </a:r>
          </a:p>
          <a:p>
            <a:pPr>
              <a:buFontTx/>
              <a:buNone/>
            </a:pPr>
            <a:r>
              <a:rPr lang="cs-CZ" altLang="cs-CZ" sz="1600"/>
              <a:t>      Použité obrázky: snímek č. 10, str. 12, obr. A, snímek č. 13, str. 13, obr. A,D,</a:t>
            </a:r>
          </a:p>
          <a:p>
            <a:pPr>
              <a:buFontTx/>
              <a:buNone/>
            </a:pPr>
            <a:r>
              <a:rPr lang="cs-CZ" altLang="cs-CZ" sz="1600"/>
              <a:t>      snímek č. 14, str. 13, obr. B,E, snímek č. 15, str. 13, obr. C,F</a:t>
            </a:r>
          </a:p>
          <a:p>
            <a:pPr>
              <a:buFontTx/>
              <a:buNone/>
            </a:pPr>
            <a:endParaRPr lang="cs-CZ" altLang="cs-CZ" sz="1600"/>
          </a:p>
          <a:p>
            <a:pPr>
              <a:buFontTx/>
              <a:buNone/>
            </a:pPr>
            <a:endParaRPr lang="cs-CZ" altLang="cs-CZ" sz="1600" b="1"/>
          </a:p>
          <a:p>
            <a:pPr>
              <a:buFontTx/>
              <a:buNone/>
            </a:pPr>
            <a:r>
              <a:rPr lang="cs-CZ" altLang="cs-CZ" sz="1600"/>
              <a:t>	DILLINGER ING. Josef, a kolektiv, </a:t>
            </a:r>
            <a:r>
              <a:rPr lang="cs-CZ" altLang="cs-CZ" sz="1600" i="1"/>
              <a:t>Moderní strojírenství pro školu a praxi, </a:t>
            </a:r>
            <a:r>
              <a:rPr lang="cs-CZ" altLang="cs-CZ" sz="1600"/>
              <a:t> Praha, Nakladatelství Sobotáles 2007, IBSN 978-80-86706-19-1</a:t>
            </a:r>
          </a:p>
          <a:p>
            <a:pPr>
              <a:buFontTx/>
              <a:buNone/>
            </a:pPr>
            <a:r>
              <a:rPr lang="cs-CZ" altLang="cs-CZ" sz="1600"/>
              <a:t>	Použité obrázky: snímek č. 6, str. 13, obr. 1, snímek č. 7, str. 14, tab. 3 a 8,</a:t>
            </a:r>
          </a:p>
          <a:p>
            <a:pPr>
              <a:buFontTx/>
              <a:buNone/>
            </a:pPr>
            <a:r>
              <a:rPr lang="cs-CZ" altLang="cs-CZ" sz="1600"/>
              <a:t>	snímek č. 11, str. 21, obr. 1, snímek č. 12, str. 21, obr. 3, snímek č. 16, str. 23, </a:t>
            </a:r>
          </a:p>
          <a:p>
            <a:pPr>
              <a:buFontTx/>
              <a:buNone/>
            </a:pPr>
            <a:r>
              <a:rPr lang="cs-CZ" altLang="cs-CZ" sz="1600"/>
              <a:t>      obr. 1, snímek č. 17, str. 22, obr. 1</a:t>
            </a:r>
          </a:p>
          <a:p>
            <a:pPr>
              <a:buFontTx/>
              <a:buNone/>
            </a:pPr>
            <a:endParaRPr lang="cs-CZ" altLang="cs-CZ" sz="1600"/>
          </a:p>
          <a:p>
            <a:pPr>
              <a:buFontTx/>
              <a:buNone/>
            </a:pPr>
            <a:r>
              <a:rPr lang="cs-CZ" altLang="cs-CZ" sz="1600"/>
              <a:t>      Snímky č. 8 a 9 foto archiv autora.</a:t>
            </a:r>
          </a:p>
          <a:p>
            <a:pPr>
              <a:buFontTx/>
              <a:buNone/>
            </a:pPr>
            <a:endParaRPr lang="cs-CZ" altLang="cs-CZ" sz="1600"/>
          </a:p>
          <a:p>
            <a:pPr>
              <a:buFontTx/>
              <a:buNone/>
            </a:pPr>
            <a:endParaRPr lang="cs-CZ" altLang="cs-CZ" sz="1600"/>
          </a:p>
          <a:p>
            <a:pPr>
              <a:buFontTx/>
              <a:buNone/>
            </a:pPr>
            <a:endParaRPr lang="cs-CZ" altLang="cs-CZ" sz="1600"/>
          </a:p>
          <a:p>
            <a:pPr>
              <a:buFontTx/>
              <a:buNone/>
            </a:pPr>
            <a:endParaRPr lang="cs-CZ" altLang="cs-CZ" sz="1600"/>
          </a:p>
          <a:p>
            <a:pPr>
              <a:buFontTx/>
              <a:buNone/>
            </a:pPr>
            <a:r>
              <a:rPr lang="cs-CZ" altLang="cs-CZ" sz="1600"/>
              <a:t>	Fotografie archiv autora.</a:t>
            </a:r>
          </a:p>
          <a:p>
            <a:pPr>
              <a:buFontTx/>
              <a:buNone/>
            </a:pPr>
            <a:endParaRPr lang="cs-CZ" altLang="cs-CZ" sz="1800"/>
          </a:p>
          <a:p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825</TotalTime>
  <Words>448</Words>
  <Application>Microsoft Office PowerPoint</Application>
  <PresentationFormat>Předvádění na obrazovce (4:3)</PresentationFormat>
  <Paragraphs>185</Paragraphs>
  <Slides>20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5" baseType="lpstr">
      <vt:lpstr>Arial</vt:lpstr>
      <vt:lpstr>Calibri</vt:lpstr>
      <vt:lpstr>Times New Roman</vt:lpstr>
      <vt:lpstr>Book Antiqua</vt:lpstr>
      <vt:lpstr>Výchozí návrh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Ruční obrábění kovů</dc:title>
  <dc:creator>Zdeněk Říha</dc:creator>
  <cp:lastModifiedBy>Zdeněk Říha</cp:lastModifiedBy>
  <cp:revision>65</cp:revision>
  <dcterms:created xsi:type="dcterms:W3CDTF">2007-02-24T11:24:02Z</dcterms:created>
  <dcterms:modified xsi:type="dcterms:W3CDTF">2013-10-24T08:25:41Z</dcterms:modified>
</cp:coreProperties>
</file>