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1" r:id="rId3"/>
    <p:sldId id="270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6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7387" autoAdjust="0"/>
    <p:restoredTop sz="94660"/>
  </p:normalViewPr>
  <p:slideViewPr>
    <p:cSldViewPr>
      <p:cViewPr>
        <p:scale>
          <a:sx n="100" d="100"/>
          <a:sy n="100" d="100"/>
        </p:scale>
        <p:origin x="-2271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272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5F33D7-1BC2-4CDD-B007-DCD085378D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5230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5A81AB-2D45-4570-9281-2875BC06E0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763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4BA7BE-001C-4C74-8365-B3718282F5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5495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B12B17-5269-4091-A7F4-B9B2F8410A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111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4774F3-50AD-4211-BC0B-B30D1F959F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567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A5AA9B-30E0-489B-838B-8D10D210D9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049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29111A-FD6D-444E-8F31-0231E4F19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045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F86D92-ED0A-4FE0-9ACE-A5A9F25AF9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090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07B1B9-8411-4D20-BE0F-3E2DA9FFE8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6680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2F8AB5-427A-4A23-8B82-A27014C7B6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2722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A9F53F-DC6E-4E03-8E79-F78FBFED31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530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9460DD4-195B-4B9E-B8BF-C1C722E670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17" name="Group 6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4037841"/>
              </p:ext>
            </p:extLst>
          </p:nvPr>
        </p:nvGraphicFramePr>
        <p:xfrm>
          <a:off x="750888" y="2060575"/>
          <a:ext cx="7559675" cy="389553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30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Měření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mikrometrickými měřidly.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Měřidla skutečných hodnot, mikrometr, mikrometrický šroub, odpich, hloubkoměr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Říha, konzultant Jan Mariáš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15 - 16 let, 23-51-H/01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Strojní mechanik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MĚŘENÍ II. MIKROMETR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2B4899A-DB2B-4689-A82C-CC515AA1173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VY_32_INOVACE_30_600</a:t>
            </a: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AF75F8F-0800-4942-B0A3-87F23C906A8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2484438" y="1052513"/>
            <a:ext cx="44323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RUČNÍ OBRÁBĚNÍ KOVŮ</a:t>
            </a:r>
          </a:p>
        </p:txBody>
      </p:sp>
      <p:sp>
        <p:nvSpPr>
          <p:cNvPr id="3081" name="Rectangle 10"/>
          <p:cNvSpPr>
            <a:spLocks noChangeArrowheads="1"/>
          </p:cNvSpPr>
          <p:nvPr/>
        </p:nvSpPr>
        <p:spPr bwMode="auto">
          <a:xfrm>
            <a:off x="755650" y="1989138"/>
            <a:ext cx="7488238" cy="2862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/>
              <a:t>MĚŘENÍ II.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/>
              <a:t>MIKROMETRICKÁ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>
                <a:solidFill>
                  <a:schemeClr val="tx2"/>
                </a:solidFill>
              </a:rPr>
              <a:t>MĚŘIDLA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8A9A536-DCA0-43D5-9FF7-45398929274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</a:rPr>
              <a:t/>
            </a:r>
            <a:br>
              <a:rPr lang="cs-CZ" sz="1400" dirty="0" smtClean="0">
                <a:solidFill>
                  <a:srgbClr val="02283F"/>
                </a:solidFill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2"/>
          <p:cNvSpPr txBox="1">
            <a:spLocks noChangeArrowheads="1"/>
          </p:cNvSpPr>
          <p:nvPr/>
        </p:nvSpPr>
        <p:spPr bwMode="auto">
          <a:xfrm>
            <a:off x="457200" y="1625600"/>
            <a:ext cx="8229600" cy="3963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Mikrometrická měřidla patří k nejpřesnějším mechanickým měřidlům. Jejich přesnost dosahuje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0,01 mm.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Jejich měřící rozsahy jsou pro udržení přesnosti odstupňovány po 25 mm.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Jsou to jednoúčelová měřidla pro vnější nebo vnitřní rozměry a hloubku.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Do této skupiny měřidel patří mikrometr,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mikrometrický odpich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a mikrometrický hloubkoměr.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E944C87-AB2F-4454-9640-655E33B548A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3"/>
          <p:cNvSpPr txBox="1">
            <a:spLocks noChangeArrowheads="1"/>
          </p:cNvSpPr>
          <p:nvPr/>
        </p:nvSpPr>
        <p:spPr bwMode="auto">
          <a:xfrm>
            <a:off x="1187450" y="1912938"/>
            <a:ext cx="4038600" cy="360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None/>
            </a:pPr>
            <a:endParaRPr lang="cs-CZ" altLang="cs-CZ" sz="2000" b="1"/>
          </a:p>
          <a:p>
            <a:pPr eaLnBrk="1" hangingPunct="1">
              <a:buFontTx/>
              <a:buNone/>
            </a:pPr>
            <a:r>
              <a:rPr lang="cs-CZ" altLang="cs-CZ" sz="2000" b="1"/>
              <a:t>1- měřící dotyk pohyblivý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2- měřící dotyk pevný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3- trubka mikrometrického šroubu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4- bubínek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5- řehtačka na seřízení měřícího tlaku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6- stavěcí šroub</a:t>
            </a:r>
          </a:p>
          <a:p>
            <a:pPr eaLnBrk="1" hangingPunct="1"/>
            <a:endParaRPr lang="cs-CZ" altLang="cs-CZ" sz="2400" b="1"/>
          </a:p>
        </p:txBody>
      </p:sp>
      <p:sp>
        <p:nvSpPr>
          <p:cNvPr id="5129" name="Rectangle 2"/>
          <p:cNvSpPr txBox="1">
            <a:spLocks noChangeArrowheads="1"/>
          </p:cNvSpPr>
          <p:nvPr/>
        </p:nvSpPr>
        <p:spPr bwMode="auto">
          <a:xfrm>
            <a:off x="457200" y="950913"/>
            <a:ext cx="476885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     Třmenový mikrometr  </a:t>
            </a:r>
          </a:p>
        </p:txBody>
      </p:sp>
      <p:pic>
        <p:nvPicPr>
          <p:cNvPr id="5130" name="Picture 11" descr="C:\Documents and Settings\Riha\Dokumenty\Obrázky\Šr spoje\u M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62" r="7713" b="44519"/>
          <a:stretch>
            <a:fillRect/>
          </a:stretch>
        </p:blipFill>
        <p:spPr bwMode="auto">
          <a:xfrm>
            <a:off x="5580063" y="1131888"/>
            <a:ext cx="2952750" cy="471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1C53661-0E80-4958-87FD-418A08D9D4B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2" name="Picture 2" descr="C:\Documents and Settings\Riha\Dokumenty\Obrázky\2013-02-21\IMAGE009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68" t="1204" r="6149" b="71869"/>
          <a:stretch>
            <a:fillRect/>
          </a:stretch>
        </p:blipFill>
        <p:spPr bwMode="auto">
          <a:xfrm>
            <a:off x="395288" y="1700213"/>
            <a:ext cx="8507412" cy="432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3" name="Nadpis 1"/>
          <p:cNvSpPr txBox="1">
            <a:spLocks/>
          </p:cNvSpPr>
          <p:nvPr/>
        </p:nvSpPr>
        <p:spPr bwMode="auto">
          <a:xfrm>
            <a:off x="534988" y="1128713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Konstrukce třmenového mikrometru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0A7FA1C-9833-4514-93F1-E9423A51319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2"/>
          <p:cNvSpPr txBox="1">
            <a:spLocks noChangeArrowheads="1"/>
          </p:cNvSpPr>
          <p:nvPr/>
        </p:nvSpPr>
        <p:spPr bwMode="auto">
          <a:xfrm>
            <a:off x="468313" y="1052513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Odečítání na stupnici mikrometru</a:t>
            </a:r>
          </a:p>
        </p:txBody>
      </p:sp>
      <p:sp>
        <p:nvSpPr>
          <p:cNvPr id="7177" name="Rectangle 3"/>
          <p:cNvSpPr txBox="1">
            <a:spLocks noChangeArrowheads="1"/>
          </p:cNvSpPr>
          <p:nvPr/>
        </p:nvSpPr>
        <p:spPr bwMode="auto">
          <a:xfrm>
            <a:off x="447675" y="1844675"/>
            <a:ext cx="8229600" cy="259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/>
              <a:t>	</a:t>
            </a:r>
            <a:r>
              <a:rPr lang="cs-CZ" altLang="cs-CZ" sz="2000" b="1"/>
              <a:t>Svislá ryska milimetrové stupnice je ve spodní části posunuta o 0,5 mm. Na horní rysce jsou hodnoty 0,00 - 0,5mm, na spodní rysce se odečítají hodnoty 0,51 – 0,99 mm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altLang="cs-CZ" sz="2000" b="1"/>
              <a:t>	V levé části je hodnota mezi 12,00 až 12,50 mm v pravé části je stupnice s hodnotou 12,50 až 13,00 mm</a:t>
            </a:r>
            <a:r>
              <a:rPr lang="cs-CZ" altLang="cs-CZ" sz="2000"/>
              <a:t>.</a:t>
            </a:r>
          </a:p>
        </p:txBody>
      </p:sp>
      <p:pic>
        <p:nvPicPr>
          <p:cNvPr id="7178" name="Picture 4" descr="mikreo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02" t="70396" r="15462" b="7388"/>
          <a:stretch>
            <a:fillRect/>
          </a:stretch>
        </p:blipFill>
        <p:spPr bwMode="auto">
          <a:xfrm>
            <a:off x="1497013" y="3743325"/>
            <a:ext cx="6049962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185AED6-51A5-49C6-BF20-E691B7CBF8D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Nadpis 1"/>
          <p:cNvSpPr txBox="1">
            <a:spLocks/>
          </p:cNvSpPr>
          <p:nvPr/>
        </p:nvSpPr>
        <p:spPr bwMode="auto">
          <a:xfrm>
            <a:off x="179388" y="1052513"/>
            <a:ext cx="87852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Odečítání hodnot na stupnici mikrometru</a:t>
            </a:r>
          </a:p>
        </p:txBody>
      </p:sp>
      <p:pic>
        <p:nvPicPr>
          <p:cNvPr id="8201" name="Picture 2" descr="C:\Documents and Settings\Riha\Dokumenty\Obrázky\2013-02-21\IMAGE009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66" t="33737" r="5405" b="41119"/>
          <a:stretch>
            <a:fillRect/>
          </a:stretch>
        </p:blipFill>
        <p:spPr bwMode="auto">
          <a:xfrm>
            <a:off x="203200" y="1697038"/>
            <a:ext cx="8737600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6210C4F-F9F9-44FB-AD3C-AF374A364C3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2"/>
          <p:cNvSpPr txBox="1">
            <a:spLocks noChangeArrowheads="1"/>
          </p:cNvSpPr>
          <p:nvPr/>
        </p:nvSpPr>
        <p:spPr bwMode="auto">
          <a:xfrm>
            <a:off x="457200" y="1052513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Digitální mikrometr</a:t>
            </a:r>
          </a:p>
        </p:txBody>
      </p:sp>
      <p:pic>
        <p:nvPicPr>
          <p:cNvPr id="9225" name="Picture 4" descr="šrouby002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06" b="5205"/>
          <a:stretch>
            <a:fillRect/>
          </a:stretch>
        </p:blipFill>
        <p:spPr bwMode="auto">
          <a:xfrm>
            <a:off x="360363" y="1739900"/>
            <a:ext cx="8388350" cy="3771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1030957-A31D-434A-B87D-A823063AF7F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8" name="Picture 4" descr="šrouby002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5" r="13513"/>
          <a:stretch>
            <a:fillRect/>
          </a:stretch>
        </p:blipFill>
        <p:spPr bwMode="auto">
          <a:xfrm>
            <a:off x="822325" y="1196975"/>
            <a:ext cx="446405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249" name="Rectangle 2"/>
          <p:cNvSpPr txBox="1">
            <a:spLocks noChangeArrowheads="1"/>
          </p:cNvSpPr>
          <p:nvPr/>
        </p:nvSpPr>
        <p:spPr bwMode="auto">
          <a:xfrm>
            <a:off x="5435600" y="2636838"/>
            <a:ext cx="32512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Stojánek na mikrometr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00306BA-50B2-49FD-9A37-F64B68C8C25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Rectangle 2"/>
          <p:cNvSpPr txBox="1">
            <a:spLocks noChangeArrowheads="1"/>
          </p:cNvSpPr>
          <p:nvPr/>
        </p:nvSpPr>
        <p:spPr bwMode="auto">
          <a:xfrm>
            <a:off x="457200" y="1125538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Mikrometrický hloubkoměr</a:t>
            </a:r>
          </a:p>
        </p:txBody>
      </p:sp>
      <p:pic>
        <p:nvPicPr>
          <p:cNvPr id="1127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87" t="9987" r="40939" b="65753"/>
          <a:stretch>
            <a:fillRect/>
          </a:stretch>
        </p:blipFill>
        <p:spPr bwMode="auto">
          <a:xfrm rot="60000">
            <a:off x="684213" y="1687513"/>
            <a:ext cx="3671887" cy="4049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274" name="Rectangle 4"/>
          <p:cNvSpPr txBox="1">
            <a:spLocks noChangeArrowheads="1"/>
          </p:cNvSpPr>
          <p:nvPr/>
        </p:nvSpPr>
        <p:spPr bwMode="auto">
          <a:xfrm>
            <a:off x="4643438" y="1628775"/>
            <a:ext cx="4038600" cy="3313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None/>
            </a:pPr>
            <a:endParaRPr lang="cs-CZ" altLang="cs-CZ" sz="2800"/>
          </a:p>
          <a:p>
            <a:pPr algn="ctr" eaLnBrk="1" hangingPunct="1">
              <a:buFontTx/>
              <a:buNone/>
            </a:pPr>
            <a:r>
              <a:rPr lang="cs-CZ" altLang="cs-CZ" sz="2400"/>
              <a:t>	</a:t>
            </a:r>
            <a:r>
              <a:rPr lang="cs-CZ" altLang="cs-CZ" sz="2400" b="1"/>
              <a:t>Slouží  pro přesné   měření dutin. 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	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	Odečítání hodnot je shodné s odečítáním na mikrometru.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A0AE740-EBAB-48E5-84BC-4948915BDFB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Rectangle 2"/>
          <p:cNvSpPr txBox="1">
            <a:spLocks noChangeArrowheads="1"/>
          </p:cNvSpPr>
          <p:nvPr/>
        </p:nvSpPr>
        <p:spPr bwMode="auto">
          <a:xfrm>
            <a:off x="457200" y="1052513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Mikrometrický odpich</a:t>
            </a:r>
          </a:p>
        </p:txBody>
      </p:sp>
      <p:sp>
        <p:nvSpPr>
          <p:cNvPr id="12297" name="Rectangle 3"/>
          <p:cNvSpPr txBox="1">
            <a:spLocks noChangeArrowheads="1"/>
          </p:cNvSpPr>
          <p:nvPr/>
        </p:nvSpPr>
        <p:spPr bwMode="auto">
          <a:xfrm>
            <a:off x="827088" y="1600200"/>
            <a:ext cx="316865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just" eaLnBrk="1" hangingPunct="1">
              <a:buFontTx/>
              <a:buNone/>
            </a:pPr>
            <a:endParaRPr lang="cs-CZ" altLang="cs-CZ" sz="2800"/>
          </a:p>
          <a:p>
            <a:pPr algn="ctr" eaLnBrk="1" hangingPunct="1">
              <a:buFontTx/>
              <a:buNone/>
            </a:pPr>
            <a:r>
              <a:rPr lang="cs-CZ" altLang="cs-CZ" sz="2400" b="1"/>
              <a:t>Slouží pro měření vnitřních rozměrů.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	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Odečítání hodnot je shodné s odečítáním na mikrometru.</a:t>
            </a:r>
          </a:p>
          <a:p>
            <a:pPr eaLnBrk="1" hangingPunct="1">
              <a:buFontTx/>
              <a:buNone/>
            </a:pPr>
            <a:endParaRPr lang="cs-CZ" altLang="cs-CZ" sz="2400" b="1"/>
          </a:p>
          <a:p>
            <a:pPr algn="just" eaLnBrk="1" hangingPunct="1">
              <a:buFontTx/>
              <a:buNone/>
            </a:pPr>
            <a:endParaRPr lang="cs-CZ" altLang="cs-CZ" sz="2800"/>
          </a:p>
        </p:txBody>
      </p:sp>
      <p:pic>
        <p:nvPicPr>
          <p:cNvPr id="12298" name="Picture 2" descr="C:\Documents and Settings\Riha\Dokumenty\1 výuka\Obrázky\obr3\u mm odpich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9" t="2910"/>
          <a:stretch>
            <a:fillRect/>
          </a:stretch>
        </p:blipFill>
        <p:spPr bwMode="auto">
          <a:xfrm>
            <a:off x="4541838" y="1844675"/>
            <a:ext cx="3917950" cy="3817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2B20F81-7D39-4A15-A880-1B71761BF36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Nadpis 3"/>
          <p:cNvSpPr txBox="1">
            <a:spLocks/>
          </p:cNvSpPr>
          <p:nvPr/>
        </p:nvSpPr>
        <p:spPr bwMode="auto">
          <a:xfrm>
            <a:off x="369888" y="1052513"/>
            <a:ext cx="82296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Měření dutinovým mikrometrem</a:t>
            </a:r>
            <a:endParaRPr lang="cs-CZ" altLang="cs-CZ" sz="2800">
              <a:solidFill>
                <a:schemeClr val="tx2"/>
              </a:solidFill>
            </a:endParaRPr>
          </a:p>
        </p:txBody>
      </p:sp>
      <p:pic>
        <p:nvPicPr>
          <p:cNvPr id="13321" name="Picture 2" descr="C:\Documents and Settings\Riha\Dokumenty\Obrázky\2013-02-21\IMAGE009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99" t="1077" r="53006" b="76382"/>
          <a:stretch>
            <a:fillRect/>
          </a:stretch>
        </p:blipFill>
        <p:spPr bwMode="auto">
          <a:xfrm>
            <a:off x="1116013" y="2241550"/>
            <a:ext cx="2039937" cy="3671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322" name="Zástupný symbol pro obsah 4"/>
          <p:cNvSpPr txBox="1">
            <a:spLocks/>
          </p:cNvSpPr>
          <p:nvPr/>
        </p:nvSpPr>
        <p:spPr bwMode="auto">
          <a:xfrm>
            <a:off x="468313" y="1624013"/>
            <a:ext cx="4038600" cy="4757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2400" b="1"/>
              <a:t>Dvoudotykový mikrometr</a:t>
            </a:r>
          </a:p>
        </p:txBody>
      </p:sp>
      <p:sp>
        <p:nvSpPr>
          <p:cNvPr id="13323" name="Zástupný symbol pro obsah 5"/>
          <p:cNvSpPr txBox="1">
            <a:spLocks/>
          </p:cNvSpPr>
          <p:nvPr/>
        </p:nvSpPr>
        <p:spPr bwMode="auto">
          <a:xfrm>
            <a:off x="4643438" y="1624013"/>
            <a:ext cx="4038600" cy="442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2400" b="1"/>
              <a:t>Třídotykový mikrometr</a:t>
            </a:r>
          </a:p>
        </p:txBody>
      </p:sp>
      <p:pic>
        <p:nvPicPr>
          <p:cNvPr id="13324" name="Picture 3" descr="C:\Documents and Settings\Riha\Dokumenty\Obrázky\2013-02-21\IMAGE009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41" t="51152" r="51535" b="25822"/>
          <a:stretch>
            <a:fillRect/>
          </a:stretch>
        </p:blipFill>
        <p:spPr bwMode="auto">
          <a:xfrm>
            <a:off x="5524500" y="2241550"/>
            <a:ext cx="2071688" cy="367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D0B0A14-4DDF-4AE4-95DC-2159C0178FA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4" name="Rectangle 2"/>
          <p:cNvSpPr txBox="1">
            <a:spLocks noChangeArrowheads="1"/>
          </p:cNvSpPr>
          <p:nvPr/>
        </p:nvSpPr>
        <p:spPr bwMode="auto">
          <a:xfrm>
            <a:off x="457200" y="1028700"/>
            <a:ext cx="8229600" cy="744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Bezpečnost práce</a:t>
            </a:r>
          </a:p>
        </p:txBody>
      </p:sp>
      <p:sp>
        <p:nvSpPr>
          <p:cNvPr id="14345" name="Rectangle 3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None/>
            </a:pPr>
            <a:endParaRPr lang="cs-CZ" altLang="cs-CZ" b="1"/>
          </a:p>
          <a:p>
            <a:pPr eaLnBrk="1" hangingPunct="1">
              <a:buFontTx/>
              <a:buNone/>
            </a:pPr>
            <a:r>
              <a:rPr lang="cs-CZ" altLang="cs-CZ" sz="2400" b="1"/>
              <a:t>1, Měřidla a pomůcky ukládejte tak, aby byly bez problémů k dispozici.</a:t>
            </a:r>
          </a:p>
          <a:p>
            <a:pPr eaLnBrk="1" hangingPunct="1">
              <a:buFontTx/>
              <a:buNone/>
            </a:pPr>
            <a:endParaRPr lang="cs-CZ" altLang="cs-CZ" sz="2400" b="1"/>
          </a:p>
          <a:p>
            <a:pPr eaLnBrk="1" hangingPunct="1">
              <a:buFontTx/>
              <a:buNone/>
            </a:pPr>
            <a:r>
              <a:rPr lang="cs-CZ" altLang="cs-CZ" sz="2400" b="1"/>
              <a:t>2, Po ukončení práce měřidla očistěte a uložte na své místo.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        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3, Veškerá měřidla a rýsovací nástroje odkládejte na měkkou podložku (guma, filc..)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6E02B88-A086-4DBB-A4A5-8B13D82A6E4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8" name="Rectangle 8"/>
          <p:cNvSpPr>
            <a:spLocks noChangeArrowheads="1"/>
          </p:cNvSpPr>
          <p:nvPr/>
        </p:nvSpPr>
        <p:spPr bwMode="auto">
          <a:xfrm>
            <a:off x="3084513" y="1052513"/>
            <a:ext cx="297497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Kontrolní otázky</a:t>
            </a:r>
          </a:p>
        </p:txBody>
      </p:sp>
      <p:sp>
        <p:nvSpPr>
          <p:cNvPr id="15369" name="Zástupný symbol pro obsah 2"/>
          <p:cNvSpPr txBox="1">
            <a:spLocks/>
          </p:cNvSpPr>
          <p:nvPr/>
        </p:nvSpPr>
        <p:spPr bwMode="auto">
          <a:xfrm>
            <a:off x="395288" y="1700213"/>
            <a:ext cx="8229600" cy="4249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buFontTx/>
              <a:buNone/>
            </a:pPr>
            <a:endParaRPr lang="cs-CZ" altLang="cs-CZ" sz="1800" b="1"/>
          </a:p>
          <a:p>
            <a:pPr>
              <a:buFontTx/>
              <a:buNone/>
            </a:pPr>
            <a:r>
              <a:rPr lang="cs-CZ" altLang="cs-CZ" sz="1800" b="1"/>
              <a:t> </a:t>
            </a:r>
          </a:p>
          <a:p>
            <a:pPr>
              <a:buFontTx/>
              <a:buNone/>
            </a:pPr>
            <a:r>
              <a:rPr lang="cs-CZ" altLang="cs-CZ" sz="1800" b="1"/>
              <a:t>  </a:t>
            </a:r>
            <a:r>
              <a:rPr lang="cs-CZ" altLang="cs-CZ" sz="2000" b="1"/>
              <a:t>1, Vyjmenujte jednotlivé části mikrometru!</a:t>
            </a:r>
          </a:p>
          <a:p>
            <a:pPr>
              <a:buFontTx/>
              <a:buNone/>
            </a:pPr>
            <a:r>
              <a:rPr lang="cs-CZ" altLang="cs-CZ" sz="2000" b="1"/>
              <a:t>  2, Kolik dílků stupnice je na obvodu bubínku mikrometru?</a:t>
            </a:r>
          </a:p>
          <a:p>
            <a:pPr>
              <a:buFontTx/>
              <a:buNone/>
            </a:pPr>
            <a:r>
              <a:rPr lang="cs-CZ" altLang="cs-CZ" sz="2000" b="1"/>
              <a:t>  3, O kolik mm se zvětší naměřená hodnota mikrometru, </a:t>
            </a:r>
          </a:p>
          <a:p>
            <a:pPr>
              <a:buFontTx/>
              <a:buNone/>
            </a:pPr>
            <a:r>
              <a:rPr lang="cs-CZ" altLang="cs-CZ" sz="2000" b="1"/>
              <a:t>      otočíme-li 3x bubínkem?</a:t>
            </a:r>
          </a:p>
          <a:p>
            <a:pPr>
              <a:buFontTx/>
              <a:buNone/>
            </a:pPr>
            <a:r>
              <a:rPr lang="cs-CZ" altLang="cs-CZ" sz="2000" b="1"/>
              <a:t> 4, Proč jsou na trubce mikrometrického šroubu dvě stupnice? </a:t>
            </a:r>
          </a:p>
          <a:p>
            <a:pPr>
              <a:buFontTx/>
              <a:buNone/>
            </a:pPr>
            <a:r>
              <a:rPr lang="cs-CZ" altLang="cs-CZ" sz="2000" b="1"/>
              <a:t> 5, K jakému měření slouží mikrometrický odpich?</a:t>
            </a:r>
          </a:p>
          <a:p>
            <a:pPr>
              <a:buFontTx/>
              <a:buNone/>
            </a:pPr>
            <a:endParaRPr lang="cs-CZ" altLang="cs-CZ" sz="18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6AC15CF-7CF7-4649-B42B-E6F98541E12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Použitá literatura</a:t>
            </a:r>
          </a:p>
        </p:txBody>
      </p:sp>
      <p:sp>
        <p:nvSpPr>
          <p:cNvPr id="16393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buFontTx/>
              <a:buNone/>
            </a:pPr>
            <a:endParaRPr lang="cs-CZ" altLang="cs-CZ" sz="1800" b="1"/>
          </a:p>
          <a:p>
            <a:pPr>
              <a:buFontTx/>
              <a:buNone/>
            </a:pPr>
            <a:r>
              <a:rPr lang="cs-CZ" altLang="cs-CZ" sz="1800" b="1"/>
              <a:t>	</a:t>
            </a:r>
            <a:r>
              <a:rPr lang="cs-CZ" altLang="cs-CZ" sz="1800"/>
              <a:t>OUTRATA  ING. Jiří, </a:t>
            </a:r>
            <a:r>
              <a:rPr lang="cs-CZ" altLang="cs-CZ" sz="1800" i="1"/>
              <a:t>Technologie ručního zpracování kovů pro 1. ročník OU a UŠ kovo oborů, Praha, </a:t>
            </a:r>
            <a:r>
              <a:rPr lang="cs-CZ" altLang="cs-CZ" sz="1800"/>
              <a:t>SNTL 1981, EAN 04-204-82</a:t>
            </a:r>
          </a:p>
          <a:p>
            <a:pPr>
              <a:buFontTx/>
              <a:buNone/>
            </a:pPr>
            <a:r>
              <a:rPr lang="cs-CZ" altLang="cs-CZ" sz="1800"/>
              <a:t>      Použité obrázky: snímek č. 4, str. 16, obr. A, snímek č. 6, str. 16, obr. B,</a:t>
            </a:r>
          </a:p>
          <a:p>
            <a:pPr>
              <a:buFontTx/>
              <a:buNone/>
            </a:pPr>
            <a:r>
              <a:rPr lang="cs-CZ" altLang="cs-CZ" sz="1800"/>
              <a:t>      snímek č. 10, str. 17, obr. A, snímek č. 11, str. 17, obr. B</a:t>
            </a:r>
          </a:p>
          <a:p>
            <a:pPr>
              <a:buFontTx/>
              <a:buNone/>
            </a:pPr>
            <a:endParaRPr lang="cs-CZ" altLang="cs-CZ" sz="1800" b="1"/>
          </a:p>
          <a:p>
            <a:pPr>
              <a:buFontTx/>
              <a:buNone/>
            </a:pPr>
            <a:r>
              <a:rPr lang="cs-CZ" altLang="cs-CZ" sz="1800"/>
              <a:t>	DILLINGER ING. Josef, a kolektiv, </a:t>
            </a:r>
            <a:r>
              <a:rPr lang="cs-CZ" altLang="cs-CZ" sz="1800" i="1"/>
              <a:t>Moderní strojírenství pro školu a praxi, </a:t>
            </a:r>
            <a:r>
              <a:rPr lang="cs-CZ" altLang="cs-CZ" sz="1800"/>
              <a:t>Praha, Nakladatelství Sobotáles 2007, IBSN 978-80-86706-19-1</a:t>
            </a:r>
          </a:p>
          <a:p>
            <a:pPr>
              <a:buFontTx/>
              <a:buNone/>
            </a:pPr>
            <a:r>
              <a:rPr lang="cs-CZ" altLang="cs-CZ" sz="1800"/>
              <a:t>	Použité obrázky: snímek č. 5, str. 24, obr. 1, snímek č. , str. 24, obr. 2,</a:t>
            </a:r>
          </a:p>
          <a:p>
            <a:pPr>
              <a:buFontTx/>
              <a:buNone/>
            </a:pPr>
            <a:r>
              <a:rPr lang="cs-CZ" altLang="cs-CZ" sz="1800"/>
              <a:t>      snímek č. 12, str. 25, obr. 1,3, </a:t>
            </a:r>
          </a:p>
          <a:p>
            <a:pPr>
              <a:buFontTx/>
              <a:buNone/>
            </a:pPr>
            <a:endParaRPr lang="cs-CZ" altLang="cs-CZ" sz="1800"/>
          </a:p>
          <a:p>
            <a:pPr>
              <a:buFontTx/>
              <a:buNone/>
            </a:pPr>
            <a:r>
              <a:rPr lang="cs-CZ" altLang="cs-CZ" sz="1800"/>
              <a:t>	Katalog UNI-MAX, snímek č. 8 a 9</a:t>
            </a:r>
          </a:p>
          <a:p>
            <a:pPr>
              <a:buFontTx/>
              <a:buNone/>
            </a:pPr>
            <a:endParaRPr lang="cs-CZ" altLang="cs-CZ" sz="2000"/>
          </a:p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386</Words>
  <Application>Microsoft Office PowerPoint</Application>
  <PresentationFormat>Předvádění na obrazovce (4:3)</PresentationFormat>
  <Paragraphs>132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0" baseType="lpstr">
      <vt:lpstr>Arial</vt:lpstr>
      <vt:lpstr>Calibri</vt:lpstr>
      <vt:lpstr>Times New Roman</vt:lpstr>
      <vt:lpstr>Book Antiqua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Zdenek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Zdenek</dc:creator>
  <cp:lastModifiedBy>Zdeněk Říha</cp:lastModifiedBy>
  <cp:revision>20</cp:revision>
  <dcterms:created xsi:type="dcterms:W3CDTF">2013-02-24T09:50:29Z</dcterms:created>
  <dcterms:modified xsi:type="dcterms:W3CDTF">2013-10-24T08:26:04Z</dcterms:modified>
</cp:coreProperties>
</file>