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3" r:id="rId3"/>
    <p:sldId id="292" r:id="rId4"/>
    <p:sldId id="279" r:id="rId5"/>
    <p:sldId id="275" r:id="rId6"/>
    <p:sldId id="293" r:id="rId7"/>
    <p:sldId id="276" r:id="rId8"/>
    <p:sldId id="278" r:id="rId9"/>
    <p:sldId id="282" r:id="rId10"/>
    <p:sldId id="283" r:id="rId11"/>
    <p:sldId id="289" r:id="rId12"/>
    <p:sldId id="290" r:id="rId13"/>
    <p:sldId id="291" r:id="rId14"/>
    <p:sldId id="286" r:id="rId15"/>
    <p:sldId id="287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00"/>
    <a:srgbClr val="0066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94639" autoAdjust="0"/>
  </p:normalViewPr>
  <p:slideViewPr>
    <p:cSldViewPr>
      <p:cViewPr>
        <p:scale>
          <a:sx n="100" d="100"/>
          <a:sy n="100" d="100"/>
        </p:scale>
        <p:origin x="-1456" y="-6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5A9FD7-FF82-43FB-8D3D-7C393A3CC8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551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46F603-0E39-4FDA-BE5C-6607617538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2015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D4D4BF-9BF0-418B-AA88-BC0B3D722D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2705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365CBA-6E7C-4BB4-8255-5C10163339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7997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65AB5C-83EF-4404-83FB-77CE75ACB5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386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277D79-53D9-4DF6-816A-22F5445CC1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78235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C59310-13B0-4FDF-A12A-E8CCD3EEEB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4802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5642B7-A5B5-4E25-BE0D-648E7E9907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3665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C29611-8BB7-451A-9079-DEEB5CEFEC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245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30DC4A-6B13-400F-938B-9AF8D92A2F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087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CA6016-A3D0-4E69-A311-1BBC717A09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08700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CCB7E2-4C72-4B4D-A468-B9E495956F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551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BB08F8-E3BD-4447-A38C-20248FF42F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17600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D593F2-6E86-41F3-98A2-940C65B1AF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3345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201438-D54C-4622-BE77-6077B54CAF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03877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D030365D-D566-4707-93CE-66EE8A56F5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2056" name="Group 7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0412119"/>
              </p:ext>
            </p:extLst>
          </p:nvPr>
        </p:nvGraphicFramePr>
        <p:xfrm>
          <a:off x="750888" y="2060575"/>
          <a:ext cx="7559675" cy="3743325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30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Měření pomocí úhelníků, úhloměrů a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obloukových šablon.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Úhelník, úhloměr, rádiusová měrka, hledač středů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Zdeněk Říha, konzultant Jan Mariáš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ročník, žáci 15 - 16 let, 23-51-H/01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Strojní mechanik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2188"/>
            <a:ext cx="7559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cs typeface="Arial" charset="0"/>
              </a:rPr>
              <a:t>MĚŘENÍ III. ÚHLY A OBLOUKY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9CB18B3-5F11-451D-963B-40E6706F4E5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62313" y="114300"/>
            <a:ext cx="5654675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77875" y="1452563"/>
            <a:ext cx="7561263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VY_32_INOVACE_30_601</a:t>
            </a:r>
            <a:endParaRPr lang="cs-CZ" altLang="cs-CZ" sz="2400" b="1"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C132334-85ED-45E0-9576-3899B2917C6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2484438" y="1052513"/>
            <a:ext cx="44323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RUČNÍ OBRÁBĚNÍ KOVŮ</a:t>
            </a:r>
          </a:p>
        </p:txBody>
      </p:sp>
      <p:sp>
        <p:nvSpPr>
          <p:cNvPr id="3081" name="Rectangle 10"/>
          <p:cNvSpPr>
            <a:spLocks noChangeArrowheads="1"/>
          </p:cNvSpPr>
          <p:nvPr/>
        </p:nvSpPr>
        <p:spPr bwMode="auto">
          <a:xfrm>
            <a:off x="1619250" y="2349500"/>
            <a:ext cx="6048375" cy="283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6000" b="1"/>
              <a:t>MĚŘENÍ III.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6000" b="1"/>
              <a:t>ÚHLY A </a:t>
            </a:r>
            <a:br>
              <a:rPr lang="cs-CZ" altLang="cs-CZ" sz="6000" b="1"/>
            </a:br>
            <a:r>
              <a:rPr lang="cs-CZ" altLang="cs-CZ" sz="6000" b="1"/>
              <a:t> OBLOUKY</a:t>
            </a:r>
            <a:endParaRPr lang="cs-CZ" altLang="cs-CZ" sz="6000" b="1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C18A9C6-A929-422C-9E83-0DE228D384A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6"/>
          <p:cNvSpPr txBox="1">
            <a:spLocks noChangeArrowheads="1"/>
          </p:cNvSpPr>
          <p:nvPr/>
        </p:nvSpPr>
        <p:spPr>
          <a:xfrm>
            <a:off x="1042988" y="1773238"/>
            <a:ext cx="6637337" cy="309562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400" b="1" kern="0" dirty="0" smtClean="0"/>
              <a:t>K měření úhlů používáme pevná nebo přestavitelná měřidla.</a:t>
            </a:r>
          </a:p>
          <a:p>
            <a:pPr>
              <a:defRPr/>
            </a:pPr>
            <a:endParaRPr lang="cs-CZ" sz="2400" b="1" kern="0" dirty="0"/>
          </a:p>
          <a:p>
            <a:pPr>
              <a:defRPr/>
            </a:pPr>
            <a:r>
              <a:rPr lang="cs-CZ" sz="2400" b="1" kern="0" dirty="0" smtClean="0"/>
              <a:t>Do skupiny pevných měřidel patří úhelníky 90° nebo jiné, nejčastěji s běžně používanými úhly 30, 45, 60 nebo 120°.</a:t>
            </a:r>
          </a:p>
          <a:p>
            <a:pPr>
              <a:defRPr/>
            </a:pPr>
            <a:endParaRPr lang="cs-CZ" sz="2400" b="1" kern="0" dirty="0"/>
          </a:p>
          <a:p>
            <a:pPr>
              <a:defRPr/>
            </a:pPr>
            <a:r>
              <a:rPr lang="cs-CZ" sz="2400" b="1" kern="0" dirty="0" smtClean="0"/>
              <a:t>Mezi přestavitelná měřidla patří mechanické nebo univerzální úhloměry.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5DDA767-CCDA-4F41-902E-FDC6AEECFE1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1547813" y="1052513"/>
            <a:ext cx="5337175" cy="4318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Měřidla na úhly</a:t>
            </a: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9652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  <a:defRPr/>
            </a:pPr>
            <a:r>
              <a:rPr lang="cs-CZ" sz="2400" kern="0" dirty="0" smtClean="0"/>
              <a:t>   		</a:t>
            </a:r>
            <a:r>
              <a:rPr lang="cs-CZ" sz="2400" b="1" kern="0" dirty="0" smtClean="0"/>
              <a:t>Pevná měřidla		Přestavitelná měřidla</a:t>
            </a:r>
          </a:p>
          <a:p>
            <a:pPr>
              <a:buFontTx/>
              <a:buNone/>
              <a:defRPr/>
            </a:pPr>
            <a:r>
              <a:rPr lang="cs-CZ" sz="2400" b="1" kern="0" dirty="0" smtClean="0"/>
              <a:t>   		  - úhelníky			        - úhloměry</a:t>
            </a:r>
          </a:p>
        </p:txBody>
      </p:sp>
      <p:pic>
        <p:nvPicPr>
          <p:cNvPr id="5130" name="Picture 6" descr="SP 00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72" b="12175"/>
          <a:stretch>
            <a:fillRect/>
          </a:stretch>
        </p:blipFill>
        <p:spPr bwMode="auto">
          <a:xfrm>
            <a:off x="1187450" y="2870200"/>
            <a:ext cx="2808288" cy="2662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131" name="Picture 5" descr="SP 00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77" t="14326" r="18555" b="4169"/>
          <a:stretch>
            <a:fillRect/>
          </a:stretch>
        </p:blipFill>
        <p:spPr bwMode="auto">
          <a:xfrm>
            <a:off x="5145088" y="2874963"/>
            <a:ext cx="2670175" cy="2662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E591B83-0D08-47E2-A2BA-6DB954D0557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Rectangle 2"/>
          <p:cNvSpPr>
            <a:spLocks noChangeArrowheads="1"/>
          </p:cNvSpPr>
          <p:nvPr/>
        </p:nvSpPr>
        <p:spPr bwMode="auto">
          <a:xfrm>
            <a:off x="1187450" y="908050"/>
            <a:ext cx="7499350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Plochý úhelník</a:t>
            </a:r>
          </a:p>
        </p:txBody>
      </p:sp>
      <p:sp>
        <p:nvSpPr>
          <p:cNvPr id="6153" name="Rectangle 3"/>
          <p:cNvSpPr>
            <a:spLocks noChangeArrowheads="1"/>
          </p:cNvSpPr>
          <p:nvPr/>
        </p:nvSpPr>
        <p:spPr bwMode="auto">
          <a:xfrm>
            <a:off x="457200" y="1600200"/>
            <a:ext cx="8229600" cy="161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2400" b="1"/>
              <a:t>	Je pevné měřidlo nejčastěji na úhel 90°.</a:t>
            </a:r>
          </a:p>
          <a:p>
            <a:pPr>
              <a:buFontTx/>
              <a:buNone/>
            </a:pPr>
            <a:r>
              <a:rPr lang="cs-CZ" altLang="cs-CZ" sz="2400" b="1"/>
              <a:t>	S výhodou se používá ke kontrole kolmosti stěn obrobku na průsvit.</a:t>
            </a:r>
          </a:p>
          <a:p>
            <a:endParaRPr lang="cs-CZ" altLang="cs-CZ" sz="2400"/>
          </a:p>
        </p:txBody>
      </p:sp>
      <p:pic>
        <p:nvPicPr>
          <p:cNvPr id="6154" name="Obrázek 1" descr="C:\Documents and Settings\Riha\Dokumenty\Úhelník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325" r="11378" b="47185"/>
          <a:stretch>
            <a:fillRect/>
          </a:stretch>
        </p:blipFill>
        <p:spPr bwMode="auto">
          <a:xfrm>
            <a:off x="684213" y="3068638"/>
            <a:ext cx="3600450" cy="2363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5" name="Picture 4" descr="SP 00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92" t="10301" r="12508" b="12041"/>
          <a:stretch>
            <a:fillRect/>
          </a:stretch>
        </p:blipFill>
        <p:spPr bwMode="auto">
          <a:xfrm rot="-5460000">
            <a:off x="4804568" y="2837657"/>
            <a:ext cx="3243263" cy="269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89E252F-2CE1-48E5-B2BB-F6E30B0EC53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6"/>
          <p:cNvSpPr txBox="1">
            <a:spLocks noChangeArrowheads="1"/>
          </p:cNvSpPr>
          <p:nvPr/>
        </p:nvSpPr>
        <p:spPr>
          <a:xfrm>
            <a:off x="1042988" y="981075"/>
            <a:ext cx="6637337" cy="719138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Plochý a příložný úhelník</a:t>
            </a:r>
          </a:p>
        </p:txBody>
      </p:sp>
      <p:pic>
        <p:nvPicPr>
          <p:cNvPr id="7177" name="Picture 9" descr="Úhelník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77" t="10117" r="11768" b="24854"/>
          <a:stretch>
            <a:fillRect/>
          </a:stretch>
        </p:blipFill>
        <p:spPr bwMode="auto">
          <a:xfrm>
            <a:off x="682625" y="2058988"/>
            <a:ext cx="7845425" cy="369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CB798B2-D5BF-473A-9940-30B0FF4D9CE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12"/>
          <p:cNvSpPr>
            <a:spLocks noChangeArrowheads="1"/>
          </p:cNvSpPr>
          <p:nvPr/>
        </p:nvSpPr>
        <p:spPr bwMode="auto">
          <a:xfrm>
            <a:off x="2268538" y="1052513"/>
            <a:ext cx="1841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8201" name="Rectangle 2"/>
          <p:cNvSpPr>
            <a:spLocks noChangeArrowheads="1"/>
          </p:cNvSpPr>
          <p:nvPr/>
        </p:nvSpPr>
        <p:spPr bwMode="auto">
          <a:xfrm>
            <a:off x="755650" y="1082675"/>
            <a:ext cx="3570288" cy="509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Příložný úhelník</a:t>
            </a:r>
          </a:p>
        </p:txBody>
      </p:sp>
      <p:pic>
        <p:nvPicPr>
          <p:cNvPr id="8202" name="Obrázek 2" descr="C:\Documents and Settings\Riha\Dokumenty\Úhelník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656" r="3906" b="7643"/>
          <a:stretch>
            <a:fillRect/>
          </a:stretch>
        </p:blipFill>
        <p:spPr bwMode="auto">
          <a:xfrm>
            <a:off x="581025" y="1916113"/>
            <a:ext cx="3744913" cy="224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3" name="Picture 4" descr="SP 00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34" t="6331" r="14047" b="16917"/>
          <a:stretch>
            <a:fillRect/>
          </a:stretch>
        </p:blipFill>
        <p:spPr bwMode="auto">
          <a:xfrm>
            <a:off x="5076825" y="1052513"/>
            <a:ext cx="2828925" cy="3770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204" name="Rectangle 3"/>
          <p:cNvSpPr>
            <a:spLocks noChangeArrowheads="1"/>
          </p:cNvSpPr>
          <p:nvPr/>
        </p:nvSpPr>
        <p:spPr bwMode="auto">
          <a:xfrm>
            <a:off x="468313" y="4797425"/>
            <a:ext cx="8229600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90000"/>
              </a:lnSpc>
              <a:buFontTx/>
              <a:buNone/>
            </a:pPr>
            <a:r>
              <a:rPr lang="cs-CZ" altLang="cs-CZ" sz="2800"/>
              <a:t>	</a:t>
            </a:r>
            <a:r>
              <a:rPr lang="cs-CZ" altLang="cs-CZ" sz="2000" b="1"/>
              <a:t>Je obdobou plochého úhelníku, navíc opatřený příložnou destičkou na kratším rameni. S výhodou jej lze použít pro sestrojování kolmic na orýsovávaném materiálu.</a:t>
            </a:r>
          </a:p>
          <a:p>
            <a:pPr>
              <a:lnSpc>
                <a:spcPct val="90000"/>
              </a:lnSpc>
            </a:pPr>
            <a:endParaRPr lang="cs-CZ" altLang="cs-CZ" sz="2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DDDA317-67D1-4193-AFC1-34FBAE63DF8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Rectangle 2"/>
          <p:cNvSpPr>
            <a:spLocks noChangeArrowheads="1"/>
          </p:cNvSpPr>
          <p:nvPr/>
        </p:nvSpPr>
        <p:spPr bwMode="auto">
          <a:xfrm>
            <a:off x="1042988" y="908050"/>
            <a:ext cx="7210425" cy="509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Hledač středů kružnic</a:t>
            </a:r>
          </a:p>
        </p:txBody>
      </p:sp>
      <p:sp>
        <p:nvSpPr>
          <p:cNvPr id="9225" name="Rectangle 14"/>
          <p:cNvSpPr>
            <a:spLocks noChangeArrowheads="1"/>
          </p:cNvSpPr>
          <p:nvPr/>
        </p:nvSpPr>
        <p:spPr bwMode="auto">
          <a:xfrm>
            <a:off x="755650" y="1700213"/>
            <a:ext cx="72009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Je to kombinace plochého 90° úhelníku a úhelníku 45°.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Jeho použijí je zřejmé z obrázků.</a:t>
            </a:r>
          </a:p>
        </p:txBody>
      </p:sp>
      <p:pic>
        <p:nvPicPr>
          <p:cNvPr id="9226" name="Picture 4" descr="P319000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2565400"/>
            <a:ext cx="4392612" cy="329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227" name="Picture 5" descr="P319000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75" t="17424" r="25856" b="18742"/>
          <a:stretch>
            <a:fillRect/>
          </a:stretch>
        </p:blipFill>
        <p:spPr bwMode="auto">
          <a:xfrm>
            <a:off x="5724525" y="2636838"/>
            <a:ext cx="3240088" cy="3240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A917E25-8025-4504-ACF0-961CE2B6030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Rectangle 3"/>
          <p:cNvSpPr>
            <a:spLocks noChangeArrowheads="1"/>
          </p:cNvSpPr>
          <p:nvPr/>
        </p:nvSpPr>
        <p:spPr bwMode="auto">
          <a:xfrm>
            <a:off x="395288" y="1844675"/>
            <a:ext cx="8229600" cy="201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cs-CZ" altLang="cs-CZ" sz="2400" b="1"/>
              <a:t>	</a:t>
            </a:r>
            <a:r>
              <a:rPr lang="cs-CZ" altLang="cs-CZ" sz="1800" b="1"/>
              <a:t>Mechanický úhloměr slouží k orientačnímu měření úhlů. </a:t>
            </a:r>
          </a:p>
          <a:p>
            <a:pPr algn="ctr" eaLnBrk="1" hangingPunct="1">
              <a:buFontTx/>
              <a:buNone/>
            </a:pPr>
            <a:r>
              <a:rPr lang="cs-CZ" altLang="cs-CZ" sz="1800" b="1"/>
              <a:t>Měří s přesností 1°.              </a:t>
            </a:r>
          </a:p>
          <a:p>
            <a:pPr eaLnBrk="1" hangingPunct="1">
              <a:buFontTx/>
              <a:buNone/>
            </a:pPr>
            <a:r>
              <a:rPr lang="cs-CZ" altLang="cs-CZ" sz="1800" b="1"/>
              <a:t>   </a:t>
            </a:r>
            <a:r>
              <a:rPr lang="cs-CZ" altLang="cs-CZ" sz="1600" b="1"/>
              <a:t>Jeho části jsou:</a:t>
            </a:r>
          </a:p>
          <a:p>
            <a:pPr eaLnBrk="1" hangingPunct="1">
              <a:buFontTx/>
              <a:buNone/>
            </a:pPr>
            <a:r>
              <a:rPr lang="cs-CZ" altLang="cs-CZ" sz="1600" b="1"/>
              <a:t>	1 oblouk s úhloměrnou stupnicí</a:t>
            </a:r>
          </a:p>
          <a:p>
            <a:pPr eaLnBrk="1" hangingPunct="1">
              <a:buFontTx/>
              <a:buNone/>
            </a:pPr>
            <a:r>
              <a:rPr lang="cs-CZ" altLang="cs-CZ" sz="1600" b="1"/>
              <a:t>	2, otočné měřící rameno	 3, přítažný šroub</a:t>
            </a:r>
          </a:p>
        </p:txBody>
      </p:sp>
      <p:sp>
        <p:nvSpPr>
          <p:cNvPr id="10249" name="Rectangle 2"/>
          <p:cNvSpPr>
            <a:spLocks noChangeArrowheads="1"/>
          </p:cNvSpPr>
          <p:nvPr/>
        </p:nvSpPr>
        <p:spPr bwMode="auto">
          <a:xfrm>
            <a:off x="395288" y="765175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Mechanický úhloměr</a:t>
            </a:r>
          </a:p>
        </p:txBody>
      </p:sp>
      <p:pic>
        <p:nvPicPr>
          <p:cNvPr id="10250" name="Picture 5" descr="SP 00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77" t="14326" r="18555" b="4169"/>
          <a:stretch>
            <a:fillRect/>
          </a:stretch>
        </p:blipFill>
        <p:spPr bwMode="auto">
          <a:xfrm>
            <a:off x="5292725" y="2781300"/>
            <a:ext cx="2916238" cy="290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251" name="Picture 14" descr="u úhloměr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78" t="7497" r="7140" b="5017"/>
          <a:stretch>
            <a:fillRect/>
          </a:stretch>
        </p:blipFill>
        <p:spPr bwMode="auto">
          <a:xfrm>
            <a:off x="1066800" y="3573463"/>
            <a:ext cx="2281238" cy="2376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52" name="Rectangle 15"/>
          <p:cNvSpPr>
            <a:spLocks noChangeArrowheads="1"/>
          </p:cNvSpPr>
          <p:nvPr/>
        </p:nvSpPr>
        <p:spPr bwMode="auto">
          <a:xfrm>
            <a:off x="3203575" y="3500438"/>
            <a:ext cx="1211263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b="1"/>
              <a:t>4, obrobek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7B4C9B1-8A19-4D6A-9E91-253965E32A7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Rectangle 2"/>
          <p:cNvSpPr>
            <a:spLocks noChangeArrowheads="1"/>
          </p:cNvSpPr>
          <p:nvPr/>
        </p:nvSpPr>
        <p:spPr bwMode="auto">
          <a:xfrm>
            <a:off x="395288" y="90805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Úhloměry</a:t>
            </a:r>
            <a:br>
              <a:rPr lang="cs-CZ" altLang="cs-CZ" sz="2800" b="1">
                <a:solidFill>
                  <a:schemeClr val="tx2"/>
                </a:solidFill>
              </a:rPr>
            </a:br>
            <a:r>
              <a:rPr lang="cs-CZ" altLang="cs-CZ" sz="2400" b="1">
                <a:solidFill>
                  <a:schemeClr val="tx2"/>
                </a:solidFill>
              </a:rPr>
              <a:t>jsou přestavitelná měřidla s úhlovou stupnicí</a:t>
            </a:r>
          </a:p>
        </p:txBody>
      </p:sp>
      <p:pic>
        <p:nvPicPr>
          <p:cNvPr id="11273" name="Picture 4" descr="šrouby002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69" t="54253" r="8846" b="6462"/>
          <a:stretch>
            <a:fillRect/>
          </a:stretch>
        </p:blipFill>
        <p:spPr bwMode="auto">
          <a:xfrm>
            <a:off x="900113" y="2133600"/>
            <a:ext cx="7416800" cy="3544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FA675BF-A3D6-407A-A1A1-10EA9DE70C7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6" name="Picture 5" descr="P111000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97" t="16917" r="26979" b="12466"/>
          <a:stretch>
            <a:fillRect/>
          </a:stretch>
        </p:blipFill>
        <p:spPr bwMode="auto">
          <a:xfrm>
            <a:off x="1187450" y="1296988"/>
            <a:ext cx="2474913" cy="446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2297" name="Rectangle 4"/>
          <p:cNvSpPr>
            <a:spLocks noChangeArrowheads="1"/>
          </p:cNvSpPr>
          <p:nvPr/>
        </p:nvSpPr>
        <p:spPr bwMode="auto">
          <a:xfrm>
            <a:off x="4211638" y="2276475"/>
            <a:ext cx="4038600" cy="341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buFontTx/>
              <a:buNone/>
            </a:pPr>
            <a:endParaRPr lang="cs-CZ" altLang="cs-CZ" sz="2000" b="1"/>
          </a:p>
          <a:p>
            <a:pPr algn="ctr" eaLnBrk="1" hangingPunct="1">
              <a:buFontTx/>
              <a:buNone/>
            </a:pPr>
            <a:r>
              <a:rPr lang="cs-CZ" altLang="cs-CZ" sz="2000" b="1"/>
              <a:t>Slouží pro měření a orýsování malých oblouků, jak vnitřních, tak vnějších.</a:t>
            </a:r>
          </a:p>
          <a:p>
            <a:pPr algn="ctr" eaLnBrk="1" hangingPunct="1">
              <a:buFontTx/>
              <a:buNone/>
            </a:pPr>
            <a:endParaRPr lang="cs-CZ" altLang="cs-CZ" sz="2000" b="1"/>
          </a:p>
          <a:p>
            <a:pPr algn="ctr" eaLnBrk="1" hangingPunct="1">
              <a:buFontTx/>
              <a:buNone/>
            </a:pPr>
            <a:r>
              <a:rPr lang="cs-CZ" altLang="cs-CZ" sz="2000" b="1"/>
              <a:t>	Jejich stupnice je od </a:t>
            </a:r>
          </a:p>
          <a:p>
            <a:pPr algn="ctr" eaLnBrk="1" hangingPunct="1">
              <a:buFontTx/>
              <a:buNone/>
            </a:pPr>
            <a:r>
              <a:rPr lang="cs-CZ" altLang="cs-CZ" sz="2000" b="1"/>
              <a:t>	poloměru 1mm do </a:t>
            </a:r>
          </a:p>
          <a:p>
            <a:pPr algn="ctr" eaLnBrk="1" hangingPunct="1">
              <a:buFontTx/>
              <a:buNone/>
            </a:pPr>
            <a:r>
              <a:rPr lang="cs-CZ" altLang="cs-CZ" sz="2000" b="1"/>
              <a:t>	15 mm ve dvou sadách.</a:t>
            </a:r>
          </a:p>
        </p:txBody>
      </p:sp>
      <p:sp>
        <p:nvSpPr>
          <p:cNvPr id="12298" name="Rectangle 2"/>
          <p:cNvSpPr>
            <a:spLocks noChangeArrowheads="1"/>
          </p:cNvSpPr>
          <p:nvPr/>
        </p:nvSpPr>
        <p:spPr bwMode="auto">
          <a:xfrm>
            <a:off x="539750" y="981075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4000" b="1">
                <a:solidFill>
                  <a:schemeClr val="tx2"/>
                </a:solidFill>
              </a:rPr>
              <a:t>                      </a:t>
            </a:r>
            <a:r>
              <a:rPr lang="cs-CZ" altLang="cs-CZ" sz="2800" b="1">
                <a:solidFill>
                  <a:schemeClr val="tx2"/>
                </a:solidFill>
              </a:rPr>
              <a:t>Měrky na </a:t>
            </a:r>
            <a:br>
              <a:rPr lang="cs-CZ" altLang="cs-CZ" sz="2800" b="1">
                <a:solidFill>
                  <a:schemeClr val="tx2"/>
                </a:solidFill>
              </a:rPr>
            </a:br>
            <a:r>
              <a:rPr lang="cs-CZ" altLang="cs-CZ" sz="2800" b="1">
                <a:solidFill>
                  <a:schemeClr val="tx2"/>
                </a:solidFill>
              </a:rPr>
              <a:t>                               oblouky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1060BD5-1279-4B7E-9ABE-A638C13566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709863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0" name="Rectangle 2"/>
          <p:cNvSpPr>
            <a:spLocks noChangeArrowheads="1"/>
          </p:cNvSpPr>
          <p:nvPr/>
        </p:nvSpPr>
        <p:spPr bwMode="auto">
          <a:xfrm>
            <a:off x="539750" y="908050"/>
            <a:ext cx="8229600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Rádiusové měrky</a:t>
            </a:r>
          </a:p>
        </p:txBody>
      </p:sp>
      <p:sp>
        <p:nvSpPr>
          <p:cNvPr id="13321" name="Rectangle 3"/>
          <p:cNvSpPr>
            <a:spLocks noChangeArrowheads="1"/>
          </p:cNvSpPr>
          <p:nvPr/>
        </p:nvSpPr>
        <p:spPr bwMode="auto"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cs-CZ" altLang="cs-CZ" sz="2800"/>
          </a:p>
          <a:p>
            <a:pPr algn="ctr">
              <a:buFontTx/>
              <a:buNone/>
            </a:pPr>
            <a:r>
              <a:rPr lang="cs-CZ" altLang="cs-CZ" sz="2800" b="1"/>
              <a:t>	</a:t>
            </a:r>
            <a:r>
              <a:rPr lang="cs-CZ" altLang="cs-CZ" sz="2400" b="1"/>
              <a:t>Jsou obdobou předchozího typu. </a:t>
            </a:r>
          </a:p>
          <a:p>
            <a:pPr algn="ctr"/>
            <a:endParaRPr lang="cs-CZ" altLang="cs-CZ" sz="2400" b="1"/>
          </a:p>
          <a:p>
            <a:pPr algn="ctr">
              <a:buFontTx/>
              <a:buNone/>
            </a:pPr>
            <a:r>
              <a:rPr lang="cs-CZ" altLang="cs-CZ" sz="2400" b="1"/>
              <a:t>	Jsou vždy ve dvojici pro vnitřní a vnější rádius.</a:t>
            </a:r>
            <a:r>
              <a:rPr lang="cs-CZ" altLang="cs-CZ" sz="2800" b="1"/>
              <a:t> </a:t>
            </a:r>
          </a:p>
          <a:p>
            <a:endParaRPr lang="cs-CZ" altLang="cs-CZ" sz="2800" b="1"/>
          </a:p>
        </p:txBody>
      </p:sp>
      <p:pic>
        <p:nvPicPr>
          <p:cNvPr id="13322" name="Picture 4" descr="PA13010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05"/>
          <a:stretch>
            <a:fillRect/>
          </a:stretch>
        </p:blipFill>
        <p:spPr bwMode="auto">
          <a:xfrm>
            <a:off x="4932363" y="1773238"/>
            <a:ext cx="2882900" cy="3844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FC58775-8AE9-4956-A7FE-4722ECF65D7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434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4" name="Rectangle 3"/>
          <p:cNvSpPr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None/>
            </a:pPr>
            <a:endParaRPr lang="cs-CZ" altLang="cs-CZ" b="1"/>
          </a:p>
          <a:p>
            <a:pPr eaLnBrk="1" hangingPunct="1">
              <a:buFontTx/>
              <a:buNone/>
            </a:pPr>
            <a:r>
              <a:rPr lang="cs-CZ" altLang="cs-CZ" sz="2400" b="1"/>
              <a:t>1, Nástroje a pomůcky ukládejte tak, aby byly bez problémů k dispozici.</a:t>
            </a:r>
          </a:p>
          <a:p>
            <a:pPr eaLnBrk="1" hangingPunct="1">
              <a:buFontTx/>
              <a:buNone/>
            </a:pPr>
            <a:endParaRPr lang="cs-CZ" altLang="cs-CZ" sz="2400" b="1"/>
          </a:p>
          <a:p>
            <a:pPr eaLnBrk="1" hangingPunct="1">
              <a:buFontTx/>
              <a:buNone/>
            </a:pPr>
            <a:r>
              <a:rPr lang="cs-CZ" altLang="cs-CZ" sz="2400" b="1"/>
              <a:t>2, Po ukončení práce nástroje očistěte a uložte na své místo.</a:t>
            </a:r>
          </a:p>
          <a:p>
            <a:pPr eaLnBrk="1" hangingPunct="1">
              <a:buFontTx/>
              <a:buNone/>
            </a:pPr>
            <a:r>
              <a:rPr lang="cs-CZ" altLang="cs-CZ" sz="2400" b="1"/>
              <a:t>        </a:t>
            </a:r>
          </a:p>
          <a:p>
            <a:pPr eaLnBrk="1" hangingPunct="1">
              <a:buFontTx/>
              <a:buNone/>
            </a:pPr>
            <a:r>
              <a:rPr lang="cs-CZ" altLang="cs-CZ" sz="2400" b="1"/>
              <a:t>3, Veškerá měřidla a rýsovací nástroje odkládejte na měkkou podložku (guma, filc..)</a:t>
            </a:r>
          </a:p>
        </p:txBody>
      </p:sp>
      <p:sp>
        <p:nvSpPr>
          <p:cNvPr id="14345" name="Rectangle 2"/>
          <p:cNvSpPr>
            <a:spLocks noChangeArrowheads="1"/>
          </p:cNvSpPr>
          <p:nvPr/>
        </p:nvSpPr>
        <p:spPr bwMode="auto">
          <a:xfrm>
            <a:off x="468313" y="765175"/>
            <a:ext cx="8229600" cy="86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Bezpečnost práce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DF57CA8-37B5-449F-8C52-8C735BF6020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8" name="Rectangle 8"/>
          <p:cNvSpPr>
            <a:spLocks noChangeArrowheads="1"/>
          </p:cNvSpPr>
          <p:nvPr/>
        </p:nvSpPr>
        <p:spPr bwMode="auto">
          <a:xfrm>
            <a:off x="2987675" y="1052513"/>
            <a:ext cx="297338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Kontrolní otázky</a:t>
            </a:r>
          </a:p>
        </p:txBody>
      </p:sp>
      <p:sp>
        <p:nvSpPr>
          <p:cNvPr id="15369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/>
              <a:t> </a:t>
            </a:r>
          </a:p>
          <a:p>
            <a:pPr>
              <a:buFontTx/>
              <a:buNone/>
            </a:pPr>
            <a:endParaRPr lang="cs-CZ" altLang="cs-CZ" sz="2000"/>
          </a:p>
          <a:p>
            <a:pPr>
              <a:buFontTx/>
              <a:buNone/>
            </a:pPr>
            <a:r>
              <a:rPr lang="cs-CZ" altLang="cs-CZ" sz="2400"/>
              <a:t> </a:t>
            </a:r>
            <a:r>
              <a:rPr lang="cs-CZ" altLang="cs-CZ" sz="2400" b="1"/>
              <a:t>1, Jaké znáte měřidla na úhly?</a:t>
            </a:r>
          </a:p>
          <a:p>
            <a:pPr>
              <a:buFontTx/>
              <a:buNone/>
            </a:pPr>
            <a:r>
              <a:rPr lang="cs-CZ" altLang="cs-CZ" sz="2400" b="1"/>
              <a:t> 2, V jakých jednotkách se udává úhlová míra?</a:t>
            </a:r>
          </a:p>
          <a:p>
            <a:pPr>
              <a:buFontTx/>
              <a:buNone/>
            </a:pPr>
            <a:r>
              <a:rPr lang="cs-CZ" altLang="cs-CZ" sz="2400" b="1"/>
              <a:t> 3, Jaký je rozdíl mezi plochým a příložným úhelníkem   </a:t>
            </a:r>
          </a:p>
          <a:p>
            <a:pPr>
              <a:buFontTx/>
              <a:buNone/>
            </a:pPr>
            <a:r>
              <a:rPr lang="cs-CZ" altLang="cs-CZ" sz="2400" b="1"/>
              <a:t>     a kdy se používají?</a:t>
            </a:r>
          </a:p>
          <a:p>
            <a:pPr>
              <a:buFontTx/>
              <a:buNone/>
            </a:pPr>
            <a:r>
              <a:rPr lang="cs-CZ" altLang="cs-CZ" sz="2400" b="1"/>
              <a:t> 4, Jaký je rozdíl mezi úhelníkem a úhloměrem?</a:t>
            </a:r>
          </a:p>
          <a:p>
            <a:pPr>
              <a:buFontTx/>
              <a:buNone/>
            </a:pPr>
            <a:r>
              <a:rPr lang="cs-CZ" altLang="cs-CZ" sz="2400" b="1"/>
              <a:t> 5, Z jakých částí se skládá úhloměr?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81A53EE-95F2-44E3-AEC2-24ACBE9FCBB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2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Použitá literatura</a:t>
            </a:r>
          </a:p>
        </p:txBody>
      </p:sp>
      <p:sp>
        <p:nvSpPr>
          <p:cNvPr id="16393" name="Zástupný symbol pro obsah 2"/>
          <p:cNvSpPr>
            <a:spLocks/>
          </p:cNvSpPr>
          <p:nvPr/>
        </p:nvSpPr>
        <p:spPr bwMode="auto">
          <a:xfrm>
            <a:off x="457200" y="1916113"/>
            <a:ext cx="8229600" cy="3240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2800" b="1"/>
              <a:t>    </a:t>
            </a:r>
            <a:r>
              <a:rPr lang="cs-CZ" altLang="cs-CZ" sz="1800"/>
              <a:t>Fialová Ing. Dana, Gradek Ing. Vladislav, </a:t>
            </a:r>
            <a:r>
              <a:rPr lang="cs-CZ" altLang="cs-CZ" sz="1800" i="1"/>
              <a:t>Zámečnické práce a údržba –Technologie 1. díl učebnice pro SOU</a:t>
            </a:r>
            <a:r>
              <a:rPr lang="cs-CZ" altLang="cs-CZ" sz="1800"/>
              <a:t>,  Praha, Parta 2006, </a:t>
            </a:r>
          </a:p>
          <a:p>
            <a:pPr>
              <a:buFontTx/>
              <a:buNone/>
            </a:pPr>
            <a:r>
              <a:rPr lang="cs-CZ" altLang="cs-CZ" sz="1800"/>
              <a:t>	ISBN 80-7320-086-4</a:t>
            </a:r>
          </a:p>
          <a:p>
            <a:pPr>
              <a:buFontTx/>
              <a:buNone/>
            </a:pPr>
            <a:r>
              <a:rPr lang="cs-CZ" altLang="cs-CZ" sz="1800"/>
              <a:t> </a:t>
            </a:r>
            <a:r>
              <a:rPr lang="cs-CZ" altLang="cs-CZ" sz="1600"/>
              <a:t>     </a:t>
            </a:r>
            <a:r>
              <a:rPr lang="cs-CZ" altLang="cs-CZ" sz="1800"/>
              <a:t>Použité obrázky: snímek č. 5, str. 8, obr. 6, snímek č. 10, str. 8, obr. 8</a:t>
            </a:r>
          </a:p>
          <a:p>
            <a:pPr>
              <a:buFontTx/>
              <a:buNone/>
            </a:pPr>
            <a:endParaRPr lang="cs-CZ" altLang="cs-CZ" sz="1800"/>
          </a:p>
          <a:p>
            <a:pPr>
              <a:buFontTx/>
              <a:buNone/>
            </a:pPr>
            <a:r>
              <a:rPr lang="cs-CZ" altLang="cs-CZ" sz="1800" b="1"/>
              <a:t>	</a:t>
            </a:r>
            <a:r>
              <a:rPr lang="cs-CZ" altLang="cs-CZ" sz="1800"/>
              <a:t>OUTRATA  ING. Jiří, </a:t>
            </a:r>
            <a:r>
              <a:rPr lang="cs-CZ" altLang="cs-CZ" sz="1800" i="1"/>
              <a:t>Technologie ručního zpracování kovů pro 1. ročník OU a UŠ kovo oborů, Praha, </a:t>
            </a:r>
            <a:r>
              <a:rPr lang="cs-CZ" altLang="cs-CZ" sz="1800"/>
              <a:t>SNTL 1981, EAN 04-204-82</a:t>
            </a:r>
          </a:p>
          <a:p>
            <a:pPr>
              <a:buFontTx/>
              <a:buNone/>
            </a:pPr>
            <a:r>
              <a:rPr lang="cs-CZ" altLang="cs-CZ" sz="1800"/>
              <a:t>	Použité obrázky: snímek č. 6, str. 18, obr. A, snímek č. 7, str. 18, obr. B,</a:t>
            </a:r>
          </a:p>
          <a:p>
            <a:pPr>
              <a:buFontTx/>
              <a:buNone/>
            </a:pPr>
            <a:r>
              <a:rPr lang="cs-CZ" altLang="cs-CZ" sz="1800"/>
              <a:t>      snímek č. 9, str. 18, obr. C</a:t>
            </a:r>
          </a:p>
          <a:p>
            <a:pPr>
              <a:buFontTx/>
              <a:buNone/>
            </a:pPr>
            <a:endParaRPr lang="cs-CZ" altLang="cs-CZ" sz="1800"/>
          </a:p>
          <a:p>
            <a:pPr>
              <a:buFontTx/>
              <a:buNone/>
            </a:pPr>
            <a:r>
              <a:rPr lang="cs-CZ" altLang="cs-CZ" sz="1800"/>
              <a:t>      Fotografie archiv autora.</a:t>
            </a:r>
          </a:p>
          <a:p>
            <a:pPr>
              <a:buFontTx/>
              <a:buNone/>
            </a:pPr>
            <a:endParaRPr lang="cs-CZ" altLang="cs-CZ" sz="2000"/>
          </a:p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477</TotalTime>
  <Words>413</Words>
  <Application>Microsoft Office PowerPoint</Application>
  <PresentationFormat>Předvádění na obrazovce (4:3)</PresentationFormat>
  <Paragraphs>132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0" baseType="lpstr">
      <vt:lpstr>Arial</vt:lpstr>
      <vt:lpstr>Calibri</vt:lpstr>
      <vt:lpstr>Times New Roman</vt:lpstr>
      <vt:lpstr>Book Antiqua</vt:lpstr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Zdeněk Říha</dc:creator>
  <cp:lastModifiedBy>Zdeněk Říha</cp:lastModifiedBy>
  <cp:revision>46</cp:revision>
  <dcterms:created xsi:type="dcterms:W3CDTF">2007-02-24T11:24:02Z</dcterms:created>
  <dcterms:modified xsi:type="dcterms:W3CDTF">2013-10-24T08:26:32Z</dcterms:modified>
</cp:coreProperties>
</file>