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1" r:id="rId2"/>
    <p:sldId id="273" r:id="rId3"/>
    <p:sldId id="279" r:id="rId4"/>
    <p:sldId id="274" r:id="rId5"/>
    <p:sldId id="275" r:id="rId6"/>
    <p:sldId id="276" r:id="rId7"/>
    <p:sldId id="277" r:id="rId8"/>
    <p:sldId id="278" r:id="rId9"/>
    <p:sldId id="282" r:id="rId10"/>
    <p:sldId id="283" r:id="rId11"/>
    <p:sldId id="289" r:id="rId12"/>
    <p:sldId id="288" r:id="rId13"/>
    <p:sldId id="285" r:id="rId14"/>
    <p:sldId id="286" r:id="rId15"/>
    <p:sldId id="287" r:id="rId1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900"/>
    <a:srgbClr val="009900"/>
    <a:srgbClr val="003300"/>
    <a:srgbClr val="006600"/>
    <a:srgbClr val="CC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617" autoAdjust="0"/>
    <p:restoredTop sz="94660"/>
  </p:normalViewPr>
  <p:slideViewPr>
    <p:cSldViewPr>
      <p:cViewPr>
        <p:scale>
          <a:sx n="100" d="100"/>
          <a:sy n="100" d="100"/>
        </p:scale>
        <p:origin x="-2032" y="-6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12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B6FDC3-218E-4CA2-992C-9508EB487E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573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B40127-6BD5-4015-830D-5B244EBA41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0261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AD97CB-024F-45A6-8D2F-4940B9EC84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2901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2934BA-5908-4277-99D4-70C1FC974E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63024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9356A5-E106-4A4C-8418-95E6D2FE41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2566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2FBE7-D5CA-4280-AFAF-DA341E1078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15549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E10219-1DA7-4D54-9F9F-9BC10C1EC94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5787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8B844B-B6AC-45C0-9C56-BAB0024B20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76931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BBCC7B-D0BB-4D0C-BDB1-D302655C7F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7458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A82275-CB8B-4C9E-AA8C-8F1A2FE2A8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25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7C213B-91C9-441B-8A75-ABDFBB47ED3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92579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DC095D-E5DF-46B5-8863-8AB5E3E34B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13756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79D94F-A113-4B94-B525-C75E8CC377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47918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E61C7-CAF0-4F65-9D06-70842861A1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7560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Nadpis a obsah nad text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8229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BBCCEF-45B8-4912-9B0A-82E127554B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2574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786BB1FE-01C8-45B2-8B5B-DC2CF76080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2055" name="Group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913511"/>
              </p:ext>
            </p:extLst>
          </p:nvPr>
        </p:nvGraphicFramePr>
        <p:xfrm>
          <a:off x="750888" y="2060575"/>
          <a:ext cx="7559675" cy="3670300"/>
        </p:xfrm>
        <a:graphic>
          <a:graphicData uri="http://schemas.openxmlformats.org/drawingml/2006/table">
            <a:tbl>
              <a:tblPr/>
              <a:tblGrid>
                <a:gridCol w="2268537"/>
                <a:gridCol w="5291138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Projekt MŠMT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EU peníze středním školám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projektu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ICT do života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Registrační 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CZ.1.07/1.5.00/34.0771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Šablona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III/2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Sada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pitchFamily="18" charset="0"/>
                        </a:rPr>
                        <a:t>30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Dělení kovových materiálů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pomocí ruční a strojní pily.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Klíčová slova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Pilka na kov, pilový list, úhel břitu, strojní kotoučová a pásová pila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Předmět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výcvik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Autor, spoluautor  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Zdeněk Říha, konzultant Jan Mariáš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Jazyk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Čeština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Potřebné pomůcky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PC, data projektor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Druh interaktivity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Výklad pomocí prezentace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Stupeň a typ vzdělávání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Střední škola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Cílová skupina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1. ročník, žáci 15 - 16 let, 23-51-H/01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Strojní mechanik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Speciální vzdělávací potřeby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Zdroje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ts val="1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Seznam viz poslední strana </a:t>
                      </a:r>
                      <a:endParaRPr kumimoji="0" lang="cs-CZ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TextovéPole 9"/>
          <p:cNvSpPr txBox="1">
            <a:spLocks noChangeArrowheads="1"/>
          </p:cNvSpPr>
          <p:nvPr/>
        </p:nvSpPr>
        <p:spPr bwMode="auto">
          <a:xfrm>
            <a:off x="792163" y="931863"/>
            <a:ext cx="755967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b="1">
                <a:latin typeface="Calibri" pitchFamily="34" charset="0"/>
                <a:cs typeface="Arial" charset="0"/>
              </a:rPr>
              <a:t>ŘEZÁNÍ</a:t>
            </a:r>
            <a:r>
              <a:rPr lang="cs-CZ" altLang="cs-CZ" b="1">
                <a:cs typeface="Arial" charset="0"/>
              </a:rPr>
              <a:t> KOVŮ</a:t>
            </a:r>
          </a:p>
        </p:txBody>
      </p: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3BE42BC-1FF1-4E40-9FB7-3BBECBCCD9CF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sp>
        <p:nvSpPr>
          <p:cNvPr id="2111" name="TextovéPole 12"/>
          <p:cNvSpPr txBox="1">
            <a:spLocks noChangeArrowheads="1"/>
          </p:cNvSpPr>
          <p:nvPr/>
        </p:nvSpPr>
        <p:spPr bwMode="auto">
          <a:xfrm>
            <a:off x="787400" y="1454150"/>
            <a:ext cx="75612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VY_32_INOVACE_30_603</a:t>
            </a:r>
            <a:endParaRPr lang="cs-CZ" altLang="cs-CZ" sz="2400" b="1">
              <a:latin typeface="Calibri" pitchFamily="34" charset="0"/>
              <a:cs typeface="Arial" charset="0"/>
            </a:endParaRPr>
          </a:p>
        </p:txBody>
      </p:sp>
      <p:pic>
        <p:nvPicPr>
          <p:cNvPr id="211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EB25347-5A67-4E24-92DE-E7D870C994C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307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2463800" y="1052513"/>
            <a:ext cx="4473575" cy="954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RUČNÍ OBRÁBĚNÍ KOVŮ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chemeClr val="tx2"/>
                </a:solidFill>
              </a:rPr>
              <a:t>DĚLENÍ MATERIÁLU</a:t>
            </a:r>
          </a:p>
        </p:txBody>
      </p:sp>
      <p:sp>
        <p:nvSpPr>
          <p:cNvPr id="3081" name="Rectangle 9"/>
          <p:cNvSpPr>
            <a:spLocks noChangeArrowheads="1"/>
          </p:cNvSpPr>
          <p:nvPr/>
        </p:nvSpPr>
        <p:spPr bwMode="auto">
          <a:xfrm>
            <a:off x="2484438" y="2924175"/>
            <a:ext cx="3965575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buFontTx/>
              <a:buNone/>
            </a:pPr>
            <a:r>
              <a:rPr lang="cs-CZ" altLang="cs-CZ" sz="8000" b="1"/>
              <a:t>ŘEZÁNÍ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6A88A55-6C14-459F-A9C3-E016CA40635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410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3059113" y="1052513"/>
            <a:ext cx="34464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Řezání ruční pilkou</a:t>
            </a: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827088" y="2147888"/>
            <a:ext cx="7273925" cy="3416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cs-CZ" altLang="cs-CZ" sz="2400" b="1"/>
              <a:t>Patří do skupiny třískového obrábění.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cs-CZ" altLang="cs-CZ" sz="2400" b="1"/>
              <a:t>Je to dělení materiálu úběrem malých třísek mnohozubým nástrojem -  pilkou. 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cs-CZ" altLang="cs-CZ" sz="2400" b="1"/>
              <a:t>	</a:t>
            </a:r>
          </a:p>
          <a:p>
            <a:pPr algn="ctr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cs-CZ" altLang="cs-CZ" sz="2400" b="1"/>
              <a:t>Do ruční pilky se vkládají pilové listy, zvolené podle druhu obráběného materiálu.</a:t>
            </a:r>
            <a:r>
              <a:rPr lang="cs-CZ" altLang="cs-CZ" sz="24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D1C3411-1176-4D43-8A7E-C960C03F6DB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512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2700338" y="1341438"/>
            <a:ext cx="33099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Ruční pilka na kov</a:t>
            </a:r>
          </a:p>
        </p:txBody>
      </p:sp>
      <p:pic>
        <p:nvPicPr>
          <p:cNvPr id="5129" name="Picture 4" descr="šrouby002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14" t="10971" r="11850" b="18767"/>
          <a:stretch>
            <a:fillRect/>
          </a:stretch>
        </p:blipFill>
        <p:spPr bwMode="auto">
          <a:xfrm>
            <a:off x="971550" y="2060575"/>
            <a:ext cx="7416800" cy="367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9DE0FF99-09E1-4D3C-B3D9-3C60D0FFAA27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615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2843213" y="1196975"/>
            <a:ext cx="35448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Volba pilového listu</a:t>
            </a:r>
          </a:p>
        </p:txBody>
      </p:sp>
      <p:sp>
        <p:nvSpPr>
          <p:cNvPr id="6153" name="Rectangle 9"/>
          <p:cNvSpPr>
            <a:spLocks noChangeArrowheads="1"/>
          </p:cNvSpPr>
          <p:nvPr/>
        </p:nvSpPr>
        <p:spPr bwMode="auto">
          <a:xfrm>
            <a:off x="900113" y="1989138"/>
            <a:ext cx="7488237" cy="18272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/>
              <a:t>	</a:t>
            </a:r>
            <a:r>
              <a:rPr lang="cs-CZ" altLang="cs-CZ" sz="2400" b="1">
                <a:solidFill>
                  <a:srgbClr val="CC0000"/>
                </a:solidFill>
              </a:rPr>
              <a:t>Důležitý je počet zubů na 1“, tj. 25,4 mm.</a:t>
            </a:r>
            <a:r>
              <a:rPr lang="cs-CZ" altLang="cs-CZ" sz="2400" b="1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accent2"/>
                </a:solidFill>
              </a:rPr>
              <a:t>Obecně platí: čím tvrdší materiál, tím více zubů.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 b="1">
                <a:solidFill>
                  <a:schemeClr val="accent2"/>
                </a:solidFill>
              </a:rPr>
              <a:t>				</a:t>
            </a:r>
          </a:p>
        </p:txBody>
      </p:sp>
      <p:graphicFrame>
        <p:nvGraphicFramePr>
          <p:cNvPr id="35868" name="Group 28"/>
          <p:cNvGraphicFramePr>
            <a:graphicFrameLocks noGrp="1"/>
          </p:cNvGraphicFramePr>
          <p:nvPr/>
        </p:nvGraphicFramePr>
        <p:xfrm>
          <a:off x="684213" y="3429000"/>
          <a:ext cx="7775575" cy="2314576"/>
        </p:xfrm>
        <a:graphic>
          <a:graphicData uri="http://schemas.openxmlformats.org/drawingml/2006/table">
            <a:tbl>
              <a:tblPr/>
              <a:tblGrid>
                <a:gridCol w="3455987"/>
                <a:gridCol w="4319588"/>
              </a:tblGrid>
              <a:tr h="5181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Počet zubů na 1“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vhodné pro materiál</a:t>
                      </a:r>
                      <a:endParaRPr kumimoji="0" lang="cs-CZ" sz="2400" b="1" i="1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itchFamily="18" charset="0"/>
                      </a:endParaRP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14 – 16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2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měkká ocel, hliník, měď</a:t>
                      </a: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81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18 – 25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tvrdší ocel a mosaz</a:t>
                      </a: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02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25 - 32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00"/>
                          </a:solidFill>
                          <a:effectLst/>
                          <a:latin typeface="+mn-lt"/>
                          <a:cs typeface="Times New Roman" pitchFamily="18" charset="0"/>
                        </a:rPr>
                        <a:t>plechy a tenkostěnné trubky</a:t>
                      </a: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29D4393-5C8F-4784-9A01-CD22643D1EEC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717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5076825" y="2060575"/>
            <a:ext cx="3527425" cy="3046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accent2"/>
                </a:solidFill>
              </a:rPr>
              <a:t>Hrubá rozteč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chemeClr val="accent2"/>
                </a:solidFill>
              </a:rPr>
              <a:t>	14-16 zubů/1“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>
              <a:solidFill>
                <a:schemeClr val="accent2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rgbClr val="CC0000"/>
                </a:solidFill>
              </a:rPr>
              <a:t>Střední rozteč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rgbClr val="CC0000"/>
                </a:solidFill>
              </a:rPr>
              <a:t>	18-25 zubů/1“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>
              <a:solidFill>
                <a:srgbClr val="CC0000"/>
              </a:solidFill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rgbClr val="669900"/>
                </a:solidFill>
              </a:rPr>
              <a:t>Jemná rozteč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>
                <a:solidFill>
                  <a:srgbClr val="669900"/>
                </a:solidFill>
              </a:rPr>
              <a:t>	25-32 zubů/1“</a:t>
            </a:r>
          </a:p>
        </p:txBody>
      </p:sp>
      <p:pic>
        <p:nvPicPr>
          <p:cNvPr id="7177" name="Picture 5" descr="šrouby002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97" t="10938" r="10010" b="5170"/>
          <a:stretch>
            <a:fillRect/>
          </a:stretch>
        </p:blipFill>
        <p:spPr bwMode="auto">
          <a:xfrm>
            <a:off x="539750" y="1916113"/>
            <a:ext cx="3671888" cy="3529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9D7EB5F-8C83-43CB-9FC0-6B86EF0DDA2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819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2195513" y="1268413"/>
            <a:ext cx="48339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Výkonnost řezání závisí na:</a:t>
            </a: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684213" y="2205038"/>
            <a:ext cx="2519362" cy="3786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úhlu hřbetu α 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úhlu břitu β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úhlu čela γ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/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úhlu řezu (α+β)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/>
          </a:p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2400" b="1"/>
          </a:p>
        </p:txBody>
      </p:sp>
      <p:pic>
        <p:nvPicPr>
          <p:cNvPr id="8202" name="Picture 7" descr="uhlyzubů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34" r="7303" b="5171"/>
          <a:stretch>
            <a:fillRect/>
          </a:stretch>
        </p:blipFill>
        <p:spPr bwMode="auto">
          <a:xfrm>
            <a:off x="4140200" y="1700213"/>
            <a:ext cx="4032250" cy="4105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5C77E3AD-45FC-43B5-BC2E-BAF9FE2B29CE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922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2555875" y="1268413"/>
            <a:ext cx="184150" cy="36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 b="1">
              <a:solidFill>
                <a:schemeClr val="tx2"/>
              </a:solidFill>
            </a:endParaRPr>
          </a:p>
        </p:txBody>
      </p:sp>
      <p:pic>
        <p:nvPicPr>
          <p:cNvPr id="9225" name="Picture 5" descr="pilka sklon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7" t="8299"/>
          <a:stretch>
            <a:fillRect/>
          </a:stretch>
        </p:blipFill>
        <p:spPr bwMode="auto">
          <a:xfrm>
            <a:off x="900113" y="2205038"/>
            <a:ext cx="7489825" cy="3417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792163" y="1100138"/>
            <a:ext cx="7704137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 </a:t>
            </a:r>
            <a:r>
              <a:rPr lang="cs-CZ" altLang="cs-CZ" sz="2400" b="1">
                <a:solidFill>
                  <a:srgbClr val="0070C0"/>
                </a:solidFill>
              </a:rPr>
              <a:t>Sklon pilky vzhledem k řezanému materiálu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258C37DB-AC4B-4FDB-9F8D-EAE0B7A9AB21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024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3059113" y="1144588"/>
            <a:ext cx="37846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Úprava pilového listu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539750" y="2060575"/>
            <a:ext cx="7993063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cs-CZ" altLang="cs-CZ" sz="2400" b="1"/>
              <a:t>Pro lepší průchod pilového listu děleným materiálem a odvod vznikajících třísek se pilový list upravuje zvlněním nebo rozvedením zubů, jak ukazuje obrázek.</a:t>
            </a:r>
          </a:p>
        </p:txBody>
      </p:sp>
      <p:pic>
        <p:nvPicPr>
          <p:cNvPr id="10250" name="Picture 7" descr="šrouby002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5" t="20361" r="4901" b="16322"/>
          <a:stretch>
            <a:fillRect/>
          </a:stretch>
        </p:blipFill>
        <p:spPr bwMode="auto">
          <a:xfrm>
            <a:off x="827088" y="3789363"/>
            <a:ext cx="7561262" cy="172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0734914-E0FF-49F6-ADCD-02D2F22D91D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127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2916238" y="1125538"/>
            <a:ext cx="35655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Řezání ruční pilkou:</a:t>
            </a: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684213" y="1844675"/>
            <a:ext cx="7632700" cy="3786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1, obrobek je nutno řádně upnout do svěráku buď přímo,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    nebo pomocí čelisťových vložek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2, místo řezu má být co nejblíže ke svěráku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3, před řezáním je vhodné místo řezu upravit pilníkem pro  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    lepší zaříznutí a vedení pilky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4, postoj pracovníka je šikmo ke svěráku, asi pod úhlem 45°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5, řežeme těsně vedle naznačeného tvaru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    ve vzdálenosti 0,5 – 1 mm, aby zůstal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    dostatek materiálu pro přesné obrobení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6, sklon pilky je asi 5 – 10°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7, při řezání trubky jí postupně otáčíme,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000" b="1"/>
              <a:t>    aby se šetřil pilový list</a:t>
            </a:r>
          </a:p>
        </p:txBody>
      </p:sp>
      <p:pic>
        <p:nvPicPr>
          <p:cNvPr id="11274" name="Picture 10" descr="u řezání t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10" r="38173"/>
          <a:stretch>
            <a:fillRect/>
          </a:stretch>
        </p:blipFill>
        <p:spPr bwMode="auto">
          <a:xfrm>
            <a:off x="6381750" y="3789363"/>
            <a:ext cx="2232025" cy="199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F59E2E4-2B27-47C5-BD69-40AEF6E6A0B8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229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2555875" y="1125538"/>
            <a:ext cx="469106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Upínání obrobků při řezání</a:t>
            </a:r>
          </a:p>
        </p:txBody>
      </p:sp>
      <p:sp>
        <p:nvSpPr>
          <p:cNvPr id="12297" name="Rectangle 9"/>
          <p:cNvSpPr>
            <a:spLocks noChangeArrowheads="1"/>
          </p:cNvSpPr>
          <p:nvPr/>
        </p:nvSpPr>
        <p:spPr bwMode="auto">
          <a:xfrm>
            <a:off x="1042988" y="1773238"/>
            <a:ext cx="7416800" cy="1570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cs-CZ" altLang="cs-CZ" sz="2400" b="1"/>
              <a:t>Pravidelná tělesa se upínají přímo do svěráku,  nebo s použitím svěrákových čelistí, aby nedošlo k jejich pomačkání. Profilové materiály, nebo plechy se upínají pomocí prizmatických vložek.</a:t>
            </a:r>
          </a:p>
        </p:txBody>
      </p:sp>
      <p:pic>
        <p:nvPicPr>
          <p:cNvPr id="12298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05" t="-119" r="25064" b="51086"/>
          <a:stretch>
            <a:fillRect/>
          </a:stretch>
        </p:blipFill>
        <p:spPr bwMode="auto">
          <a:xfrm>
            <a:off x="1476375" y="3429000"/>
            <a:ext cx="1736725" cy="2376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299" name="Picture 11" descr="u upínřez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2" b="6975"/>
          <a:stretch>
            <a:fillRect/>
          </a:stretch>
        </p:blipFill>
        <p:spPr bwMode="auto">
          <a:xfrm>
            <a:off x="4787900" y="3500438"/>
            <a:ext cx="2736850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0E5C425-D098-44DA-AEA7-7FD872DE07C0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3318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Rectangle 8"/>
          <p:cNvSpPr>
            <a:spLocks noChangeArrowheads="1"/>
          </p:cNvSpPr>
          <p:nvPr/>
        </p:nvSpPr>
        <p:spPr bwMode="auto">
          <a:xfrm>
            <a:off x="3492500" y="1144588"/>
            <a:ext cx="20208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Strojní pily</a:t>
            </a:r>
          </a:p>
        </p:txBody>
      </p:sp>
      <p:pic>
        <p:nvPicPr>
          <p:cNvPr id="13321" name="Picture 4" descr="šrouby00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38" t="6744" r="1190" b="2914"/>
          <a:stretch>
            <a:fillRect/>
          </a:stretch>
        </p:blipFill>
        <p:spPr bwMode="auto">
          <a:xfrm>
            <a:off x="684213" y="2060575"/>
            <a:ext cx="8040687" cy="3221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7D960570-FB3C-48E3-8A49-CBDAE642C8D9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434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Rectangle 8"/>
          <p:cNvSpPr>
            <a:spLocks noChangeArrowheads="1"/>
          </p:cNvSpPr>
          <p:nvPr/>
        </p:nvSpPr>
        <p:spPr bwMode="auto">
          <a:xfrm>
            <a:off x="2843213" y="1196975"/>
            <a:ext cx="32337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Bezpečnost práce</a:t>
            </a:r>
          </a:p>
        </p:txBody>
      </p:sp>
      <p:sp>
        <p:nvSpPr>
          <p:cNvPr id="14345" name="Rectangle 3"/>
          <p:cNvSpPr>
            <a:spLocks noChangeArrowheads="1"/>
          </p:cNvSpPr>
          <p:nvPr/>
        </p:nvSpPr>
        <p:spPr bwMode="auto">
          <a:xfrm>
            <a:off x="611188" y="2060575"/>
            <a:ext cx="8229600" cy="3673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400" b="1"/>
              <a:t>1, </a:t>
            </a:r>
            <a:r>
              <a:rPr lang="cs-CZ" altLang="cs-CZ" sz="2000" b="1"/>
              <a:t>Správně nasaďte a napněte pilový list. Volný se může zlomit, příliš napnutý prasknout.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b="1"/>
              <a:t>2, Před započetím práce překontrolujte napnutí pilového listu, po ukončení práce jej povolte. Šetříte tak pilový list i oblouk pily.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b="1"/>
              <a:t>3, Nikdy nepracujte s pilkou bez rukojeti.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b="1"/>
              <a:t>4, Materiál upněte tak, aby nemohl při řezání ze svěráku vypadnout.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b="1"/>
              <a:t>5, Před řezáním si místo řezu upravte hranou pilníku tak, aby vznikl žlábek a pilový list se dobře zařízl do materiálu.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b="1"/>
              <a:t>6, Před dokončením řezu snižte tlak na pilku, aby při doříznutí nedošlo k poranění.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b="1"/>
              <a:t>7, Nenechávejte nikdy pilku zaříznutou v materiálu.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CF3250B-F34A-42B0-AAD8-836885FEC74D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5366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Rectangle 8"/>
          <p:cNvSpPr>
            <a:spLocks noChangeArrowheads="1"/>
          </p:cNvSpPr>
          <p:nvPr/>
        </p:nvSpPr>
        <p:spPr bwMode="auto">
          <a:xfrm>
            <a:off x="2987675" y="1052513"/>
            <a:ext cx="29733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Kontrolní otázky</a:t>
            </a:r>
          </a:p>
        </p:txBody>
      </p:sp>
      <p:sp>
        <p:nvSpPr>
          <p:cNvPr id="15369" name="Zástupný symbol pro obsah 2"/>
          <p:cNvSpPr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buFontTx/>
              <a:buNone/>
            </a:pPr>
            <a:r>
              <a:rPr lang="cs-CZ" altLang="cs-CZ" sz="2000" b="1"/>
              <a:t> 1, Které úhly jsou charakteristické pro pilový list ruční pilky?</a:t>
            </a:r>
          </a:p>
          <a:p>
            <a:pPr>
              <a:buFontTx/>
              <a:buNone/>
            </a:pPr>
            <a:r>
              <a:rPr lang="cs-CZ" altLang="cs-CZ" sz="2000" b="1"/>
              <a:t> 2, Jaký má vliv počet zubů na řezání?</a:t>
            </a:r>
          </a:p>
          <a:p>
            <a:pPr>
              <a:buFontTx/>
              <a:buNone/>
            </a:pPr>
            <a:r>
              <a:rPr lang="cs-CZ" altLang="cs-CZ" sz="2000" b="1"/>
              <a:t> 3, V jakých rozměrech se se udává kvalita pilového listu?</a:t>
            </a:r>
          </a:p>
          <a:p>
            <a:pPr>
              <a:buFontTx/>
              <a:buNone/>
            </a:pPr>
            <a:r>
              <a:rPr lang="cs-CZ" altLang="cs-CZ" sz="2000" b="1"/>
              <a:t> 4, Co je nutné udělat s pilovým listem před započetím práce </a:t>
            </a:r>
          </a:p>
          <a:p>
            <a:pPr>
              <a:buFontTx/>
              <a:buNone/>
            </a:pPr>
            <a:r>
              <a:rPr lang="cs-CZ" altLang="cs-CZ" sz="2000" b="1"/>
              <a:t>     a po jejím ukončení?</a:t>
            </a:r>
          </a:p>
          <a:p>
            <a:pPr>
              <a:buFontTx/>
              <a:buNone/>
            </a:pPr>
            <a:r>
              <a:rPr lang="cs-CZ" altLang="cs-CZ" sz="2000" b="1"/>
              <a:t> 5, Jaká je vzdálenost mezi místem řezu a upnutím ve svěráku? </a:t>
            </a:r>
          </a:p>
          <a:p>
            <a:pPr>
              <a:buFontTx/>
              <a:buNone/>
            </a:pPr>
            <a:r>
              <a:rPr lang="cs-CZ" altLang="cs-CZ" sz="2000" b="1"/>
              <a:t> 6, Jaký má být sklon pilky při řezání?</a:t>
            </a:r>
          </a:p>
          <a:p>
            <a:pPr>
              <a:buFontTx/>
              <a:buNone/>
            </a:pPr>
            <a:r>
              <a:rPr lang="cs-CZ" altLang="cs-CZ" sz="2000" b="1"/>
              <a:t> 7, Co to je rozvod (zvlnění) pilového listu a k čemu slouží?</a:t>
            </a:r>
          </a:p>
          <a:p>
            <a:pPr>
              <a:buFontTx/>
              <a:buNone/>
            </a:pPr>
            <a:r>
              <a:rPr lang="cs-CZ" altLang="cs-CZ" sz="2000" b="1"/>
              <a:t> 8, Z jakých částí se skládá ruční pilka na kov?</a:t>
            </a:r>
          </a:p>
          <a:p>
            <a:pPr>
              <a:buFontTx/>
              <a:buNone/>
            </a:pPr>
            <a:r>
              <a:rPr lang="cs-CZ" altLang="cs-CZ" sz="2000" b="1"/>
              <a:t> 9, Jak správně postupujeme při ručním řezání trubky?</a:t>
            </a:r>
          </a:p>
          <a:p>
            <a:pPr>
              <a:buFontTx/>
              <a:buNone/>
            </a:pPr>
            <a:r>
              <a:rPr lang="cs-CZ" altLang="cs-CZ" sz="2000" b="1"/>
              <a:t>10, Jaké se používají strojní pily pro řezání kovů?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113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375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 txBox="1">
            <a:spLocks noGrp="1"/>
          </p:cNvSpPr>
          <p:nvPr/>
        </p:nvSpPr>
        <p:spPr>
          <a:xfrm>
            <a:off x="6480175" y="6335713"/>
            <a:ext cx="21336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4AF02937-FD7D-4B48-B91B-9DB84F33BC84}" type="slidenum">
              <a:rPr lang="cs-CZ" sz="1200">
                <a:solidFill>
                  <a:schemeClr val="tx1">
                    <a:tint val="75000"/>
                  </a:schemeClr>
                </a:solidFill>
                <a:latin typeface="+mn-lt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cs-CZ" sz="1200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 idx="4294967295"/>
          </p:nvPr>
        </p:nvSpPr>
        <p:spPr>
          <a:xfrm>
            <a:off x="3203575" y="144463"/>
            <a:ext cx="5653088" cy="730250"/>
          </a:xfrm>
        </p:spPr>
        <p:txBody>
          <a:bodyPr tIns="0">
            <a:normAutofit/>
          </a:bodyPr>
          <a:lstStyle/>
          <a:p>
            <a:pPr algn="r">
              <a:defRPr/>
            </a:pPr>
            <a:r>
              <a:rPr lang="cs-CZ" sz="1600" b="1" smtClean="0">
                <a:solidFill>
                  <a:srgbClr val="02283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Book Antiqua" pitchFamily="18" charset="0"/>
                <a:cs typeface="Arial" charset="0"/>
              </a:rPr>
              <a:t>STŘEDNÍ ŠKOLA STAVEBNÍ A TECHNICKÁ</a:t>
            </a:r>
            <a:r>
              <a:rPr lang="cs-CZ" sz="1400" smtClean="0">
                <a:solidFill>
                  <a:srgbClr val="02283F"/>
                </a:solidFill>
                <a:cs typeface="Arial" charset="0"/>
              </a:rPr>
              <a:t/>
            </a:r>
            <a:br>
              <a:rPr lang="cs-CZ" sz="1400" smtClean="0">
                <a:solidFill>
                  <a:srgbClr val="02283F"/>
                </a:solidFill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Ústí nad Labem, Čelakovského 5, příspěvková organizace</a:t>
            </a:r>
            <a:b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</a:br>
            <a:r>
              <a:rPr lang="cs-CZ" sz="1400" smtClean="0">
                <a:solidFill>
                  <a:srgbClr val="02283F"/>
                </a:solidFill>
                <a:latin typeface="Book Antiqua" pitchFamily="18" charset="0"/>
                <a:cs typeface="Arial" charset="0"/>
              </a:rPr>
              <a:t>Páteřní škola Ústeckého kraje</a:t>
            </a:r>
          </a:p>
        </p:txBody>
      </p:sp>
      <p:pic>
        <p:nvPicPr>
          <p:cNvPr id="16390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" y="52388"/>
            <a:ext cx="2709863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4350" y="6116638"/>
            <a:ext cx="3035300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Rectangle 8"/>
          <p:cNvSpPr>
            <a:spLocks noChangeArrowheads="1"/>
          </p:cNvSpPr>
          <p:nvPr/>
        </p:nvSpPr>
        <p:spPr bwMode="auto">
          <a:xfrm>
            <a:off x="2843213" y="1125538"/>
            <a:ext cx="3071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2800" b="1">
                <a:solidFill>
                  <a:srgbClr val="0070C0"/>
                </a:solidFill>
              </a:rPr>
              <a:t>Použitá literatura</a:t>
            </a:r>
          </a:p>
        </p:txBody>
      </p:sp>
      <p:sp>
        <p:nvSpPr>
          <p:cNvPr id="16393" name="Zástupný symbol pro obsah 2"/>
          <p:cNvSpPr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cs-CZ" altLang="cs-CZ" sz="1800" b="1"/>
          </a:p>
          <a:p>
            <a:pPr>
              <a:buFontTx/>
              <a:buNone/>
            </a:pPr>
            <a:r>
              <a:rPr lang="cs-CZ" altLang="cs-CZ" sz="1800" b="1"/>
              <a:t>	</a:t>
            </a:r>
            <a:r>
              <a:rPr lang="cs-CZ" altLang="cs-CZ" sz="1800"/>
              <a:t>Fialová Dana Ing. , Gradek Vladislav Ing. , </a:t>
            </a:r>
            <a:r>
              <a:rPr lang="cs-CZ" altLang="cs-CZ" sz="1800" i="1"/>
              <a:t>Zámečnické práce a údržba –Technologie 1. díl učebnice pro SOU</a:t>
            </a:r>
            <a:r>
              <a:rPr lang="cs-CZ" altLang="cs-CZ" sz="1800"/>
              <a:t>,  Praha, Parta 2006,</a:t>
            </a:r>
          </a:p>
          <a:p>
            <a:pPr>
              <a:buFontTx/>
              <a:buNone/>
            </a:pPr>
            <a:r>
              <a:rPr lang="cs-CZ" altLang="cs-CZ" sz="1800"/>
              <a:t>      ISBN 80-7320-086-4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      Použité obrázky: snímek č. 4, str. 13, obr. 20, snímek č. 6, str. 13, obr. 18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cs-CZ" altLang="cs-CZ" sz="1800"/>
              <a:t>      snímek č. 9, str. 13, obr. 19, snímek č. 12, str. 15, obr. 24</a:t>
            </a:r>
          </a:p>
          <a:p>
            <a:pPr>
              <a:buFontTx/>
              <a:buNone/>
            </a:pPr>
            <a:endParaRPr lang="cs-CZ" altLang="cs-CZ" sz="1800"/>
          </a:p>
          <a:p>
            <a:pPr>
              <a:buFontTx/>
              <a:buNone/>
            </a:pPr>
            <a:r>
              <a:rPr lang="cs-CZ" altLang="cs-CZ" sz="1800" b="1"/>
              <a:t>	</a:t>
            </a:r>
            <a:r>
              <a:rPr lang="cs-CZ" altLang="cs-CZ" sz="1800"/>
              <a:t>Outrata Jiří Ing. , </a:t>
            </a:r>
            <a:r>
              <a:rPr lang="cs-CZ" altLang="cs-CZ" sz="1800" i="1"/>
              <a:t>Technologie ručního zpracování kovů pro </a:t>
            </a:r>
          </a:p>
          <a:p>
            <a:pPr>
              <a:buFontTx/>
              <a:buNone/>
            </a:pPr>
            <a:r>
              <a:rPr lang="cs-CZ" altLang="cs-CZ" sz="1800" i="1"/>
              <a:t>     1. ročník OU a UŠ kovo oborů, Praha, </a:t>
            </a:r>
            <a:r>
              <a:rPr lang="cs-CZ" altLang="cs-CZ" sz="1800"/>
              <a:t>SNTL 1981, EAN 04-204-82</a:t>
            </a:r>
          </a:p>
          <a:p>
            <a:pPr>
              <a:buFontTx/>
              <a:buNone/>
            </a:pPr>
            <a:r>
              <a:rPr lang="cs-CZ" altLang="cs-CZ" sz="2400"/>
              <a:t> 	</a:t>
            </a:r>
            <a:r>
              <a:rPr lang="cs-CZ" altLang="cs-CZ" sz="1800"/>
              <a:t>Použité obrázky: snímek č. 7, str. 23, obr. E, snímek č. 8, str. 25, obr. A,</a:t>
            </a:r>
          </a:p>
          <a:p>
            <a:pPr>
              <a:buFontTx/>
              <a:buNone/>
            </a:pPr>
            <a:r>
              <a:rPr lang="cs-CZ" altLang="cs-CZ" sz="1800"/>
              <a:t>      snímek č. 10, str. 25, obr. D, snímek č. 11, str. 24, obr. B, snímek č. 11, str.  25, obr. B,C</a:t>
            </a:r>
          </a:p>
          <a:p>
            <a:pPr>
              <a:buFontTx/>
              <a:buNone/>
            </a:pPr>
            <a:endParaRPr lang="cs-CZ" altLang="cs-CZ" sz="1800"/>
          </a:p>
          <a:p>
            <a:pPr>
              <a:buFontTx/>
              <a:buNone/>
            </a:pPr>
            <a:r>
              <a:rPr lang="cs-CZ" altLang="cs-CZ" sz="2400"/>
              <a:t>	</a:t>
            </a:r>
            <a:endParaRPr lang="cs-CZ" alt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453</TotalTime>
  <Words>537</Words>
  <Application>Microsoft Office PowerPoint</Application>
  <PresentationFormat>Předvádění na obrazovce (4:3)</PresentationFormat>
  <Paragraphs>157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0" baseType="lpstr">
      <vt:lpstr>Arial</vt:lpstr>
      <vt:lpstr>Calibri</vt:lpstr>
      <vt:lpstr>Times New Roman</vt:lpstr>
      <vt:lpstr>Book Antiqua</vt:lpstr>
      <vt:lpstr>Výchozí návrh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Ruční obrábění kovů</dc:title>
  <dc:creator>Zdeněk Říha</dc:creator>
  <cp:lastModifiedBy>Zdeněk Říha</cp:lastModifiedBy>
  <cp:revision>49</cp:revision>
  <dcterms:created xsi:type="dcterms:W3CDTF">2007-02-24T11:24:02Z</dcterms:created>
  <dcterms:modified xsi:type="dcterms:W3CDTF">2013-10-24T11:57:02Z</dcterms:modified>
</cp:coreProperties>
</file>