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93" r:id="rId5"/>
    <p:sldId id="274" r:id="rId6"/>
    <p:sldId id="275" r:id="rId7"/>
    <p:sldId id="276" r:id="rId8"/>
    <p:sldId id="278" r:id="rId9"/>
    <p:sldId id="291" r:id="rId10"/>
    <p:sldId id="290" r:id="rId11"/>
    <p:sldId id="289" r:id="rId12"/>
    <p:sldId id="292" r:id="rId13"/>
    <p:sldId id="285" r:id="rId14"/>
    <p:sldId id="271" r:id="rId15"/>
    <p:sldId id="28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6" autoAdjust="0"/>
    <p:restoredTop sz="94640" autoAdjust="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5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5" d="100"/>
        <a:sy n="13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6582F7-CC0A-4EAC-AF19-8682791EE4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065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5435BE-236F-458A-94AB-C16489A1A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894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3AE65F-4582-493E-A81E-06EE579AB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474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A8836F-674A-41B0-9ED0-89DACBAF4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499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D8254E-8AA9-4050-9FCA-04E03D39E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621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32F2C4-3A2D-48C6-B03C-D9E3A0AFE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276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5D71FA-78A6-4067-931C-CD8F94FE9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848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5F3AD-1805-4783-B2D6-AAA310DC4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42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7F801-E1A5-4EB7-A4B1-88B63FB48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422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05233-627C-4E25-9957-0C773AFF6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826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ED6E2-66AC-4131-9E02-1B562BD02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249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706D88-31E5-4553-9041-E6A2918A7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075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C05D8-C77F-43A0-A0A6-22B262D59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3230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3D3CC0-54FE-4B86-BFE6-0C707138B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02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D6A73-147D-47F0-9CCC-81F7C4B25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296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8CD94A8-6951-429B-820F-6D8B3FF7F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5" name="Group 7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8358135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Úprava materiálů na požadovaný tvar a rozměr pomocí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ručních pilníků.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Pilník plochý, kruhový, půlkruhový, čtverhranný, trojhranný, sek pilníku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2025"/>
            <a:ext cx="75596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latin typeface="Calibri" pitchFamily="34" charset="0"/>
                <a:cs typeface="Arial" charset="0"/>
              </a:rPr>
              <a:t>PILOVÁNÍ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D8A1208-755B-414B-9C95-EECF8DBB420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  <a:cs typeface="Arial" charset="0"/>
              </a:rPr>
              <a:t>VY_32_</a:t>
            </a:r>
            <a:r>
              <a:rPr lang="cs-CZ" altLang="cs-CZ" sz="2400" b="1">
                <a:cs typeface="Arial" charset="0"/>
              </a:rPr>
              <a:t>INOVACE_30</a:t>
            </a:r>
            <a:r>
              <a:rPr lang="cs-CZ" altLang="cs-CZ" sz="2400" b="1">
                <a:latin typeface="Calibri" pitchFamily="34" charset="0"/>
                <a:cs typeface="Arial" charset="0"/>
              </a:rPr>
              <a:t>_</a:t>
            </a:r>
            <a:r>
              <a:rPr lang="cs-CZ" altLang="cs-CZ" sz="2400" b="1">
                <a:cs typeface="Arial" charset="0"/>
              </a:rPr>
              <a:t>604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13CB88-DF9A-4748-91E3-74A96311B5E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2185988" y="2924175"/>
            <a:ext cx="502920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/>
              <a:t>PILOVÁNÍ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D0CE479-3E24-4996-A2B7-E4329E21DC2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059113" y="1052513"/>
            <a:ext cx="15621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Pilování</a:t>
            </a: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800100" y="1844675"/>
            <a:ext cx="7273925" cy="3786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Patří do skupiny třískového obrábění.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Je to odebírání drobných třísek velkým počtem zubů umístěných na činné části pilníku.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000" b="1"/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     Ruční pilníky se rozdělují podle velikosti na: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   	a, obráběcí (délka činné plochy 150–450 mm)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   	b, klíčové (délka činné plochy 100–150 mm)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   	c, jehlové (délka činné plochy 100 mm)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DEDE83F-849F-4D98-B5B3-7B4365C3B6A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627313" y="1268413"/>
            <a:ext cx="2392362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Volba pilníku</a:t>
            </a:r>
          </a:p>
        </p:txBody>
      </p:sp>
      <p:sp>
        <p:nvSpPr>
          <p:cNvPr id="8201" name="Obdélník 2"/>
          <p:cNvSpPr>
            <a:spLocks noChangeArrowheads="1"/>
          </p:cNvSpPr>
          <p:nvPr/>
        </p:nvSpPr>
        <p:spPr bwMode="auto">
          <a:xfrm>
            <a:off x="304800" y="1916113"/>
            <a:ext cx="8351838" cy="374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2400" b="1" dirty="0"/>
              <a:t>Při volbě se řídíme:</a:t>
            </a:r>
          </a:p>
          <a:p>
            <a:pPr>
              <a:lnSpc>
                <a:spcPct val="90000"/>
              </a:lnSpc>
              <a:defRPr/>
            </a:pPr>
            <a:endParaRPr lang="cs-CZ" sz="2400" b="1" dirty="0"/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r>
              <a:rPr lang="cs-CZ" sz="2400" b="1" dirty="0"/>
              <a:t>tvarem obráběné plochy a obrysy výrobku</a:t>
            </a:r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endParaRPr lang="cs-CZ" sz="2400" b="1" dirty="0"/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r>
              <a:rPr lang="cs-CZ" sz="2400" b="1" dirty="0"/>
              <a:t>velikostí obráběné plochy</a:t>
            </a:r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endParaRPr lang="cs-CZ" sz="2400" b="1" dirty="0"/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r>
              <a:rPr lang="cs-CZ" sz="2400" b="1" dirty="0"/>
              <a:t>množstvím materiálu, které se má odebrat</a:t>
            </a:r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endParaRPr lang="cs-CZ" sz="2400" b="1" dirty="0"/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r>
              <a:rPr lang="cs-CZ" sz="2400" b="1" dirty="0"/>
              <a:t>vlastnostmi materiálu</a:t>
            </a:r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endParaRPr lang="cs-CZ" sz="2400" b="1" dirty="0"/>
          </a:p>
          <a:p>
            <a:pPr marL="457200" indent="-457200">
              <a:lnSpc>
                <a:spcPct val="90000"/>
              </a:lnSpc>
              <a:buFontTx/>
              <a:buAutoNum type="alphaLcParenR"/>
              <a:defRPr/>
            </a:pPr>
            <a:r>
              <a:rPr lang="cs-CZ" sz="2400" b="1" dirty="0"/>
              <a:t>podle přesnosti a předepsané drsnosti povrchu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8B42E24-804A-433A-9788-BFD99281C5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4" descr="šrouby00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7823" r="6058" b="15047"/>
          <a:stretch>
            <a:fillRect/>
          </a:stretch>
        </p:blipFill>
        <p:spPr bwMode="auto">
          <a:xfrm rot="-60000">
            <a:off x="644525" y="1622425"/>
            <a:ext cx="7564438" cy="380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3" name="Rectangle 8"/>
          <p:cNvSpPr>
            <a:spLocks noChangeArrowheads="1"/>
          </p:cNvSpPr>
          <p:nvPr/>
        </p:nvSpPr>
        <p:spPr bwMode="auto">
          <a:xfrm>
            <a:off x="636588" y="5491163"/>
            <a:ext cx="800258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         </a:t>
            </a:r>
            <a:r>
              <a:rPr lang="cs-CZ" altLang="cs-CZ" sz="2400" b="1">
                <a:solidFill>
                  <a:srgbClr val="7030A0"/>
                </a:solidFill>
              </a:rPr>
              <a:t>Rozdělení pilníků podle tvaru zubů</a:t>
            </a:r>
          </a:p>
        </p:txBody>
      </p:sp>
      <p:sp>
        <p:nvSpPr>
          <p:cNvPr id="6154" name="Rectangle 2"/>
          <p:cNvSpPr txBox="1">
            <a:spLocks noChangeArrowheads="1"/>
          </p:cNvSpPr>
          <p:nvPr/>
        </p:nvSpPr>
        <p:spPr bwMode="auto">
          <a:xfrm>
            <a:off x="409575" y="9858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Pilník a jeho části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7853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F5B903B-A1CB-465E-B6E5-AEFE9152A4A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Obdélník 1"/>
          <p:cNvSpPr>
            <a:spLocks noChangeArrowheads="1"/>
          </p:cNvSpPr>
          <p:nvPr/>
        </p:nvSpPr>
        <p:spPr bwMode="auto">
          <a:xfrm>
            <a:off x="901700" y="1905000"/>
            <a:ext cx="8062913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Jednoduché zuby</a:t>
            </a:r>
            <a:r>
              <a:rPr lang="cs-CZ" altLang="cs-CZ" sz="24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/>
              <a:t>(svírají s hranou pilníku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/>
              <a:t>úhel 71°)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				</a:t>
            </a:r>
            <a:r>
              <a:rPr lang="cs-CZ" altLang="cs-CZ" sz="2400" b="1"/>
              <a:t>Křížové zuby</a:t>
            </a:r>
            <a:r>
              <a:rPr lang="cs-CZ" altLang="cs-CZ" sz="2400"/>
              <a:t> (svírají mezi 				sebou úhel 54°)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pic>
        <p:nvPicPr>
          <p:cNvPr id="7177" name="Picture 5" descr="zubypi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9" t="35909" b="52863"/>
          <a:stretch>
            <a:fillRect/>
          </a:stretch>
        </p:blipFill>
        <p:spPr bwMode="auto">
          <a:xfrm>
            <a:off x="5080000" y="2133600"/>
            <a:ext cx="3563938" cy="175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8" name="Picture 5" descr="zubypi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34" b="37785"/>
          <a:stretch>
            <a:fillRect/>
          </a:stretch>
        </p:blipFill>
        <p:spPr bwMode="auto">
          <a:xfrm>
            <a:off x="901700" y="4005263"/>
            <a:ext cx="300355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9" name="Obdélník 2"/>
          <p:cNvSpPr>
            <a:spLocks noChangeArrowheads="1"/>
          </p:cNvSpPr>
          <p:nvPr/>
        </p:nvSpPr>
        <p:spPr bwMode="auto">
          <a:xfrm>
            <a:off x="2101850" y="1341438"/>
            <a:ext cx="445611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Uspořádání zubů</a:t>
            </a:r>
            <a:r>
              <a:rPr lang="cs-CZ" altLang="cs-CZ" sz="2800">
                <a:solidFill>
                  <a:srgbClr val="7030A0"/>
                </a:solidFill>
              </a:rPr>
              <a:t> </a:t>
            </a:r>
            <a:r>
              <a:rPr lang="cs-CZ" altLang="cs-CZ" sz="2800" b="1">
                <a:solidFill>
                  <a:srgbClr val="7030A0"/>
                </a:solidFill>
              </a:rPr>
              <a:t>pilníků </a:t>
            </a:r>
            <a:endParaRPr lang="cs-CZ" altLang="cs-CZ" sz="280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D50DD32-CA5F-4EA7-96F4-2B4ECC29BFD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Obdélník 1"/>
          <p:cNvSpPr>
            <a:spLocks noChangeArrowheads="1"/>
          </p:cNvSpPr>
          <p:nvPr/>
        </p:nvSpPr>
        <p:spPr bwMode="auto">
          <a:xfrm>
            <a:off x="611188" y="1762125"/>
            <a:ext cx="35290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Frézované zuby</a:t>
            </a:r>
            <a:r>
              <a:rPr lang="cs-CZ" altLang="cs-CZ" sz="2400"/>
              <a:t> mají úhel břitu </a:t>
            </a:r>
            <a:r>
              <a:rPr lang="cs-CZ" altLang="cs-CZ" sz="2400">
                <a:sym typeface="Symbol" pitchFamily="18" charset="2"/>
              </a:rPr>
              <a:t></a:t>
            </a:r>
            <a:r>
              <a:rPr lang="cs-CZ" altLang="cs-CZ" sz="2400"/>
              <a:t>-delta menší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/>
              <a:t> než 90° (</a:t>
            </a:r>
            <a:r>
              <a:rPr lang="cs-CZ" altLang="cs-CZ" sz="2400">
                <a:sym typeface="Symbol" pitchFamily="18" charset="2"/>
              </a:rPr>
              <a:t></a:t>
            </a:r>
            <a:r>
              <a:rPr lang="cs-CZ" altLang="cs-CZ" sz="2400"/>
              <a:t>90°) </a:t>
            </a:r>
          </a:p>
        </p:txBody>
      </p:sp>
      <p:pic>
        <p:nvPicPr>
          <p:cNvPr id="8201" name="Picture 7" descr="šrouby00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11" t="55394" r="33101" b="28464"/>
          <a:stretch>
            <a:fillRect/>
          </a:stretch>
        </p:blipFill>
        <p:spPr bwMode="auto">
          <a:xfrm rot="-60000">
            <a:off x="4865688" y="1817688"/>
            <a:ext cx="3233737" cy="173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2" name="Picture 5" descr="zubypi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2" t="84581" r="26161" b="7193"/>
          <a:stretch>
            <a:fillRect/>
          </a:stretch>
        </p:blipFill>
        <p:spPr bwMode="auto">
          <a:xfrm>
            <a:off x="706438" y="3716338"/>
            <a:ext cx="3697287" cy="178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3" name="Obdélník 2"/>
          <p:cNvSpPr>
            <a:spLocks noChangeArrowheads="1"/>
          </p:cNvSpPr>
          <p:nvPr/>
        </p:nvSpPr>
        <p:spPr bwMode="auto">
          <a:xfrm>
            <a:off x="4821238" y="3933825"/>
            <a:ext cx="3773487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Sekané zuby</a:t>
            </a:r>
            <a:r>
              <a:rPr lang="cs-CZ" altLang="cs-CZ" sz="2400"/>
              <a:t>  pro rašple mají úhel břitu </a:t>
            </a:r>
            <a:r>
              <a:rPr lang="cs-CZ" altLang="cs-CZ" sz="2400">
                <a:sym typeface="Symbol" pitchFamily="18" charset="2"/>
              </a:rPr>
              <a:t></a:t>
            </a:r>
            <a:r>
              <a:rPr lang="cs-CZ" altLang="cs-CZ" sz="2400"/>
              <a:t> větší  než 90° a tento větší úhel má trhavý účinek na materiál,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400"/>
              <a:t>používají se pro měkké materiály</a:t>
            </a:r>
          </a:p>
        </p:txBody>
      </p:sp>
      <p:sp>
        <p:nvSpPr>
          <p:cNvPr id="8204" name="Obdélník 2"/>
          <p:cNvSpPr>
            <a:spLocks noChangeArrowheads="1"/>
          </p:cNvSpPr>
          <p:nvPr/>
        </p:nvSpPr>
        <p:spPr bwMode="auto">
          <a:xfrm>
            <a:off x="2078038" y="1081088"/>
            <a:ext cx="4456112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Uspořádání zubů</a:t>
            </a:r>
            <a:r>
              <a:rPr lang="cs-CZ" altLang="cs-CZ" sz="2800">
                <a:solidFill>
                  <a:srgbClr val="7030A0"/>
                </a:solidFill>
              </a:rPr>
              <a:t> </a:t>
            </a:r>
            <a:r>
              <a:rPr lang="cs-CZ" altLang="cs-CZ" sz="2800" b="1">
                <a:solidFill>
                  <a:srgbClr val="7030A0"/>
                </a:solidFill>
              </a:rPr>
              <a:t>pilníků </a:t>
            </a:r>
            <a:endParaRPr lang="cs-CZ" altLang="cs-CZ" sz="280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308B6A8-2E8F-4003-BB3A-CD1F412F38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Obdélník 1"/>
          <p:cNvSpPr>
            <a:spLocks noChangeArrowheads="1"/>
          </p:cNvSpPr>
          <p:nvPr/>
        </p:nvSpPr>
        <p:spPr bwMode="auto">
          <a:xfrm>
            <a:off x="1547813" y="2274888"/>
            <a:ext cx="3024187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a, obdélníkové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b, půlkulaté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c, trojúhelníkové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d, čtvercové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e, kruhové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f, nožové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g, mečové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h, jazýčkové</a:t>
            </a:r>
          </a:p>
        </p:txBody>
      </p:sp>
      <p:pic>
        <p:nvPicPr>
          <p:cNvPr id="9225" name="Picture 5" descr="~AUT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" t="348" r="11671" b="7027"/>
          <a:stretch>
            <a:fillRect/>
          </a:stretch>
        </p:blipFill>
        <p:spPr bwMode="auto">
          <a:xfrm>
            <a:off x="5219700" y="1484313"/>
            <a:ext cx="3252788" cy="4465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6" name="Obdélník 2"/>
          <p:cNvSpPr>
            <a:spLocks noChangeArrowheads="1"/>
          </p:cNvSpPr>
          <p:nvPr/>
        </p:nvSpPr>
        <p:spPr bwMode="auto">
          <a:xfrm>
            <a:off x="468313" y="1196975"/>
            <a:ext cx="5327650" cy="123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Rozdělení pilníků podle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     tvaru činné části:</a:t>
            </a:r>
            <a:r>
              <a:rPr lang="cs-CZ" altLang="cs-CZ" sz="2800">
                <a:solidFill>
                  <a:srgbClr val="7030A0"/>
                </a:solidFill>
              </a:rPr>
              <a:t> </a:t>
            </a:r>
            <a:r>
              <a:rPr lang="cs-CZ" altLang="cs-CZ" sz="1800"/>
              <a:t/>
            </a:r>
            <a:br>
              <a:rPr lang="cs-CZ" altLang="cs-CZ" sz="1800"/>
            </a:b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3EA399-41EC-4D2E-8BE6-0B41D2C810D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916238" y="1125538"/>
            <a:ext cx="31591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Upínání obrobků:</a:t>
            </a:r>
          </a:p>
        </p:txBody>
      </p:sp>
      <p:sp>
        <p:nvSpPr>
          <p:cNvPr id="10249" name="Obdélník 1"/>
          <p:cNvSpPr>
            <a:spLocks noChangeArrowheads="1"/>
          </p:cNvSpPr>
          <p:nvPr/>
        </p:nvSpPr>
        <p:spPr bwMode="auto">
          <a:xfrm>
            <a:off x="4211638" y="1773238"/>
            <a:ext cx="4402137" cy="408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Provádí se zásadně ve střední části svěráku, se zřetelem na vodorovnou nebo svislou polohu.</a:t>
            </a:r>
          </a:p>
          <a:p>
            <a:pPr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altLang="cs-CZ" sz="2400" b="1"/>
              <a:t>Pro ochranu obráběného materiálu se používají měkké vložky (dřevo, hliník), pro obrobky kruhového průřezu se používají vložky se zářezy různých úhlů (průměrů) nebo také měkké vložky.</a:t>
            </a:r>
          </a:p>
        </p:txBody>
      </p:sp>
      <p:pic>
        <p:nvPicPr>
          <p:cNvPr id="10250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844675"/>
            <a:ext cx="3416300" cy="384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C72253-C396-4254-AFE1-03CFE4619C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352675" y="1268413"/>
            <a:ext cx="3297238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Postoj při pilování</a:t>
            </a:r>
          </a:p>
        </p:txBody>
      </p:sp>
      <p:pic>
        <p:nvPicPr>
          <p:cNvPr id="11273" name="Picture 4" descr="šrouby003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t="13432" r="5920" b="6833"/>
          <a:stretch>
            <a:fillRect/>
          </a:stretch>
        </p:blipFill>
        <p:spPr bwMode="auto">
          <a:xfrm>
            <a:off x="755650" y="2060575"/>
            <a:ext cx="763270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E5BF916-A2B0-4403-89EC-4B7A8175F04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987675" y="1125538"/>
            <a:ext cx="264001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Čistění pilníků</a:t>
            </a:r>
          </a:p>
        </p:txBody>
      </p:sp>
      <p:sp>
        <p:nvSpPr>
          <p:cNvPr id="12297" name="Obdélník 1"/>
          <p:cNvSpPr>
            <a:spLocks noChangeArrowheads="1"/>
          </p:cNvSpPr>
          <p:nvPr/>
        </p:nvSpPr>
        <p:spPr bwMode="auto">
          <a:xfrm>
            <a:off x="539750" y="1844675"/>
            <a:ext cx="4392613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Při úpravě tvrdých materiálů se čistí pouze směr tzv. „horních seků, aby nedošlo k otupení pilníku. K tomuto účelu se používá ocelový kartáč. Při obrábění měkkých kovů se pilník čistí kouskem plechu. Zaolejovaný pilník se vyčistí petrolejem.</a:t>
            </a:r>
            <a:endParaRPr lang="cs-CZ" altLang="cs-CZ" sz="2400"/>
          </a:p>
        </p:txBody>
      </p:sp>
      <p:pic>
        <p:nvPicPr>
          <p:cNvPr id="12298" name="Picture 12" descr="u čiště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3" t="12688" r="8568" b="7446"/>
          <a:stretch>
            <a:fillRect/>
          </a:stretch>
        </p:blipFill>
        <p:spPr bwMode="auto">
          <a:xfrm>
            <a:off x="5292725" y="2060575"/>
            <a:ext cx="314325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13996A2-C193-4122-A916-5355D22B01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Obdélník 1"/>
          <p:cNvSpPr>
            <a:spLocks noChangeArrowheads="1"/>
          </p:cNvSpPr>
          <p:nvPr/>
        </p:nvSpPr>
        <p:spPr bwMode="auto">
          <a:xfrm>
            <a:off x="4248150" y="1997075"/>
            <a:ext cx="4464050" cy="353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Musí být přiměřeně velká činné části pilníku. Předvrtává se stupňovitá díra, většinou 3 stupňová, volená podle úhlopříčky trnu v nejširší, střední a dolní části pilníku. </a:t>
            </a:r>
          </a:p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Vrtat se začíná nejmenším průměrem. Rukojeť se naráží na trn pomocí dřevěné nebo plastové palice. Prasklou rukojeť je třeba ihned vyměnit.</a:t>
            </a:r>
          </a:p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000" b="1"/>
              <a:t>Jehlové pilníky jsou ukončené válcovitou stopkou.</a:t>
            </a:r>
          </a:p>
        </p:txBody>
      </p:sp>
      <p:sp>
        <p:nvSpPr>
          <p:cNvPr id="13321" name="Obdélník 2"/>
          <p:cNvSpPr>
            <a:spLocks noChangeArrowheads="1"/>
          </p:cNvSpPr>
          <p:nvPr/>
        </p:nvSpPr>
        <p:spPr bwMode="auto">
          <a:xfrm>
            <a:off x="3059113" y="1125538"/>
            <a:ext cx="27860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Rukojeť pilníku</a:t>
            </a:r>
            <a:endParaRPr lang="cs-CZ" altLang="cs-CZ" sz="2800"/>
          </a:p>
        </p:txBody>
      </p:sp>
      <p:pic>
        <p:nvPicPr>
          <p:cNvPr id="13322" name="Picture 12" descr="u rukojeťpi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1" r="6882"/>
          <a:stretch>
            <a:fillRect/>
          </a:stretch>
        </p:blipFill>
        <p:spPr bwMode="auto">
          <a:xfrm>
            <a:off x="539750" y="2133600"/>
            <a:ext cx="3671888" cy="312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3E4A27D-626B-436F-B886-7C87FCDC95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843213" y="1196975"/>
            <a:ext cx="32337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Bezpečnost práce</a:t>
            </a:r>
          </a:p>
        </p:txBody>
      </p:sp>
      <p:sp>
        <p:nvSpPr>
          <p:cNvPr id="14345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4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1, Nepoužívejte pilník bez rukojeti, nebo s prasklou či špatně nasazenou rukojetí.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2, Rukojeť pilníku narážejte pouze kladivem, nikoliv o stůl či jiný předmět.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3, Pilník odkládejte na vyhrazené místo na pracovním stole tak, aby nedošlo k jeho zamaštění, nebo pádu z pracovního stolu.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4, Piliny z obrobku neodstraňujte rukou, ani odfukováním. K tomu slouží štětec, nebo smetáček.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5, Materiál řádně upněte, aby nemohl vypadnout ze svěráku.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smtClean="0">
                <a:solidFill>
                  <a:srgbClr val="7030A0"/>
                </a:solidFill>
              </a:rPr>
              <a:t>Kontrolní otázky</a:t>
            </a:r>
          </a:p>
        </p:txBody>
      </p:sp>
      <p:sp>
        <p:nvSpPr>
          <p:cNvPr id="15363" name="Zástupný symbol pro obsah 2"/>
          <p:cNvSpPr txBox="1">
            <a:spLocks/>
          </p:cNvSpPr>
          <p:nvPr/>
        </p:nvSpPr>
        <p:spPr bwMode="auto">
          <a:xfrm>
            <a:off x="609600" y="17526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000"/>
              <a:t> </a:t>
            </a:r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r>
              <a:rPr lang="cs-CZ" altLang="cs-CZ" sz="2400"/>
              <a:t> </a:t>
            </a:r>
            <a:r>
              <a:rPr lang="cs-CZ" altLang="cs-CZ" sz="2400" b="1"/>
              <a:t>1, Jak se rozdělují pilníky podle velikosti činné části?</a:t>
            </a:r>
          </a:p>
          <a:p>
            <a:pPr>
              <a:buFontTx/>
              <a:buNone/>
            </a:pPr>
            <a:r>
              <a:rPr lang="cs-CZ" altLang="cs-CZ" sz="2400" b="1"/>
              <a:t> 2, Jak dělíme pilníky podle uspořádání zubů?</a:t>
            </a:r>
          </a:p>
          <a:p>
            <a:pPr>
              <a:buFontTx/>
              <a:buNone/>
            </a:pPr>
            <a:r>
              <a:rPr lang="cs-CZ" altLang="cs-CZ" sz="2400" b="1"/>
              <a:t> 3, Jak se rozdělují pilníky podle tvaru činné části?</a:t>
            </a:r>
          </a:p>
          <a:p>
            <a:pPr>
              <a:buFontTx/>
              <a:buNone/>
            </a:pPr>
            <a:r>
              <a:rPr lang="cs-CZ" altLang="cs-CZ" sz="2400" b="1"/>
              <a:t> 4, Jak se upravuje nová rukojeť pilníku před </a:t>
            </a:r>
          </a:p>
          <a:p>
            <a:pPr>
              <a:buFontTx/>
              <a:buNone/>
            </a:pPr>
            <a:r>
              <a:rPr lang="cs-CZ" altLang="cs-CZ" sz="2400" b="1"/>
              <a:t>     nasazením?</a:t>
            </a:r>
          </a:p>
          <a:p>
            <a:pPr>
              <a:buFontTx/>
              <a:buNone/>
            </a:pPr>
            <a:r>
              <a:rPr lang="cs-CZ" altLang="cs-CZ" sz="2400" b="1"/>
              <a:t> 5, Jak čistíme pilníky?</a:t>
            </a:r>
          </a:p>
          <a:p>
            <a:pPr>
              <a:buFontTx/>
              <a:buNone/>
            </a:pPr>
            <a:endParaRPr lang="cs-CZ" alt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098CC2-7A91-4114-BB49-090EB870A38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639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1800"/>
              <a:t>Fialová DanaIng. , Gradek VladislavIng. , </a:t>
            </a:r>
            <a:r>
              <a:rPr lang="cs-CZ" altLang="cs-CZ" sz="1800" i="1"/>
              <a:t>Zámečnické práce a údržba –Technologie 1. díl učebnice pro SOU</a:t>
            </a:r>
            <a:r>
              <a:rPr lang="cs-CZ" altLang="cs-CZ" sz="1800"/>
              <a:t>,  Praha, Parta 2006,</a:t>
            </a:r>
          </a:p>
          <a:p>
            <a:pPr>
              <a:buFontTx/>
              <a:buNone/>
            </a:pPr>
            <a:r>
              <a:rPr lang="cs-CZ" altLang="cs-CZ" sz="1800"/>
              <a:t>      ISBN 80-7320-086-4</a:t>
            </a:r>
          </a:p>
          <a:p>
            <a:pPr>
              <a:buFontTx/>
              <a:buNone/>
            </a:pPr>
            <a:r>
              <a:rPr lang="cs-CZ" altLang="cs-CZ" sz="1800"/>
              <a:t>      Použité obrázky: snímek č. 4, str.21, obr. 32, snímek č. 6, str. 20, obr. 32,    snímek č. 9, str.23,  obr. 36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Outrata  Jiří ING. , </a:t>
            </a:r>
            <a:r>
              <a:rPr lang="cs-CZ" altLang="cs-CZ" sz="1800" i="1"/>
              <a:t>Technologie ručního zpracování kovů pro </a:t>
            </a:r>
          </a:p>
          <a:p>
            <a:pPr>
              <a:buFontTx/>
              <a:buNone/>
            </a:pPr>
            <a:r>
              <a:rPr lang="cs-CZ" altLang="cs-CZ" sz="1800" i="1"/>
              <a:t>     1. ročník OU a UŠ kovo oborů, Praha, </a:t>
            </a:r>
            <a:r>
              <a:rPr lang="cs-CZ" altLang="cs-CZ" sz="1800"/>
              <a:t>SNTL 1981, EAN 04-204-82</a:t>
            </a:r>
          </a:p>
          <a:p>
            <a:pPr>
              <a:buFontTx/>
              <a:buNone/>
            </a:pPr>
            <a:r>
              <a:rPr lang="cs-CZ" altLang="cs-CZ" sz="1800"/>
              <a:t>     Použité obrázky: snímek č. 5, str.31, obr. E,F, snímek č. 8, str. 33, </a:t>
            </a:r>
          </a:p>
          <a:p>
            <a:pPr>
              <a:buFontTx/>
              <a:buNone/>
            </a:pPr>
            <a:r>
              <a:rPr lang="cs-CZ" altLang="cs-CZ" sz="1800"/>
              <a:t>     snímek č. 10, str.32,  obr. C,D,E,F, snímek č. 11, str.32,  obr. A, </a:t>
            </a:r>
          </a:p>
          <a:p>
            <a:pPr>
              <a:buFontTx/>
              <a:buNone/>
            </a:pPr>
            <a:r>
              <a:rPr lang="cs-CZ" altLang="cs-CZ" sz="1800"/>
              <a:t>     snímek č. 12, str.32,  obr. B</a:t>
            </a:r>
          </a:p>
          <a:p>
            <a:pPr>
              <a:buFontTx/>
              <a:buNone/>
            </a:pPr>
            <a:r>
              <a:rPr lang="cs-CZ" altLang="cs-CZ" sz="1800"/>
              <a:t>	</a:t>
            </a:r>
            <a:endParaRPr lang="cs-CZ" altLang="cs-CZ" sz="2400"/>
          </a:p>
          <a:p>
            <a:pPr>
              <a:buFontTx/>
              <a:buNone/>
            </a:pPr>
            <a:endParaRPr lang="cs-CZ" altLang="cs-CZ" sz="24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670</TotalTime>
  <Words>523</Words>
  <Application>Microsoft Office PowerPoint</Application>
  <PresentationFormat>Předvádění na obrazovce (4:3)</PresentationFormat>
  <Paragraphs>153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Calibri</vt:lpstr>
      <vt:lpstr>Times New Roman</vt:lpstr>
      <vt:lpstr>Book Antiqua</vt:lpstr>
      <vt:lpstr>Symbol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Kontrolní otázky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52</cp:revision>
  <dcterms:created xsi:type="dcterms:W3CDTF">2007-02-24T11:24:02Z</dcterms:created>
  <dcterms:modified xsi:type="dcterms:W3CDTF">2013-10-24T11:57:31Z</dcterms:modified>
</cp:coreProperties>
</file>