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73" r:id="rId3"/>
    <p:sldId id="279" r:id="rId4"/>
    <p:sldId id="274" r:id="rId5"/>
    <p:sldId id="275" r:id="rId6"/>
    <p:sldId id="292" r:id="rId7"/>
    <p:sldId id="276" r:id="rId8"/>
    <p:sldId id="277" r:id="rId9"/>
    <p:sldId id="282" r:id="rId10"/>
    <p:sldId id="283" r:id="rId11"/>
    <p:sldId id="293" r:id="rId12"/>
    <p:sldId id="288" r:id="rId13"/>
    <p:sldId id="295" r:id="rId14"/>
    <p:sldId id="296" r:id="rId15"/>
    <p:sldId id="297" r:id="rId16"/>
    <p:sldId id="299" r:id="rId17"/>
    <p:sldId id="301" r:id="rId18"/>
    <p:sldId id="305" r:id="rId19"/>
    <p:sldId id="304" r:id="rId20"/>
    <p:sldId id="303" r:id="rId21"/>
    <p:sldId id="286" r:id="rId22"/>
    <p:sldId id="306" r:id="rId23"/>
    <p:sldId id="287" r:id="rId24"/>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a:srgbClr val="0066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00" d="100"/>
          <a:sy n="100" d="100"/>
        </p:scale>
        <p:origin x="-2271" y="-17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6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15F9F95B-E61C-4085-86E2-33AA3C581576}" type="slidenum">
              <a:rPr lang="cs-CZ"/>
              <a:pPr>
                <a:defRPr/>
              </a:pPr>
              <a:t>‹#›</a:t>
            </a:fld>
            <a:endParaRPr lang="cs-CZ"/>
          </a:p>
        </p:txBody>
      </p:sp>
    </p:spTree>
    <p:extLst>
      <p:ext uri="{BB962C8B-B14F-4D97-AF65-F5344CB8AC3E}">
        <p14:creationId xmlns:p14="http://schemas.microsoft.com/office/powerpoint/2010/main" val="925562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201C15B4-C300-49E3-AEBF-250502A673A9}" type="slidenum">
              <a:rPr lang="cs-CZ"/>
              <a:pPr>
                <a:defRPr/>
              </a:pPr>
              <a:t>‹#›</a:t>
            </a:fld>
            <a:endParaRPr lang="cs-CZ"/>
          </a:p>
        </p:txBody>
      </p:sp>
    </p:spTree>
    <p:extLst>
      <p:ext uri="{BB962C8B-B14F-4D97-AF65-F5344CB8AC3E}">
        <p14:creationId xmlns:p14="http://schemas.microsoft.com/office/powerpoint/2010/main" val="780110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8FF7E174-81DD-4DC3-90FC-8487D82AB284}" type="slidenum">
              <a:rPr lang="cs-CZ"/>
              <a:pPr>
                <a:defRPr/>
              </a:pPr>
              <a:t>‹#›</a:t>
            </a:fld>
            <a:endParaRPr lang="cs-CZ"/>
          </a:p>
        </p:txBody>
      </p:sp>
    </p:spTree>
    <p:extLst>
      <p:ext uri="{BB962C8B-B14F-4D97-AF65-F5344CB8AC3E}">
        <p14:creationId xmlns:p14="http://schemas.microsoft.com/office/powerpoint/2010/main" val="2558136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57C36F3A-F635-4F8E-89B2-5168F820E863}" type="slidenum">
              <a:rPr lang="cs-CZ"/>
              <a:pPr>
                <a:defRPr/>
              </a:pPr>
              <a:t>‹#›</a:t>
            </a:fld>
            <a:endParaRPr lang="cs-CZ"/>
          </a:p>
        </p:txBody>
      </p:sp>
    </p:spTree>
    <p:extLst>
      <p:ext uri="{BB962C8B-B14F-4D97-AF65-F5344CB8AC3E}">
        <p14:creationId xmlns:p14="http://schemas.microsoft.com/office/powerpoint/2010/main" val="1962926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C06FC1BF-70EF-432C-A1D8-EB0DA1503D5D}" type="slidenum">
              <a:rPr lang="cs-CZ"/>
              <a:pPr>
                <a:defRPr/>
              </a:pPr>
              <a:t>‹#›</a:t>
            </a:fld>
            <a:endParaRPr lang="cs-CZ"/>
          </a:p>
        </p:txBody>
      </p:sp>
    </p:spTree>
    <p:extLst>
      <p:ext uri="{BB962C8B-B14F-4D97-AF65-F5344CB8AC3E}">
        <p14:creationId xmlns:p14="http://schemas.microsoft.com/office/powerpoint/2010/main" val="315628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E7862452-EA98-4FDF-857B-29EAF310EB51}" type="slidenum">
              <a:rPr lang="cs-CZ"/>
              <a:pPr>
                <a:defRPr/>
              </a:pPr>
              <a:t>‹#›</a:t>
            </a:fld>
            <a:endParaRPr lang="cs-CZ"/>
          </a:p>
        </p:txBody>
      </p:sp>
    </p:spTree>
    <p:extLst>
      <p:ext uri="{BB962C8B-B14F-4D97-AF65-F5344CB8AC3E}">
        <p14:creationId xmlns:p14="http://schemas.microsoft.com/office/powerpoint/2010/main" val="447833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12A0AA0E-5928-4D63-8F64-1B9107B16232}" type="slidenum">
              <a:rPr lang="cs-CZ"/>
              <a:pPr>
                <a:defRPr/>
              </a:pPr>
              <a:t>‹#›</a:t>
            </a:fld>
            <a:endParaRPr lang="cs-CZ"/>
          </a:p>
        </p:txBody>
      </p:sp>
    </p:spTree>
    <p:extLst>
      <p:ext uri="{BB962C8B-B14F-4D97-AF65-F5344CB8AC3E}">
        <p14:creationId xmlns:p14="http://schemas.microsoft.com/office/powerpoint/2010/main" val="773670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D7DA9E-4434-4455-BC12-54AD47178D48}" type="slidenum">
              <a:rPr lang="cs-CZ"/>
              <a:pPr>
                <a:defRPr/>
              </a:pPr>
              <a:t>‹#›</a:t>
            </a:fld>
            <a:endParaRPr lang="cs-CZ"/>
          </a:p>
        </p:txBody>
      </p:sp>
    </p:spTree>
    <p:extLst>
      <p:ext uri="{BB962C8B-B14F-4D97-AF65-F5344CB8AC3E}">
        <p14:creationId xmlns:p14="http://schemas.microsoft.com/office/powerpoint/2010/main" val="1885705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94B7D4C3-6F21-47C1-99EF-6CD29EC8D9A1}" type="slidenum">
              <a:rPr lang="cs-CZ"/>
              <a:pPr>
                <a:defRPr/>
              </a:pPr>
              <a:t>‹#›</a:t>
            </a:fld>
            <a:endParaRPr lang="cs-CZ"/>
          </a:p>
        </p:txBody>
      </p:sp>
    </p:spTree>
    <p:extLst>
      <p:ext uri="{BB962C8B-B14F-4D97-AF65-F5344CB8AC3E}">
        <p14:creationId xmlns:p14="http://schemas.microsoft.com/office/powerpoint/2010/main" val="3762428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24EB4B8E-E39C-43A2-863F-7E715C8872A2}" type="slidenum">
              <a:rPr lang="cs-CZ"/>
              <a:pPr>
                <a:defRPr/>
              </a:pPr>
              <a:t>‹#›</a:t>
            </a:fld>
            <a:endParaRPr lang="cs-CZ"/>
          </a:p>
        </p:txBody>
      </p:sp>
    </p:spTree>
    <p:extLst>
      <p:ext uri="{BB962C8B-B14F-4D97-AF65-F5344CB8AC3E}">
        <p14:creationId xmlns:p14="http://schemas.microsoft.com/office/powerpoint/2010/main" val="3382364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E8618D8-96F0-4532-9AA1-144C6628769E}" type="slidenum">
              <a:rPr lang="cs-CZ"/>
              <a:pPr>
                <a:defRPr/>
              </a:pPr>
              <a:t>‹#›</a:t>
            </a:fld>
            <a:endParaRPr lang="cs-CZ"/>
          </a:p>
        </p:txBody>
      </p:sp>
    </p:spTree>
    <p:extLst>
      <p:ext uri="{BB962C8B-B14F-4D97-AF65-F5344CB8AC3E}">
        <p14:creationId xmlns:p14="http://schemas.microsoft.com/office/powerpoint/2010/main" val="1491588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Nadpis a text nad obsah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text 2"/>
          <p:cNvSpPr>
            <a:spLocks noGrp="1"/>
          </p:cNvSpPr>
          <p:nvPr>
            <p:ph type="body" sz="half" idx="1"/>
          </p:nvPr>
        </p:nvSpPr>
        <p:spPr>
          <a:xfrm>
            <a:off x="457200" y="1600200"/>
            <a:ext cx="8229600" cy="21859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57200" y="3938588"/>
            <a:ext cx="8229600" cy="2187575"/>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C5DD4EA2-5D29-4764-B3E7-B6793BCC71CA}" type="slidenum">
              <a:rPr lang="cs-CZ"/>
              <a:pPr>
                <a:defRPr/>
              </a:pPr>
              <a:t>‹#›</a:t>
            </a:fld>
            <a:endParaRPr lang="cs-CZ"/>
          </a:p>
        </p:txBody>
      </p:sp>
    </p:spTree>
    <p:extLst>
      <p:ext uri="{BB962C8B-B14F-4D97-AF65-F5344CB8AC3E}">
        <p14:creationId xmlns:p14="http://schemas.microsoft.com/office/powerpoint/2010/main" val="829595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Nadpis, obsah a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648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C4A3E3DF-9AA2-4A9F-95A5-509FB976C98F}" type="slidenum">
              <a:rPr lang="cs-CZ"/>
              <a:pPr>
                <a:defRPr/>
              </a:pPr>
              <a:t>‹#›</a:t>
            </a:fld>
            <a:endParaRPr lang="cs-CZ"/>
          </a:p>
        </p:txBody>
      </p:sp>
    </p:spTree>
    <p:extLst>
      <p:ext uri="{BB962C8B-B14F-4D97-AF65-F5344CB8AC3E}">
        <p14:creationId xmlns:p14="http://schemas.microsoft.com/office/powerpoint/2010/main" val="2126783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Nadpis, text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text 2"/>
          <p:cNvSpPr>
            <a:spLocks noGrp="1"/>
          </p:cNvSpPr>
          <p:nvPr>
            <p:ph type="body" sz="half" idx="1"/>
          </p:nvPr>
        </p:nvSpPr>
        <p:spPr>
          <a:xfrm>
            <a:off x="457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E9F2FC34-284D-4204-AD5C-14A5ED92A3D5}" type="slidenum">
              <a:rPr lang="cs-CZ"/>
              <a:pPr>
                <a:defRPr/>
              </a:pPr>
              <a:t>‹#›</a:t>
            </a:fld>
            <a:endParaRPr lang="cs-CZ"/>
          </a:p>
        </p:txBody>
      </p:sp>
    </p:spTree>
    <p:extLst>
      <p:ext uri="{BB962C8B-B14F-4D97-AF65-F5344CB8AC3E}">
        <p14:creationId xmlns:p14="http://schemas.microsoft.com/office/powerpoint/2010/main" val="812754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Nadpis a obsah nad text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8229600" cy="21859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3938588"/>
            <a:ext cx="8229600" cy="2187575"/>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13211B34-12D7-45F3-8BCB-53406B3EC273}" type="slidenum">
              <a:rPr lang="cs-CZ"/>
              <a:pPr>
                <a:defRPr/>
              </a:pPr>
              <a:t>‹#›</a:t>
            </a:fld>
            <a:endParaRPr lang="cs-CZ"/>
          </a:p>
        </p:txBody>
      </p:sp>
    </p:spTree>
    <p:extLst>
      <p:ext uri="{BB962C8B-B14F-4D97-AF65-F5344CB8AC3E}">
        <p14:creationId xmlns:p14="http://schemas.microsoft.com/office/powerpoint/2010/main" val="3960754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cs-CZ" alt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altLang="cs-CZ" smtClean="0"/>
              <a:t>Klepnutím lze upravit styly předlohy textu.</a:t>
            </a:r>
          </a:p>
          <a:p>
            <a:pPr lvl="1"/>
            <a:r>
              <a:rPr lang="cs-CZ" altLang="cs-CZ" smtClean="0"/>
              <a:t>Druhá úroveň</a:t>
            </a:r>
          </a:p>
          <a:p>
            <a:pPr lvl="2"/>
            <a:r>
              <a:rPr lang="cs-CZ" altLang="cs-CZ" smtClean="0"/>
              <a:t>Třetí úroveň</a:t>
            </a:r>
          </a:p>
          <a:p>
            <a:pPr lvl="3"/>
            <a:r>
              <a:rPr lang="cs-CZ" altLang="cs-CZ" smtClean="0"/>
              <a:t>Čtvrtá úroveň</a:t>
            </a:r>
          </a:p>
          <a:p>
            <a:pPr lvl="4"/>
            <a:r>
              <a:rPr lang="cs-CZ" alt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04CF3C3B-DEB5-4E77-8A16-7D18B2D3E8A1}"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graphicFrame>
        <p:nvGraphicFramePr>
          <p:cNvPr id="42055" name="Group 71"/>
          <p:cNvGraphicFramePr>
            <a:graphicFrameLocks noGrp="1"/>
          </p:cNvGraphicFramePr>
          <p:nvPr>
            <p:extLst>
              <p:ext uri="{D42A27DB-BD31-4B8C-83A1-F6EECF244321}">
                <p14:modId xmlns:p14="http://schemas.microsoft.com/office/powerpoint/2010/main" val="2070803746"/>
              </p:ext>
            </p:extLst>
          </p:nvPr>
        </p:nvGraphicFramePr>
        <p:xfrm>
          <a:off x="750888" y="2060575"/>
          <a:ext cx="7559675" cy="3670300"/>
        </p:xfrm>
        <a:graphic>
          <a:graphicData uri="http://schemas.openxmlformats.org/drawingml/2006/table">
            <a:tbl>
              <a:tblPr/>
              <a:tblGrid>
                <a:gridCol w="2268537"/>
                <a:gridCol w="5291138"/>
              </a:tblGrid>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dirty="0" smtClean="0">
                          <a:ln>
                            <a:noFill/>
                          </a:ln>
                          <a:solidFill>
                            <a:schemeClr val="tx1"/>
                          </a:solidFill>
                          <a:effectLst/>
                          <a:latin typeface="Arial" charset="0"/>
                          <a:cs typeface="Arial" charset="0"/>
                        </a:rPr>
                        <a:t>Projekt MŠMT</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EU peníze středním školám</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chemeClr val="tx1"/>
                          </a:solidFill>
                          <a:effectLst/>
                          <a:latin typeface="Arial" charset="0"/>
                          <a:cs typeface="Arial" charset="0"/>
                        </a:rPr>
                        <a:t>Název projektu školy</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ICT do života školy</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chemeClr val="tx1"/>
                          </a:solidFill>
                          <a:effectLst/>
                          <a:latin typeface="Arial" charset="0"/>
                          <a:cs typeface="Arial" charset="0"/>
                        </a:rPr>
                        <a:t>Registrační číslo projektu</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CZ.1.07/1.5.00/34.0771</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chemeClr val="tx1"/>
                          </a:solidFill>
                          <a:effectLst/>
                          <a:latin typeface="Arial" charset="0"/>
                          <a:cs typeface="Arial" charset="0"/>
                        </a:rPr>
                        <a:t>Šablona</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III/2</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chemeClr val="tx1"/>
                          </a:solidFill>
                          <a:effectLst/>
                          <a:latin typeface="Arial" charset="0"/>
                          <a:cs typeface="Arial" charset="0"/>
                        </a:rPr>
                        <a:t>Sada</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rPr>
                        <a:t>30</a:t>
                      </a:r>
                      <a:endParaRPr kumimoji="0" lang="cs-CZ" sz="1100" b="0" i="0" u="none" strike="noStrike" cap="none" normalizeH="0" baseline="0" dirty="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Anotace</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Arial" charset="0"/>
                          <a:cs typeface="Times New Roman" pitchFamily="18" charset="0"/>
                        </a:rPr>
                        <a:t>Strojní opracování materiálu a broušení nástrojů, strojní zařízení a </a:t>
                      </a:r>
                      <a:r>
                        <a:rPr kumimoji="0" lang="cs-CZ" sz="1100" b="0" i="0" u="none" strike="noStrike" cap="none" normalizeH="0" baseline="0" smtClean="0">
                          <a:ln>
                            <a:noFill/>
                          </a:ln>
                          <a:solidFill>
                            <a:schemeClr val="tx1"/>
                          </a:solidFill>
                          <a:effectLst/>
                          <a:latin typeface="Arial" charset="0"/>
                          <a:cs typeface="Times New Roman" pitchFamily="18" charset="0"/>
                        </a:rPr>
                        <a:t>jeho obsluha.</a:t>
                      </a:r>
                      <a:endParaRPr kumimoji="0" lang="cs-CZ" sz="1100" b="0" i="0" u="none" strike="noStrike" cap="none" normalizeH="0" baseline="0" dirty="0" smtClean="0">
                        <a:ln>
                          <a:noFill/>
                        </a:ln>
                        <a:solidFill>
                          <a:schemeClr val="tx1"/>
                        </a:solidFill>
                        <a:effectLst/>
                        <a:latin typeface="Arial"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Klíčová slova</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rPr>
                        <a:t>Brusivo, pojivo, korund, křemík, zrnitost, struktura, brusný kotouč</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chemeClr val="tx1"/>
                          </a:solidFill>
                          <a:effectLst/>
                          <a:latin typeface="Arial" charset="0"/>
                          <a:cs typeface="Arial" charset="0"/>
                        </a:rPr>
                        <a:t>Předmět</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Arial" charset="0"/>
                        </a:rPr>
                        <a:t>Odborný výcvik</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chemeClr val="tx1"/>
                          </a:solidFill>
                          <a:effectLst/>
                          <a:latin typeface="Arial" charset="0"/>
                          <a:cs typeface="Arial" charset="0"/>
                        </a:rPr>
                        <a:t>Autor, spoluautor  </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cs typeface="Arial" charset="0"/>
                        </a:rPr>
                        <a:t>Zdeněk Říha, konzultant Jan Mariáš</a:t>
                      </a: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Jazyk</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Čeština</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Druh učebního materiálu</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Prezentace</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Potřebné pomůcky</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PC, data projektor</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Druh interaktivity</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Výklad pomocí prezentace</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Stupeň a typ vzdělávání</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Střední škola</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Cílová skupina</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Times New Roman" pitchFamily="18" charset="0"/>
                        </a:rPr>
                        <a:t>1. ročník, žáci 15 - 16 let, 23-51-H/01 </a:t>
                      </a:r>
                      <a:r>
                        <a:rPr kumimoji="0" lang="cs-CZ" sz="1200" b="0" i="0" u="none" strike="noStrike" cap="none" normalizeH="0" baseline="0" smtClean="0">
                          <a:ln>
                            <a:noFill/>
                          </a:ln>
                          <a:solidFill>
                            <a:srgbClr val="000000"/>
                          </a:solidFill>
                          <a:effectLst/>
                          <a:latin typeface="Arial" charset="0"/>
                          <a:cs typeface="Times New Roman" pitchFamily="18" charset="0"/>
                        </a:rPr>
                        <a:t>Strojní mechanik</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Speciální vzdělávací potřeby</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Ne</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5900">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1" i="0" u="none" strike="noStrike" cap="none" normalizeH="0" baseline="0" smtClean="0">
                          <a:ln>
                            <a:noFill/>
                          </a:ln>
                          <a:solidFill>
                            <a:srgbClr val="000000"/>
                          </a:solidFill>
                          <a:effectLst/>
                          <a:latin typeface="Arial" charset="0"/>
                          <a:cs typeface="Times New Roman" pitchFamily="18" charset="0"/>
                        </a:rPr>
                        <a:t>Zdroje</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ts val="15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Times New Roman" pitchFamily="18" charset="0"/>
                        </a:rPr>
                        <a:t>Seznam viz poslední strana </a:t>
                      </a:r>
                      <a:endParaRPr kumimoji="0" lang="cs-CZ" sz="1100" b="0" i="0" u="none" strike="noStrike" cap="none" normalizeH="0" baseline="0" smtClean="0">
                        <a:ln>
                          <a:noFill/>
                        </a:ln>
                        <a:solidFill>
                          <a:schemeClr val="tx1"/>
                        </a:solidFill>
                        <a:effectLst/>
                        <a:latin typeface="Arial" charset="0"/>
                        <a:ea typeface="Calibri" pitchFamily="34" charset="0"/>
                        <a:cs typeface="Times New Roman" pitchFamily="18"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2108" name="TextovéPole 9"/>
          <p:cNvSpPr txBox="1">
            <a:spLocks noChangeArrowheads="1"/>
          </p:cNvSpPr>
          <p:nvPr/>
        </p:nvSpPr>
        <p:spPr bwMode="auto">
          <a:xfrm>
            <a:off x="792163" y="960438"/>
            <a:ext cx="75596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latin typeface="Calibri" pitchFamily="34" charset="0"/>
                <a:cs typeface="Arial" charset="0"/>
              </a:rPr>
              <a:t>BROUŠENÍ</a:t>
            </a:r>
          </a:p>
        </p:txBody>
      </p: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B14558A7-71BC-4F97-A365-9426FB758EA4}" type="slidenum">
              <a:rPr lang="cs-CZ" sz="1200">
                <a:solidFill>
                  <a:schemeClr val="tx1">
                    <a:tint val="75000"/>
                  </a:schemeClr>
                </a:solidFill>
                <a:latin typeface="+mn-lt"/>
              </a:rPr>
              <a:pPr algn="r" fontAlgn="auto">
                <a:spcBef>
                  <a:spcPts val="0"/>
                </a:spcBef>
                <a:spcAft>
                  <a:spcPts val="0"/>
                </a:spcAft>
                <a:defRPr/>
              </a:pPr>
              <a:t>1</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sp>
        <p:nvSpPr>
          <p:cNvPr id="2111" name="TextovéPole 12"/>
          <p:cNvSpPr txBox="1">
            <a:spLocks noChangeArrowheads="1"/>
          </p:cNvSpPr>
          <p:nvPr/>
        </p:nvSpPr>
        <p:spPr bwMode="auto">
          <a:xfrm>
            <a:off x="792163" y="1501775"/>
            <a:ext cx="75612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400" b="1"/>
              <a:t>VY_32_INOVACE_30_605</a:t>
            </a:r>
            <a:endParaRPr lang="cs-CZ" altLang="cs-CZ" sz="2400" b="1">
              <a:latin typeface="Calibri" pitchFamily="34" charset="0"/>
              <a:cs typeface="Arial" charset="0"/>
            </a:endParaRPr>
          </a:p>
          <a:p>
            <a:pPr algn="ctr" eaLnBrk="1" hangingPunct="1">
              <a:spcBef>
                <a:spcPct val="0"/>
              </a:spcBef>
              <a:buFontTx/>
              <a:buNone/>
            </a:pPr>
            <a:endParaRPr lang="cs-CZ" altLang="cs-CZ" sz="2400" b="1">
              <a:cs typeface="Arial" charset="0"/>
            </a:endParaRPr>
          </a:p>
        </p:txBody>
      </p:sp>
      <p:pic>
        <p:nvPicPr>
          <p:cNvPr id="2112"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329A03AE-E816-4F02-8834-A313CDD62FF2}" type="slidenum">
              <a:rPr lang="cs-CZ" sz="1200">
                <a:solidFill>
                  <a:schemeClr val="tx1">
                    <a:tint val="75000"/>
                  </a:schemeClr>
                </a:solidFill>
                <a:latin typeface="+mn-lt"/>
              </a:rPr>
              <a:pPr algn="r" fontAlgn="auto">
                <a:spcBef>
                  <a:spcPts val="0"/>
                </a:spcBef>
                <a:spcAft>
                  <a:spcPts val="0"/>
                </a:spcAft>
                <a:defRPr/>
              </a:pPr>
              <a:t>2</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3078"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Rectangle 8"/>
          <p:cNvSpPr>
            <a:spLocks noChangeArrowheads="1"/>
          </p:cNvSpPr>
          <p:nvPr/>
        </p:nvSpPr>
        <p:spPr bwMode="auto">
          <a:xfrm>
            <a:off x="2484438" y="1052513"/>
            <a:ext cx="44323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solidFill>
                  <a:schemeClr val="tx2"/>
                </a:solidFill>
              </a:rPr>
              <a:t>RUČNÍ OBRÁBĚNÍ KOVŮ</a:t>
            </a:r>
          </a:p>
        </p:txBody>
      </p:sp>
      <p:sp>
        <p:nvSpPr>
          <p:cNvPr id="3081" name="Rectangle 9"/>
          <p:cNvSpPr>
            <a:spLocks noChangeArrowheads="1"/>
          </p:cNvSpPr>
          <p:nvPr/>
        </p:nvSpPr>
        <p:spPr bwMode="auto">
          <a:xfrm>
            <a:off x="1900238" y="2924175"/>
            <a:ext cx="5600700"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buFontTx/>
              <a:buNone/>
            </a:pPr>
            <a:r>
              <a:rPr lang="cs-CZ" altLang="cs-CZ" sz="8000" b="1"/>
              <a:t>BROUŠENÍ</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B712B39B-0FA8-4B32-97AB-754CA4608E36}" type="slidenum">
              <a:rPr lang="cs-CZ" sz="1200">
                <a:solidFill>
                  <a:schemeClr val="tx1">
                    <a:tint val="75000"/>
                  </a:schemeClr>
                </a:solidFill>
                <a:latin typeface="+mn-lt"/>
              </a:rPr>
              <a:pPr algn="r" fontAlgn="auto">
                <a:spcBef>
                  <a:spcPts val="0"/>
                </a:spcBef>
                <a:spcAft>
                  <a:spcPts val="0"/>
                </a:spcAft>
                <a:defRPr/>
              </a:pPr>
              <a:t>3</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4102"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9"/>
          <p:cNvSpPr>
            <a:spLocks noChangeArrowheads="1"/>
          </p:cNvSpPr>
          <p:nvPr/>
        </p:nvSpPr>
        <p:spPr bwMode="auto">
          <a:xfrm>
            <a:off x="790575" y="1557338"/>
            <a:ext cx="7273925"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solidFill>
                  <a:schemeClr val="accent2"/>
                </a:solidFill>
              </a:rPr>
              <a:t>Broušení</a:t>
            </a:r>
          </a:p>
          <a:p>
            <a:pPr algn="ctr" eaLnBrk="1" hangingPunct="1">
              <a:spcBef>
                <a:spcPct val="0"/>
              </a:spcBef>
              <a:buFontTx/>
              <a:buNone/>
            </a:pPr>
            <a:endParaRPr lang="cs-CZ" altLang="cs-CZ" sz="2800" b="1"/>
          </a:p>
          <a:p>
            <a:pPr algn="ctr" eaLnBrk="1" hangingPunct="1">
              <a:lnSpc>
                <a:spcPct val="150000"/>
              </a:lnSpc>
              <a:spcBef>
                <a:spcPct val="0"/>
              </a:spcBef>
              <a:buFontTx/>
              <a:buNone/>
            </a:pPr>
            <a:r>
              <a:rPr lang="cs-CZ" altLang="cs-CZ" sz="2800" b="1"/>
              <a:t>je obráběcí pochod, při kterém je </a:t>
            </a:r>
          </a:p>
          <a:p>
            <a:pPr algn="ctr" eaLnBrk="1" hangingPunct="1">
              <a:lnSpc>
                <a:spcPct val="150000"/>
              </a:lnSpc>
              <a:spcBef>
                <a:spcPct val="0"/>
              </a:spcBef>
              <a:buFontTx/>
              <a:buNone/>
            </a:pPr>
            <a:r>
              <a:rPr lang="cs-CZ" altLang="cs-CZ" sz="2800" b="1"/>
              <a:t>nástrojem otáčející se brusný kotouč, který ubírá pomocí svých zrn třísky materiálu.</a:t>
            </a:r>
          </a:p>
          <a:p>
            <a:pPr algn="ctr" eaLnBrk="1" hangingPunct="1">
              <a:spcBef>
                <a:spcPct val="0"/>
              </a:spcBef>
              <a:buFontTx/>
              <a:buNone/>
            </a:pPr>
            <a:endParaRPr lang="cs-CZ" altLang="cs-CZ" sz="24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EC6617F4-9F48-4EFB-B399-C1B35A3428ED}" type="slidenum">
              <a:rPr lang="cs-CZ" sz="1200">
                <a:solidFill>
                  <a:schemeClr val="tx1">
                    <a:tint val="75000"/>
                  </a:schemeClr>
                </a:solidFill>
                <a:latin typeface="+mn-lt"/>
              </a:rPr>
              <a:pPr algn="r" fontAlgn="auto">
                <a:spcBef>
                  <a:spcPts val="0"/>
                </a:spcBef>
                <a:spcAft>
                  <a:spcPts val="0"/>
                </a:spcAft>
                <a:defRPr/>
              </a:pPr>
              <a:t>4</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5126"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8" name="Rectangle 8"/>
          <p:cNvSpPr>
            <a:spLocks noChangeArrowheads="1"/>
          </p:cNvSpPr>
          <p:nvPr/>
        </p:nvSpPr>
        <p:spPr bwMode="auto">
          <a:xfrm>
            <a:off x="2678113" y="1196975"/>
            <a:ext cx="3121025" cy="52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Brousící nástroje</a:t>
            </a:r>
          </a:p>
        </p:txBody>
      </p:sp>
      <p:sp>
        <p:nvSpPr>
          <p:cNvPr id="5129" name="Rectangle 3"/>
          <p:cNvSpPr txBox="1">
            <a:spLocks noChangeArrowheads="1"/>
          </p:cNvSpPr>
          <p:nvPr/>
        </p:nvSpPr>
        <p:spPr bwMode="auto">
          <a:xfrm>
            <a:off x="347663" y="1989138"/>
            <a:ext cx="8401050" cy="322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cs-CZ" altLang="cs-CZ"/>
              <a:t>	</a:t>
            </a:r>
            <a:r>
              <a:rPr lang="cs-CZ" altLang="cs-CZ" sz="2400" b="1"/>
              <a:t>Rozdělujeme podle tvaru na:</a:t>
            </a:r>
          </a:p>
          <a:p>
            <a:pPr>
              <a:buFontTx/>
              <a:buNone/>
            </a:pPr>
            <a:endParaRPr lang="cs-CZ" altLang="cs-CZ" sz="2400" b="1"/>
          </a:p>
          <a:p>
            <a:pPr>
              <a:buFontTx/>
              <a:buNone/>
            </a:pPr>
            <a:r>
              <a:rPr lang="cs-CZ" altLang="cs-CZ" sz="2400" b="1">
                <a:solidFill>
                  <a:schemeClr val="accent2"/>
                </a:solidFill>
              </a:rPr>
              <a:t>	 - brousící kotouče</a:t>
            </a:r>
          </a:p>
          <a:p>
            <a:pPr>
              <a:buFontTx/>
              <a:buNone/>
            </a:pPr>
            <a:r>
              <a:rPr lang="cs-CZ" altLang="cs-CZ" sz="2400" b="1">
                <a:solidFill>
                  <a:schemeClr val="accent2"/>
                </a:solidFill>
              </a:rPr>
              <a:t>	    </a:t>
            </a:r>
            <a:r>
              <a:rPr lang="cs-CZ" altLang="cs-CZ" sz="2400" b="1"/>
              <a:t>- řezací kotouče</a:t>
            </a:r>
          </a:p>
          <a:p>
            <a:pPr>
              <a:buFontTx/>
              <a:buNone/>
            </a:pPr>
            <a:r>
              <a:rPr lang="cs-CZ" altLang="cs-CZ" sz="2400" b="1">
                <a:solidFill>
                  <a:srgbClr val="FF0066"/>
                </a:solidFill>
              </a:rPr>
              <a:t>		- brousící segmenty</a:t>
            </a:r>
            <a:endParaRPr lang="cs-CZ" altLang="cs-CZ" sz="2400" b="1">
              <a:solidFill>
                <a:schemeClr val="accent2"/>
              </a:solidFill>
            </a:endParaRPr>
          </a:p>
          <a:p>
            <a:pPr>
              <a:buFontTx/>
              <a:buNone/>
            </a:pPr>
            <a:r>
              <a:rPr lang="cs-CZ" altLang="cs-CZ" sz="2400" b="1"/>
              <a:t>		   </a:t>
            </a:r>
            <a:r>
              <a:rPr lang="cs-CZ" altLang="cs-CZ" sz="2400" b="1">
                <a:solidFill>
                  <a:srgbClr val="009900"/>
                </a:solidFill>
              </a:rPr>
              <a:t>- brousící a obtahovací kameny</a:t>
            </a:r>
          </a:p>
          <a:p>
            <a:pPr>
              <a:buFontTx/>
              <a:buNone/>
            </a:pPr>
            <a:r>
              <a:rPr lang="cs-CZ" altLang="cs-CZ" sz="2400" b="1"/>
              <a:t>		      </a:t>
            </a:r>
            <a:r>
              <a:rPr lang="cs-CZ" altLang="cs-CZ" sz="2400" b="1">
                <a:solidFill>
                  <a:srgbClr val="CC6600"/>
                </a:solidFill>
              </a:rPr>
              <a:t>- honovací a superfinišovací kameny </a:t>
            </a:r>
          </a:p>
          <a:p>
            <a:pPr>
              <a:buFontTx/>
              <a:buNone/>
            </a:pPr>
            <a:r>
              <a:rPr lang="cs-CZ" altLang="cs-CZ" sz="2400" b="1"/>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EEEAF6CE-3EB7-4190-BA25-27C2112B15A8}" type="slidenum">
              <a:rPr lang="cs-CZ" sz="1200">
                <a:solidFill>
                  <a:schemeClr val="tx1">
                    <a:tint val="75000"/>
                  </a:schemeClr>
                </a:solidFill>
                <a:latin typeface="+mn-lt"/>
              </a:rPr>
              <a:pPr algn="r" fontAlgn="auto">
                <a:spcBef>
                  <a:spcPts val="0"/>
                </a:spcBef>
                <a:spcAft>
                  <a:spcPts val="0"/>
                </a:spcAft>
                <a:defRPr/>
              </a:pPr>
              <a:t>5</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6150"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Rectangle 8"/>
          <p:cNvSpPr>
            <a:spLocks noChangeArrowheads="1"/>
          </p:cNvSpPr>
          <p:nvPr/>
        </p:nvSpPr>
        <p:spPr bwMode="auto">
          <a:xfrm>
            <a:off x="2627313" y="1111250"/>
            <a:ext cx="320198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solidFill>
                  <a:schemeClr val="accent2"/>
                </a:solidFill>
              </a:rPr>
              <a:t>Brousící kotouče </a:t>
            </a:r>
          </a:p>
        </p:txBody>
      </p:sp>
      <p:sp>
        <p:nvSpPr>
          <p:cNvPr id="6153" name="Obdélník 1"/>
          <p:cNvSpPr>
            <a:spLocks noChangeArrowheads="1"/>
          </p:cNvSpPr>
          <p:nvPr/>
        </p:nvSpPr>
        <p:spPr bwMode="auto">
          <a:xfrm>
            <a:off x="611188" y="1989138"/>
            <a:ext cx="7858125"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400" b="1"/>
              <a:t> Rozdělujeme podle složení:</a:t>
            </a:r>
          </a:p>
          <a:p>
            <a:pPr eaLnBrk="1" hangingPunct="1">
              <a:spcBef>
                <a:spcPct val="0"/>
              </a:spcBef>
              <a:buFontTx/>
              <a:buNone/>
            </a:pPr>
            <a:endParaRPr lang="cs-CZ" altLang="cs-CZ" sz="2400" b="1"/>
          </a:p>
          <a:p>
            <a:pPr eaLnBrk="1" hangingPunct="1">
              <a:spcBef>
                <a:spcPct val="0"/>
              </a:spcBef>
              <a:buFontTx/>
              <a:buNone/>
            </a:pPr>
            <a:r>
              <a:rPr lang="cs-CZ" altLang="cs-CZ" sz="2400" b="1"/>
              <a:t>a) </a:t>
            </a:r>
            <a:r>
              <a:rPr lang="cs-CZ" altLang="cs-CZ" sz="2400" b="1">
                <a:solidFill>
                  <a:srgbClr val="009900"/>
                </a:solidFill>
              </a:rPr>
              <a:t>z přírodních brusiv</a:t>
            </a:r>
            <a:r>
              <a:rPr lang="cs-CZ" altLang="cs-CZ" sz="2400" b="1"/>
              <a:t>– </a:t>
            </a:r>
            <a:r>
              <a:rPr lang="cs-CZ" altLang="cs-CZ" sz="2400" b="1">
                <a:solidFill>
                  <a:srgbClr val="7030A0"/>
                </a:solidFill>
                <a:latin typeface="Arial Black" pitchFamily="34" charset="0"/>
              </a:rPr>
              <a:t>pískovcové</a:t>
            </a:r>
          </a:p>
          <a:p>
            <a:pPr eaLnBrk="1" hangingPunct="1">
              <a:spcBef>
                <a:spcPct val="0"/>
              </a:spcBef>
              <a:buFontTx/>
              <a:buNone/>
            </a:pPr>
            <a:endParaRPr lang="cs-CZ" altLang="cs-CZ" sz="2400" b="1">
              <a:latin typeface="Arial Black" pitchFamily="34" charset="0"/>
            </a:endParaRPr>
          </a:p>
          <a:p>
            <a:pPr eaLnBrk="1" hangingPunct="1">
              <a:spcBef>
                <a:spcPct val="0"/>
              </a:spcBef>
              <a:buFontTx/>
              <a:buNone/>
            </a:pPr>
            <a:r>
              <a:rPr lang="cs-CZ" altLang="cs-CZ" sz="2400" b="1"/>
              <a:t>b) </a:t>
            </a:r>
            <a:r>
              <a:rPr lang="cs-CZ" altLang="cs-CZ" sz="2400" b="1">
                <a:solidFill>
                  <a:srgbClr val="FF0066"/>
                </a:solidFill>
              </a:rPr>
              <a:t>z umělých brusiv</a:t>
            </a:r>
            <a:r>
              <a:rPr lang="cs-CZ" altLang="cs-CZ" sz="2400" b="1"/>
              <a:t>   – </a:t>
            </a:r>
            <a:r>
              <a:rPr lang="cs-CZ" altLang="cs-CZ" sz="2400" b="1">
                <a:solidFill>
                  <a:srgbClr val="0070C0"/>
                </a:solidFill>
                <a:latin typeface="Arial Black" pitchFamily="34" charset="0"/>
              </a:rPr>
              <a:t>ze syntetického korundu</a:t>
            </a:r>
            <a:r>
              <a:rPr lang="cs-CZ" altLang="cs-CZ" sz="2400" b="1">
                <a:latin typeface="Arial Black" pitchFamily="34" charset="0"/>
              </a:rPr>
              <a:t>		         </a:t>
            </a:r>
            <a:r>
              <a:rPr lang="cs-CZ" altLang="cs-CZ" sz="2400" b="1"/>
              <a:t>(vyrábí se z bauxitu v el. pecích) </a:t>
            </a:r>
          </a:p>
          <a:p>
            <a:pPr eaLnBrk="1" hangingPunct="1">
              <a:spcBef>
                <a:spcPct val="0"/>
              </a:spcBef>
              <a:buFontTx/>
              <a:buNone/>
            </a:pPr>
            <a:r>
              <a:rPr lang="cs-CZ" altLang="cs-CZ" sz="2400" b="1"/>
              <a:t>	      		    – </a:t>
            </a:r>
            <a:r>
              <a:rPr lang="cs-CZ" altLang="cs-CZ" sz="2400" b="1">
                <a:solidFill>
                  <a:srgbClr val="0070C0"/>
                </a:solidFill>
                <a:latin typeface="Arial Black" pitchFamily="34" charset="0"/>
              </a:rPr>
              <a:t>z karbidu křemíku</a:t>
            </a:r>
            <a:r>
              <a:rPr lang="cs-CZ" altLang="cs-CZ" sz="2400" b="1">
                <a:solidFill>
                  <a:srgbClr val="0070C0"/>
                </a:solidFill>
              </a:rPr>
              <a:t> </a:t>
            </a:r>
            <a:r>
              <a:rPr lang="cs-CZ" altLang="cs-CZ" sz="2400" b="1"/>
              <a:t>					(karborunda), který se vyrábí 				z křemenného písku a uhelného 			prachu</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CDD7C8C3-B99A-4F83-9522-D2EA038CB4D9}" type="slidenum">
              <a:rPr lang="cs-CZ" sz="1200">
                <a:solidFill>
                  <a:schemeClr val="tx1">
                    <a:tint val="75000"/>
                  </a:schemeClr>
                </a:solidFill>
                <a:latin typeface="+mn-lt"/>
              </a:rPr>
              <a:pPr algn="r" fontAlgn="auto">
                <a:spcBef>
                  <a:spcPts val="0"/>
                </a:spcBef>
                <a:spcAft>
                  <a:spcPts val="0"/>
                </a:spcAft>
                <a:defRPr/>
              </a:pPr>
              <a:t>6</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7174"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6" name="Rectangle 8"/>
          <p:cNvSpPr>
            <a:spLocks noChangeArrowheads="1"/>
          </p:cNvSpPr>
          <p:nvPr/>
        </p:nvSpPr>
        <p:spPr bwMode="auto">
          <a:xfrm>
            <a:off x="1971675" y="1268413"/>
            <a:ext cx="5199063"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Struktura</a:t>
            </a:r>
            <a:r>
              <a:rPr lang="cs-CZ" altLang="cs-CZ" sz="2800" b="1"/>
              <a:t> </a:t>
            </a:r>
            <a:r>
              <a:rPr lang="cs-CZ" altLang="cs-CZ" sz="2800" b="1">
                <a:solidFill>
                  <a:schemeClr val="accent2"/>
                </a:solidFill>
              </a:rPr>
              <a:t>brousícího kotouče</a:t>
            </a:r>
          </a:p>
        </p:txBody>
      </p:sp>
      <p:sp>
        <p:nvSpPr>
          <p:cNvPr id="7177" name="Rectangle 10"/>
          <p:cNvSpPr>
            <a:spLocks noChangeArrowheads="1"/>
          </p:cNvSpPr>
          <p:nvPr/>
        </p:nvSpPr>
        <p:spPr bwMode="auto">
          <a:xfrm>
            <a:off x="755650" y="5084763"/>
            <a:ext cx="7704138"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cs-CZ" altLang="cs-CZ" sz="2400" b="1"/>
          </a:p>
        </p:txBody>
      </p:sp>
      <p:sp>
        <p:nvSpPr>
          <p:cNvPr id="7178" name="Obdélník 1"/>
          <p:cNvSpPr>
            <a:spLocks noChangeArrowheads="1"/>
          </p:cNvSpPr>
          <p:nvPr/>
        </p:nvSpPr>
        <p:spPr bwMode="auto">
          <a:xfrm>
            <a:off x="1628775" y="2190750"/>
            <a:ext cx="588645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400" b="1"/>
              <a:t>  Skládá se z brusiva, tj. ostrohranných brousících zrn a z pojiva, které váže brusivo do určitého rotačního tvaru.</a:t>
            </a:r>
          </a:p>
          <a:p>
            <a:pPr eaLnBrk="1" hangingPunct="1">
              <a:spcBef>
                <a:spcPct val="0"/>
              </a:spcBef>
              <a:buFontTx/>
              <a:buNone/>
            </a:pPr>
            <a:endParaRPr lang="cs-CZ" altLang="cs-CZ" sz="2400" b="1"/>
          </a:p>
          <a:p>
            <a:pPr eaLnBrk="1" hangingPunct="1">
              <a:spcBef>
                <a:spcPct val="0"/>
              </a:spcBef>
              <a:buFontTx/>
              <a:buNone/>
            </a:pPr>
            <a:endParaRPr lang="cs-CZ" altLang="cs-CZ" sz="2400"/>
          </a:p>
          <a:p>
            <a:pPr eaLnBrk="1" hangingPunct="1">
              <a:spcBef>
                <a:spcPct val="0"/>
              </a:spcBef>
              <a:buFontTx/>
              <a:buNone/>
            </a:pPr>
            <a:endParaRPr lang="cs-CZ" altLang="cs-CZ" sz="2400"/>
          </a:p>
          <a:p>
            <a:pPr eaLnBrk="1" hangingPunct="1">
              <a:spcBef>
                <a:spcPct val="0"/>
              </a:spcBef>
              <a:buFontTx/>
              <a:buNone/>
            </a:pPr>
            <a:r>
              <a:rPr lang="cs-CZ" altLang="cs-CZ" sz="2400"/>
              <a:t>  Tmavé části představují</a:t>
            </a:r>
          </a:p>
          <a:p>
            <a:pPr eaLnBrk="1" hangingPunct="1">
              <a:spcBef>
                <a:spcPct val="0"/>
              </a:spcBef>
              <a:buFontTx/>
              <a:buNone/>
            </a:pPr>
            <a:r>
              <a:rPr lang="cs-CZ" altLang="cs-CZ" sz="2400"/>
              <a:t>   brusivo, světlejší pojivo. </a:t>
            </a:r>
          </a:p>
        </p:txBody>
      </p:sp>
      <p:pic>
        <p:nvPicPr>
          <p:cNvPr id="7179" name="Picture 5" descr="brusivo"/>
          <p:cNvPicPr>
            <a:picLocks noChangeAspect="1" noChangeArrowheads="1"/>
          </p:cNvPicPr>
          <p:nvPr/>
        </p:nvPicPr>
        <p:blipFill>
          <a:blip r:embed="rId4">
            <a:extLst>
              <a:ext uri="{28A0092B-C50C-407E-A947-70E740481C1C}">
                <a14:useLocalDpi xmlns:a14="http://schemas.microsoft.com/office/drawing/2010/main" val="0"/>
              </a:ext>
            </a:extLst>
          </a:blip>
          <a:srcRect l="54195" t="16039" r="10648" b="68837"/>
          <a:stretch>
            <a:fillRect/>
          </a:stretch>
        </p:blipFill>
        <p:spPr bwMode="auto">
          <a:xfrm>
            <a:off x="5435600" y="3714750"/>
            <a:ext cx="2579688"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3C6A88A0-7378-47AB-8D5D-7F37D2BF6E92}" type="slidenum">
              <a:rPr lang="cs-CZ" sz="1200">
                <a:solidFill>
                  <a:schemeClr val="tx1">
                    <a:tint val="75000"/>
                  </a:schemeClr>
                </a:solidFill>
                <a:latin typeface="+mn-lt"/>
              </a:rPr>
              <a:pPr algn="r" fontAlgn="auto">
                <a:spcBef>
                  <a:spcPts val="0"/>
                </a:spcBef>
                <a:spcAft>
                  <a:spcPts val="0"/>
                </a:spcAft>
                <a:defRPr/>
              </a:pPr>
              <a:t>7</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8198"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C:\Documents and Settings\Riha\Dokumenty\Obrázky\2013-02-14\IMAGE0051.JPG"/>
          <p:cNvPicPr>
            <a:picLocks noChangeAspect="1" noChangeArrowheads="1"/>
          </p:cNvPicPr>
          <p:nvPr/>
        </p:nvPicPr>
        <p:blipFill>
          <a:blip r:embed="rId4">
            <a:extLst>
              <a:ext uri="{28A0092B-C50C-407E-A947-70E740481C1C}">
                <a14:useLocalDpi xmlns:a14="http://schemas.microsoft.com/office/drawing/2010/main" val="0"/>
              </a:ext>
            </a:extLst>
          </a:blip>
          <a:srcRect l="5733" t="60036" r="16692" b="8459"/>
          <a:stretch>
            <a:fillRect/>
          </a:stretch>
        </p:blipFill>
        <p:spPr bwMode="auto">
          <a:xfrm>
            <a:off x="1104900" y="1628775"/>
            <a:ext cx="6943725" cy="36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Obdélník 1"/>
          <p:cNvSpPr>
            <a:spLocks noChangeArrowheads="1"/>
          </p:cNvSpPr>
          <p:nvPr/>
        </p:nvSpPr>
        <p:spPr bwMode="auto">
          <a:xfrm>
            <a:off x="1973263" y="900113"/>
            <a:ext cx="5197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Struktura</a:t>
            </a:r>
            <a:r>
              <a:rPr lang="cs-CZ" altLang="cs-CZ" sz="2800" b="1"/>
              <a:t> </a:t>
            </a:r>
            <a:r>
              <a:rPr lang="cs-CZ" altLang="cs-CZ" sz="2800" b="1">
                <a:solidFill>
                  <a:schemeClr val="accent2"/>
                </a:solidFill>
              </a:rPr>
              <a:t>brousícího kotouče</a:t>
            </a:r>
            <a:endParaRPr lang="cs-CZ" altLang="cs-CZ" sz="2800">
              <a:solidFill>
                <a:schemeClr val="accent2"/>
              </a:solidFill>
            </a:endParaRPr>
          </a:p>
        </p:txBody>
      </p:sp>
      <p:sp>
        <p:nvSpPr>
          <p:cNvPr id="8202" name="Obdélník 2"/>
          <p:cNvSpPr>
            <a:spLocks noChangeArrowheads="1"/>
          </p:cNvSpPr>
          <p:nvPr/>
        </p:nvSpPr>
        <p:spPr bwMode="auto">
          <a:xfrm>
            <a:off x="1095375" y="5287963"/>
            <a:ext cx="6953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400" b="1"/>
              <a:t>Čísla označující strukturu brusného materiálu.</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62A9E16C-4E14-4941-AEDE-23D0558BCE05}" type="slidenum">
              <a:rPr lang="cs-CZ" sz="1200">
                <a:solidFill>
                  <a:schemeClr val="tx1">
                    <a:tint val="75000"/>
                  </a:schemeClr>
                </a:solidFill>
                <a:latin typeface="+mn-lt"/>
              </a:rPr>
              <a:pPr algn="r" fontAlgn="auto">
                <a:spcBef>
                  <a:spcPts val="0"/>
                </a:spcBef>
                <a:spcAft>
                  <a:spcPts val="0"/>
                </a:spcAft>
                <a:defRPr/>
              </a:pPr>
              <a:t>8</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9222"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Rectangle 8"/>
          <p:cNvSpPr>
            <a:spLocks noChangeArrowheads="1"/>
          </p:cNvSpPr>
          <p:nvPr/>
        </p:nvSpPr>
        <p:spPr bwMode="auto">
          <a:xfrm>
            <a:off x="2032000" y="1125538"/>
            <a:ext cx="5218113" cy="52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Struktura brousícího nástroje</a:t>
            </a:r>
          </a:p>
        </p:txBody>
      </p:sp>
      <p:pic>
        <p:nvPicPr>
          <p:cNvPr id="9225" name="Picture 3" descr="šrouby0004"/>
          <p:cNvPicPr>
            <a:picLocks noChangeAspect="1" noChangeArrowheads="1"/>
          </p:cNvPicPr>
          <p:nvPr/>
        </p:nvPicPr>
        <p:blipFill>
          <a:blip r:embed="rId4">
            <a:extLst>
              <a:ext uri="{28A0092B-C50C-407E-A947-70E740481C1C}">
                <a14:useLocalDpi xmlns:a14="http://schemas.microsoft.com/office/drawing/2010/main" val="0"/>
              </a:ext>
            </a:extLst>
          </a:blip>
          <a:srcRect l="6631" t="20164" r="4012" b="9592"/>
          <a:stretch>
            <a:fillRect/>
          </a:stretch>
        </p:blipFill>
        <p:spPr bwMode="auto">
          <a:xfrm>
            <a:off x="471488" y="1939925"/>
            <a:ext cx="8340725" cy="4108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EB22C596-DC50-4129-95EA-86647E6C3800}" type="slidenum">
              <a:rPr lang="cs-CZ" sz="1200">
                <a:solidFill>
                  <a:schemeClr val="tx1">
                    <a:tint val="75000"/>
                  </a:schemeClr>
                </a:solidFill>
                <a:latin typeface="+mn-lt"/>
              </a:rPr>
              <a:pPr algn="r" fontAlgn="auto">
                <a:spcBef>
                  <a:spcPts val="0"/>
                </a:spcBef>
                <a:spcAft>
                  <a:spcPts val="0"/>
                </a:spcAft>
                <a:defRPr/>
              </a:pPr>
              <a:t>9</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0246"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Rectangle 8"/>
          <p:cNvSpPr>
            <a:spLocks noChangeArrowheads="1"/>
          </p:cNvSpPr>
          <p:nvPr/>
        </p:nvSpPr>
        <p:spPr bwMode="auto">
          <a:xfrm>
            <a:off x="1116013" y="1052513"/>
            <a:ext cx="7200900" cy="89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solidFill>
                  <a:schemeClr val="accent2"/>
                </a:solidFill>
              </a:rPr>
              <a:t>Brousící nástroje</a:t>
            </a:r>
          </a:p>
          <a:p>
            <a:pPr algn="ctr" eaLnBrk="1" hangingPunct="1">
              <a:spcBef>
                <a:spcPct val="0"/>
              </a:spcBef>
              <a:buFontTx/>
              <a:buNone/>
            </a:pPr>
            <a:r>
              <a:rPr lang="cs-CZ" altLang="cs-CZ" sz="2400" b="1"/>
              <a:t>Posuzují se podle těchto hledisek:</a:t>
            </a:r>
            <a:endParaRPr lang="cs-CZ" altLang="cs-CZ" sz="2400" b="1">
              <a:solidFill>
                <a:schemeClr val="tx2"/>
              </a:solidFill>
            </a:endParaRPr>
          </a:p>
        </p:txBody>
      </p:sp>
      <p:sp>
        <p:nvSpPr>
          <p:cNvPr id="43017" name="Rectangle 9"/>
          <p:cNvSpPr>
            <a:spLocks noChangeArrowheads="1"/>
          </p:cNvSpPr>
          <p:nvPr/>
        </p:nvSpPr>
        <p:spPr bwMode="auto">
          <a:xfrm>
            <a:off x="539750" y="2284413"/>
            <a:ext cx="7993063" cy="419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a:lnSpc>
                <a:spcPct val="90000"/>
              </a:lnSpc>
              <a:buFontTx/>
              <a:buChar char="-"/>
              <a:defRPr/>
            </a:pPr>
            <a:r>
              <a:rPr lang="cs-CZ" sz="2400" b="1" dirty="0">
                <a:solidFill>
                  <a:schemeClr val="accent2"/>
                </a:solidFill>
              </a:rPr>
              <a:t>druh brusiva</a:t>
            </a:r>
            <a:r>
              <a:rPr lang="cs-CZ" sz="2400" b="1" dirty="0"/>
              <a:t>      - přírodní nebo syntetické	</a:t>
            </a:r>
          </a:p>
          <a:p>
            <a:pPr marL="342900" indent="-342900">
              <a:lnSpc>
                <a:spcPct val="90000"/>
              </a:lnSpc>
              <a:buFontTx/>
              <a:buChar char="-"/>
              <a:defRPr/>
            </a:pPr>
            <a:endParaRPr lang="cs-CZ" sz="2400" b="1" dirty="0"/>
          </a:p>
          <a:p>
            <a:pPr marL="342900" indent="-342900">
              <a:lnSpc>
                <a:spcPct val="90000"/>
              </a:lnSpc>
              <a:buFontTx/>
              <a:buChar char="-"/>
              <a:defRPr/>
            </a:pPr>
            <a:r>
              <a:rPr lang="cs-CZ" sz="2400" b="1" dirty="0">
                <a:solidFill>
                  <a:srgbClr val="FF0066"/>
                </a:solidFill>
              </a:rPr>
              <a:t>zrnitost brusiva</a:t>
            </a:r>
            <a:r>
              <a:rPr lang="cs-CZ" sz="2400" b="1" dirty="0"/>
              <a:t> - vyjadřuje velikost zrn brusiva </a:t>
            </a:r>
          </a:p>
          <a:p>
            <a:pPr>
              <a:lnSpc>
                <a:spcPct val="90000"/>
              </a:lnSpc>
              <a:defRPr/>
            </a:pPr>
            <a:r>
              <a:rPr lang="cs-CZ" sz="2400" b="1" dirty="0"/>
              <a:t> </a:t>
            </a:r>
          </a:p>
          <a:p>
            <a:pPr>
              <a:lnSpc>
                <a:spcPct val="90000"/>
              </a:lnSpc>
              <a:defRPr/>
            </a:pPr>
            <a:r>
              <a:rPr lang="cs-CZ" sz="2400" b="1" dirty="0">
                <a:solidFill>
                  <a:srgbClr val="00B050"/>
                </a:solidFill>
              </a:rPr>
              <a:t>-</a:t>
            </a:r>
            <a:r>
              <a:rPr lang="cs-CZ" sz="2400" b="1" dirty="0"/>
              <a:t>   </a:t>
            </a:r>
            <a:r>
              <a:rPr lang="cs-CZ" sz="2400" b="1" dirty="0">
                <a:solidFill>
                  <a:srgbClr val="009900"/>
                </a:solidFill>
              </a:rPr>
              <a:t>stupeň tvrdosti</a:t>
            </a:r>
            <a:r>
              <a:rPr lang="cs-CZ" sz="2400" b="1" dirty="0"/>
              <a:t>  - je dán odolností zrn brusiva   </a:t>
            </a:r>
          </a:p>
          <a:p>
            <a:pPr>
              <a:lnSpc>
                <a:spcPct val="90000"/>
              </a:lnSpc>
              <a:defRPr/>
            </a:pPr>
            <a:r>
              <a:rPr lang="cs-CZ" sz="2400" b="1" dirty="0"/>
              <a:t>                                  vůči vylomení z pojiva</a:t>
            </a:r>
          </a:p>
          <a:p>
            <a:pPr>
              <a:lnSpc>
                <a:spcPct val="90000"/>
              </a:lnSpc>
              <a:defRPr/>
            </a:pPr>
            <a:endParaRPr lang="cs-CZ" sz="2400" b="1" dirty="0"/>
          </a:p>
          <a:p>
            <a:pPr>
              <a:lnSpc>
                <a:spcPct val="90000"/>
              </a:lnSpc>
              <a:defRPr/>
            </a:pPr>
            <a:r>
              <a:rPr lang="cs-CZ" sz="2400" b="1" dirty="0">
                <a:solidFill>
                  <a:srgbClr val="FFC000"/>
                </a:solidFill>
              </a:rPr>
              <a:t>-</a:t>
            </a:r>
            <a:r>
              <a:rPr lang="cs-CZ" sz="2400" b="1" dirty="0"/>
              <a:t>   </a:t>
            </a:r>
            <a:r>
              <a:rPr lang="cs-CZ" sz="2400" b="1" dirty="0">
                <a:solidFill>
                  <a:srgbClr val="CC6600"/>
                </a:solidFill>
              </a:rPr>
              <a:t>sloh (struktura) nástroje</a:t>
            </a:r>
            <a:r>
              <a:rPr lang="cs-CZ" sz="2400" b="1" dirty="0"/>
              <a:t> - je poměr objemu pórů</a:t>
            </a:r>
          </a:p>
          <a:p>
            <a:pPr>
              <a:lnSpc>
                <a:spcPct val="90000"/>
              </a:lnSpc>
              <a:defRPr/>
            </a:pPr>
            <a:r>
              <a:rPr lang="cs-CZ" sz="2400" b="1" dirty="0"/>
              <a:t>			  k celkovému objemu nástroje </a:t>
            </a:r>
          </a:p>
          <a:p>
            <a:pPr>
              <a:lnSpc>
                <a:spcPct val="90000"/>
              </a:lnSpc>
              <a:defRPr/>
            </a:pPr>
            <a:endParaRPr lang="cs-CZ" sz="2400" b="1" dirty="0"/>
          </a:p>
          <a:p>
            <a:pPr>
              <a:lnSpc>
                <a:spcPct val="90000"/>
              </a:lnSpc>
              <a:defRPr/>
            </a:pPr>
            <a:r>
              <a:rPr lang="cs-CZ" sz="2400" b="1" dirty="0"/>
              <a:t>-   </a:t>
            </a:r>
            <a:r>
              <a:rPr lang="cs-CZ" sz="2400" b="1" dirty="0">
                <a:solidFill>
                  <a:srgbClr val="000000"/>
                </a:solidFill>
              </a:rPr>
              <a:t>druh pojiva         </a:t>
            </a:r>
            <a:r>
              <a:rPr lang="cs-CZ" sz="2400" b="1" dirty="0"/>
              <a:t>-</a:t>
            </a:r>
            <a:r>
              <a:rPr lang="cs-CZ" sz="2400" b="1" dirty="0">
                <a:solidFill>
                  <a:srgbClr val="000000"/>
                </a:solidFill>
              </a:rPr>
              <a:t> nejčastěji se používá keramické</a:t>
            </a:r>
          </a:p>
          <a:p>
            <a:pPr algn="ctr">
              <a:spcBef>
                <a:spcPct val="20000"/>
              </a:spcBef>
              <a:defRPr/>
            </a:pPr>
            <a:r>
              <a:rPr lang="cs-CZ" sz="2400" b="1" dirty="0"/>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D8E7CCF9-1312-4B60-A8B0-04B77117BB47}" type="slidenum">
              <a:rPr lang="cs-CZ" sz="1200">
                <a:solidFill>
                  <a:schemeClr val="tx1">
                    <a:tint val="75000"/>
                  </a:schemeClr>
                </a:solidFill>
                <a:latin typeface="+mn-lt"/>
              </a:rPr>
              <a:pPr algn="r" fontAlgn="auto">
                <a:spcBef>
                  <a:spcPts val="0"/>
                </a:spcBef>
                <a:spcAft>
                  <a:spcPts val="0"/>
                </a:spcAft>
                <a:defRPr/>
              </a:pPr>
              <a:t>10</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1270"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Rectangle 8"/>
          <p:cNvSpPr>
            <a:spLocks noChangeArrowheads="1"/>
          </p:cNvSpPr>
          <p:nvPr/>
        </p:nvSpPr>
        <p:spPr bwMode="auto">
          <a:xfrm>
            <a:off x="2916238" y="1125538"/>
            <a:ext cx="18415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cs-CZ" altLang="cs-CZ" sz="2800" b="1">
              <a:solidFill>
                <a:schemeClr val="tx2"/>
              </a:solidFill>
            </a:endParaRPr>
          </a:p>
        </p:txBody>
      </p:sp>
      <p:pic>
        <p:nvPicPr>
          <p:cNvPr id="11273" name="Picture 2" descr="C:\Documents and Settings\Riha\Dokumenty\Obrázky\2013-02-14\IMAGE0052.JPG"/>
          <p:cNvPicPr>
            <a:picLocks noChangeAspect="1" noChangeArrowheads="1"/>
          </p:cNvPicPr>
          <p:nvPr/>
        </p:nvPicPr>
        <p:blipFill>
          <a:blip r:embed="rId4">
            <a:extLst>
              <a:ext uri="{28A0092B-C50C-407E-A947-70E740481C1C}">
                <a14:useLocalDpi xmlns:a14="http://schemas.microsoft.com/office/drawing/2010/main" val="0"/>
              </a:ext>
            </a:extLst>
          </a:blip>
          <a:srcRect l="12997" t="23936" r="2901" b="12994"/>
          <a:stretch>
            <a:fillRect/>
          </a:stretch>
        </p:blipFill>
        <p:spPr bwMode="auto">
          <a:xfrm>
            <a:off x="942975" y="2109788"/>
            <a:ext cx="7392988"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Obdélník 1"/>
          <p:cNvSpPr>
            <a:spLocks noChangeArrowheads="1"/>
          </p:cNvSpPr>
          <p:nvPr/>
        </p:nvSpPr>
        <p:spPr bwMode="auto">
          <a:xfrm>
            <a:off x="528638" y="1120775"/>
            <a:ext cx="80740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solidFill>
                  <a:schemeClr val="accent2"/>
                </a:solidFill>
              </a:rPr>
              <a:t>Tabulka kvalitativních ukazatelů</a:t>
            </a:r>
            <a:r>
              <a:rPr lang="cs-CZ" altLang="cs-CZ" sz="2800">
                <a:solidFill>
                  <a:schemeClr val="accent2"/>
                </a:solidFill>
              </a:rPr>
              <a:t> </a:t>
            </a:r>
          </a:p>
          <a:p>
            <a:pPr algn="ctr" eaLnBrk="1" hangingPunct="1">
              <a:spcBef>
                <a:spcPct val="0"/>
              </a:spcBef>
              <a:buFontTx/>
              <a:buNone/>
            </a:pPr>
            <a:r>
              <a:rPr lang="cs-CZ" altLang="cs-CZ" sz="2800" b="1">
                <a:solidFill>
                  <a:schemeClr val="accent2"/>
                </a:solidFill>
              </a:rPr>
              <a:t>brousících kotoučů</a:t>
            </a:r>
            <a:endParaRPr lang="cs-CZ" altLang="cs-CZ" sz="2800">
              <a:solidFill>
                <a:schemeClr val="accent2"/>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8794363F-03E1-42F3-8C87-6F4DC94051A2}" type="slidenum">
              <a:rPr lang="cs-CZ" sz="1200">
                <a:solidFill>
                  <a:schemeClr val="tx1">
                    <a:tint val="75000"/>
                  </a:schemeClr>
                </a:solidFill>
                <a:latin typeface="+mn-lt"/>
              </a:rPr>
              <a:pPr algn="r" fontAlgn="auto">
                <a:spcBef>
                  <a:spcPts val="0"/>
                </a:spcBef>
                <a:spcAft>
                  <a:spcPts val="0"/>
                </a:spcAft>
                <a:defRPr/>
              </a:pPr>
              <a:t>11</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2294"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Rectangle 8"/>
          <p:cNvSpPr>
            <a:spLocks noChangeArrowheads="1"/>
          </p:cNvSpPr>
          <p:nvPr/>
        </p:nvSpPr>
        <p:spPr bwMode="auto">
          <a:xfrm>
            <a:off x="2843213" y="1196975"/>
            <a:ext cx="310197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Brousící kotouče</a:t>
            </a:r>
          </a:p>
        </p:txBody>
      </p:sp>
      <p:sp>
        <p:nvSpPr>
          <p:cNvPr id="12297" name="Rectangle 3"/>
          <p:cNvSpPr>
            <a:spLocks noChangeArrowheads="1"/>
          </p:cNvSpPr>
          <p:nvPr/>
        </p:nvSpPr>
        <p:spPr bwMode="auto">
          <a:xfrm>
            <a:off x="611188" y="2060575"/>
            <a:ext cx="8229600"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400" b="1"/>
              <a:t>Tvary brousících kotoučů jsou rozmanité a stanovené státní normou. Vyrábějí se od průměru 5 do průměru 1000 mm, se šířkou kotouče od 0,4 do 400 mm.</a:t>
            </a:r>
          </a:p>
        </p:txBody>
      </p:sp>
      <p:pic>
        <p:nvPicPr>
          <p:cNvPr id="12298" name="Picture 2" descr="C:\Documents and Settings\Riha\Dokumenty\Obrázky\2013-02-14\IMAGE0049.JPG"/>
          <p:cNvPicPr>
            <a:picLocks noChangeAspect="1" noChangeArrowheads="1"/>
          </p:cNvPicPr>
          <p:nvPr/>
        </p:nvPicPr>
        <p:blipFill>
          <a:blip r:embed="rId4">
            <a:extLst>
              <a:ext uri="{28A0092B-C50C-407E-A947-70E740481C1C}">
                <a14:useLocalDpi xmlns:a14="http://schemas.microsoft.com/office/drawing/2010/main" val="0"/>
              </a:ext>
            </a:extLst>
          </a:blip>
          <a:srcRect l="11604" t="3287" r="6427" b="30051"/>
          <a:stretch>
            <a:fillRect/>
          </a:stretch>
        </p:blipFill>
        <p:spPr bwMode="auto">
          <a:xfrm>
            <a:off x="398463" y="3414713"/>
            <a:ext cx="8442325"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1A3B6252-0F20-4840-9D06-136F107449B6}" type="slidenum">
              <a:rPr lang="cs-CZ" sz="1200">
                <a:solidFill>
                  <a:schemeClr val="tx1">
                    <a:tint val="75000"/>
                  </a:schemeClr>
                </a:solidFill>
                <a:latin typeface="+mn-lt"/>
              </a:rPr>
              <a:pPr algn="r" fontAlgn="auto">
                <a:spcBef>
                  <a:spcPts val="0"/>
                </a:spcBef>
                <a:spcAft>
                  <a:spcPts val="0"/>
                </a:spcAft>
                <a:defRPr/>
              </a:pPr>
              <a:t>12</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3318"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0" name="Rectangle 8"/>
          <p:cNvSpPr>
            <a:spLocks noChangeArrowheads="1"/>
          </p:cNvSpPr>
          <p:nvPr/>
        </p:nvSpPr>
        <p:spPr bwMode="auto">
          <a:xfrm>
            <a:off x="1430338" y="1144588"/>
            <a:ext cx="61595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t>Údaje na štítku brousícího kotouče</a:t>
            </a:r>
            <a:endParaRPr lang="cs-CZ" altLang="cs-CZ" sz="2800" b="1">
              <a:solidFill>
                <a:schemeClr val="tx2"/>
              </a:solidFill>
            </a:endParaRPr>
          </a:p>
        </p:txBody>
      </p:sp>
      <p:pic>
        <p:nvPicPr>
          <p:cNvPr id="13321" name="Picture 5" descr="šrouby0033"/>
          <p:cNvPicPr>
            <a:picLocks noChangeAspect="1" noChangeArrowheads="1"/>
          </p:cNvPicPr>
          <p:nvPr/>
        </p:nvPicPr>
        <p:blipFill>
          <a:blip r:embed="rId4">
            <a:extLst>
              <a:ext uri="{28A0092B-C50C-407E-A947-70E740481C1C}">
                <a14:useLocalDpi xmlns:a14="http://schemas.microsoft.com/office/drawing/2010/main" val="0"/>
              </a:ext>
            </a:extLst>
          </a:blip>
          <a:srcRect l="7027" t="49884" r="1309" b="5783"/>
          <a:stretch>
            <a:fillRect/>
          </a:stretch>
        </p:blipFill>
        <p:spPr bwMode="auto">
          <a:xfrm>
            <a:off x="1954213" y="1916113"/>
            <a:ext cx="5111750" cy="2185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322" name="Picture 8" descr="šrouby0025"/>
          <p:cNvPicPr>
            <a:picLocks noChangeAspect="1" noChangeArrowheads="1"/>
          </p:cNvPicPr>
          <p:nvPr/>
        </p:nvPicPr>
        <p:blipFill>
          <a:blip r:embed="rId5">
            <a:extLst>
              <a:ext uri="{28A0092B-C50C-407E-A947-70E740481C1C}">
                <a14:useLocalDpi xmlns:a14="http://schemas.microsoft.com/office/drawing/2010/main" val="0"/>
              </a:ext>
            </a:extLst>
          </a:blip>
          <a:srcRect l="5962" t="8493" r="8945" b="10536"/>
          <a:stretch>
            <a:fillRect/>
          </a:stretch>
        </p:blipFill>
        <p:spPr bwMode="auto">
          <a:xfrm rot="60000">
            <a:off x="252413" y="1200150"/>
            <a:ext cx="8362950" cy="457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87CE02B5-9BD4-4D3D-B014-D4247AD66C00}" type="slidenum">
              <a:rPr lang="cs-CZ" sz="1200">
                <a:solidFill>
                  <a:schemeClr val="tx1">
                    <a:tint val="75000"/>
                  </a:schemeClr>
                </a:solidFill>
                <a:latin typeface="+mn-lt"/>
              </a:rPr>
              <a:pPr algn="r" fontAlgn="auto">
                <a:spcBef>
                  <a:spcPts val="0"/>
                </a:spcBef>
                <a:spcAft>
                  <a:spcPts val="0"/>
                </a:spcAft>
                <a:defRPr/>
              </a:pPr>
              <a:t>13</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dirty="0"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dirty="0" smtClean="0">
                <a:solidFill>
                  <a:srgbClr val="02283F"/>
                </a:solidFill>
                <a:cs typeface="Arial" charset="0"/>
              </a:rPr>
              <a:t/>
            </a:r>
            <a:br>
              <a:rPr lang="cs-CZ" sz="1400" dirty="0" smtClean="0">
                <a:solidFill>
                  <a:srgbClr val="02283F"/>
                </a:solidFill>
                <a:cs typeface="Arial" charset="0"/>
              </a:rPr>
            </a:br>
            <a:r>
              <a:rPr lang="cs-CZ" sz="1400" dirty="0" smtClean="0">
                <a:solidFill>
                  <a:srgbClr val="02283F"/>
                </a:solidFill>
                <a:latin typeface="Book Antiqua" pitchFamily="18" charset="0"/>
                <a:cs typeface="Arial" charset="0"/>
              </a:rPr>
              <a:t>Ústí nad Labem, Čelakovského 5, příspěvková organizace</a:t>
            </a:r>
            <a:br>
              <a:rPr lang="cs-CZ" sz="1400" dirty="0" smtClean="0">
                <a:solidFill>
                  <a:srgbClr val="02283F"/>
                </a:solidFill>
                <a:latin typeface="Book Antiqua" pitchFamily="18" charset="0"/>
                <a:cs typeface="Arial" charset="0"/>
              </a:rPr>
            </a:br>
            <a:r>
              <a:rPr lang="cs-CZ" sz="1400" dirty="0" smtClean="0">
                <a:solidFill>
                  <a:srgbClr val="02283F"/>
                </a:solidFill>
                <a:latin typeface="Book Antiqua" pitchFamily="18" charset="0"/>
                <a:cs typeface="Arial" charset="0"/>
              </a:rPr>
              <a:t>Páteřní škola Ústeckého kraje</a:t>
            </a:r>
          </a:p>
        </p:txBody>
      </p:sp>
      <p:pic>
        <p:nvPicPr>
          <p:cNvPr id="14342"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Rectangle 8"/>
          <p:cNvSpPr>
            <a:spLocks noChangeArrowheads="1"/>
          </p:cNvSpPr>
          <p:nvPr/>
        </p:nvSpPr>
        <p:spPr bwMode="auto">
          <a:xfrm>
            <a:off x="457200" y="900113"/>
            <a:ext cx="7931150"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400" b="1">
                <a:solidFill>
                  <a:schemeClr val="accent2"/>
                </a:solidFill>
              </a:rPr>
              <a:t>Vyvažování kotouče </a:t>
            </a:r>
          </a:p>
          <a:p>
            <a:pPr algn="ctr" eaLnBrk="1" hangingPunct="1">
              <a:spcBef>
                <a:spcPct val="0"/>
              </a:spcBef>
              <a:buFontTx/>
              <a:buNone/>
            </a:pPr>
            <a:r>
              <a:rPr lang="cs-CZ" altLang="cs-CZ" sz="2000" b="1"/>
              <a:t>Je nutné vzhledem k vysokým obvodovým rychlostem. Nevyváženost by způsobovala chvění kotouče </a:t>
            </a:r>
          </a:p>
          <a:p>
            <a:pPr algn="ctr" eaLnBrk="1" hangingPunct="1">
              <a:spcBef>
                <a:spcPct val="0"/>
              </a:spcBef>
              <a:buFontTx/>
              <a:buNone/>
            </a:pPr>
            <a:r>
              <a:rPr lang="cs-CZ" altLang="cs-CZ" sz="2000" b="1"/>
              <a:t>a negativně by ovlivňovala kvalitu broušeného povrchu i</a:t>
            </a:r>
          </a:p>
          <a:p>
            <a:pPr algn="ctr" eaLnBrk="1" hangingPunct="1">
              <a:spcBef>
                <a:spcPct val="0"/>
              </a:spcBef>
              <a:buFontTx/>
              <a:buNone/>
            </a:pPr>
            <a:r>
              <a:rPr lang="cs-CZ" altLang="cs-CZ" sz="2000" b="1"/>
              <a:t> trvanlivost kotouče.</a:t>
            </a:r>
          </a:p>
          <a:p>
            <a:pPr eaLnBrk="1" hangingPunct="1">
              <a:spcBef>
                <a:spcPct val="0"/>
              </a:spcBef>
              <a:buFontTx/>
              <a:buNone/>
            </a:pPr>
            <a:endParaRPr lang="cs-CZ" altLang="cs-CZ" sz="2800" b="1">
              <a:solidFill>
                <a:schemeClr val="tx2"/>
              </a:solidFill>
            </a:endParaRPr>
          </a:p>
        </p:txBody>
      </p:sp>
      <p:sp>
        <p:nvSpPr>
          <p:cNvPr id="14345" name="Zástupný symbol pro obsah 2"/>
          <p:cNvSpPr>
            <a:spLocks/>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endParaRPr lang="cs-CZ" altLang="cs-CZ" sz="2800" b="1"/>
          </a:p>
          <a:p>
            <a:pPr>
              <a:buFontTx/>
              <a:buNone/>
            </a:pPr>
            <a:r>
              <a:rPr lang="cs-CZ" altLang="cs-CZ" sz="2400" b="1"/>
              <a:t>	</a:t>
            </a:r>
            <a:endParaRPr lang="cs-CZ" altLang="cs-CZ" sz="2400"/>
          </a:p>
          <a:p>
            <a:endParaRPr lang="cs-CZ" altLang="cs-CZ"/>
          </a:p>
        </p:txBody>
      </p:sp>
      <p:pic>
        <p:nvPicPr>
          <p:cNvPr id="14346" name="Picture 9" descr="šrouby0027"/>
          <p:cNvPicPr>
            <a:picLocks noChangeAspect="1" noChangeArrowheads="1"/>
          </p:cNvPicPr>
          <p:nvPr/>
        </p:nvPicPr>
        <p:blipFill>
          <a:blip r:embed="rId4">
            <a:extLst>
              <a:ext uri="{28A0092B-C50C-407E-A947-70E740481C1C}">
                <a14:useLocalDpi xmlns:a14="http://schemas.microsoft.com/office/drawing/2010/main" val="0"/>
              </a:ext>
            </a:extLst>
          </a:blip>
          <a:srcRect l="5502" t="13731" r="6830" b="9282"/>
          <a:stretch>
            <a:fillRect/>
          </a:stretch>
        </p:blipFill>
        <p:spPr bwMode="auto">
          <a:xfrm>
            <a:off x="287338" y="2576513"/>
            <a:ext cx="8569325" cy="3228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C21374C2-89EA-4513-88F9-0D9D46ABF51B}" type="slidenum">
              <a:rPr lang="cs-CZ" sz="1200">
                <a:solidFill>
                  <a:schemeClr val="tx1">
                    <a:tint val="75000"/>
                  </a:schemeClr>
                </a:solidFill>
                <a:latin typeface="+mn-lt"/>
              </a:rPr>
              <a:pPr algn="r" fontAlgn="auto">
                <a:spcBef>
                  <a:spcPts val="0"/>
                </a:spcBef>
                <a:spcAft>
                  <a:spcPts val="0"/>
                </a:spcAft>
                <a:defRPr/>
              </a:pPr>
              <a:t>14</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5366"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8" name="Rectangle 8"/>
          <p:cNvSpPr>
            <a:spLocks noChangeArrowheads="1"/>
          </p:cNvSpPr>
          <p:nvPr/>
        </p:nvSpPr>
        <p:spPr bwMode="auto">
          <a:xfrm>
            <a:off x="636588" y="1225550"/>
            <a:ext cx="47196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Upínání brusných kotoučů</a:t>
            </a:r>
          </a:p>
        </p:txBody>
      </p:sp>
      <p:sp>
        <p:nvSpPr>
          <p:cNvPr id="15369" name="Zástupný symbol pro obsah 2"/>
          <p:cNvSpPr>
            <a:spLocks/>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endParaRPr lang="cs-CZ" altLang="cs-CZ" sz="2800" b="1"/>
          </a:p>
          <a:p>
            <a:pPr>
              <a:buFontTx/>
              <a:buNone/>
            </a:pPr>
            <a:r>
              <a:rPr lang="cs-CZ" altLang="cs-CZ" sz="2400" b="1"/>
              <a:t>	</a:t>
            </a:r>
            <a:endParaRPr lang="cs-CZ" altLang="cs-CZ" sz="2400"/>
          </a:p>
          <a:p>
            <a:endParaRPr lang="cs-CZ" altLang="cs-CZ"/>
          </a:p>
        </p:txBody>
      </p:sp>
      <p:sp>
        <p:nvSpPr>
          <p:cNvPr id="15370" name="Obdélník 1"/>
          <p:cNvSpPr>
            <a:spLocks noChangeArrowheads="1"/>
          </p:cNvSpPr>
          <p:nvPr/>
        </p:nvSpPr>
        <p:spPr bwMode="auto">
          <a:xfrm>
            <a:off x="636588" y="1989138"/>
            <a:ext cx="4511675" cy="374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cs-CZ" altLang="cs-CZ" sz="2400" b="1"/>
              <a:t>Ploché kotouče se upínají s dvěma přírubami, které nesmějí být menší než 1/3 průměru brusného kotouče. Mezi příruby a kotouč se vkládají vložky z měkkého materiálu.</a:t>
            </a:r>
          </a:p>
          <a:p>
            <a:pPr algn="ctr" eaLnBrk="1" hangingPunct="1">
              <a:lnSpc>
                <a:spcPct val="90000"/>
              </a:lnSpc>
              <a:spcBef>
                <a:spcPct val="0"/>
              </a:spcBef>
              <a:buFontTx/>
              <a:buNone/>
            </a:pPr>
            <a:r>
              <a:rPr lang="cs-CZ" altLang="cs-CZ" sz="2400" b="1"/>
              <a:t>Brusné kotouče s jednostranným vybráním se upínají na různé nástavce brousících vřeten.</a:t>
            </a:r>
          </a:p>
        </p:txBody>
      </p:sp>
      <p:pic>
        <p:nvPicPr>
          <p:cNvPr id="15371" name="Picture 4"/>
          <p:cNvPicPr>
            <a:picLocks noChangeAspect="1" noChangeArrowheads="1"/>
          </p:cNvPicPr>
          <p:nvPr/>
        </p:nvPicPr>
        <p:blipFill>
          <a:blip r:embed="rId4">
            <a:extLst>
              <a:ext uri="{28A0092B-C50C-407E-A947-70E740481C1C}">
                <a14:useLocalDpi xmlns:a14="http://schemas.microsoft.com/office/drawing/2010/main" val="0"/>
              </a:ext>
            </a:extLst>
          </a:blip>
          <a:srcRect l="31657" t="27742" r="26834" b="47778"/>
          <a:stretch>
            <a:fillRect/>
          </a:stretch>
        </p:blipFill>
        <p:spPr bwMode="auto">
          <a:xfrm>
            <a:off x="5357813" y="1487488"/>
            <a:ext cx="3101975" cy="4141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7352D34C-BE13-4261-B875-A884B583E542}" type="slidenum">
              <a:rPr lang="cs-CZ" sz="1200">
                <a:solidFill>
                  <a:schemeClr val="tx1">
                    <a:tint val="75000"/>
                  </a:schemeClr>
                </a:solidFill>
                <a:latin typeface="+mn-lt"/>
              </a:rPr>
              <a:pPr algn="r" fontAlgn="auto">
                <a:spcBef>
                  <a:spcPts val="0"/>
                </a:spcBef>
                <a:spcAft>
                  <a:spcPts val="0"/>
                </a:spcAft>
                <a:defRPr/>
              </a:pPr>
              <a:t>15</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6390"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Rectangle 8"/>
          <p:cNvSpPr>
            <a:spLocks noChangeArrowheads="1"/>
          </p:cNvSpPr>
          <p:nvPr/>
        </p:nvSpPr>
        <p:spPr bwMode="auto">
          <a:xfrm>
            <a:off x="433388" y="1052513"/>
            <a:ext cx="39830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Kolečkový</a:t>
            </a:r>
            <a:r>
              <a:rPr lang="cs-CZ" altLang="cs-CZ" sz="2800" b="1"/>
              <a:t> </a:t>
            </a:r>
            <a:r>
              <a:rPr lang="cs-CZ" altLang="cs-CZ" sz="2800" b="1">
                <a:solidFill>
                  <a:schemeClr val="accent2"/>
                </a:solidFill>
              </a:rPr>
              <a:t>orovnávač</a:t>
            </a:r>
          </a:p>
        </p:txBody>
      </p:sp>
      <p:pic>
        <p:nvPicPr>
          <p:cNvPr id="16393" name="Picture 2" descr="C:\Documents and Settings\Riha\Dokumenty\Obrázky\2013-02-14\IMAGE0053.JPG"/>
          <p:cNvPicPr>
            <a:picLocks noChangeAspect="1" noChangeArrowheads="1"/>
          </p:cNvPicPr>
          <p:nvPr/>
        </p:nvPicPr>
        <p:blipFill>
          <a:blip r:embed="rId4">
            <a:extLst>
              <a:ext uri="{28A0092B-C50C-407E-A947-70E740481C1C}">
                <a14:useLocalDpi xmlns:a14="http://schemas.microsoft.com/office/drawing/2010/main" val="0"/>
              </a:ext>
            </a:extLst>
          </a:blip>
          <a:srcRect l="18533" t="47139" r="14420" b="12730"/>
          <a:stretch>
            <a:fillRect/>
          </a:stretch>
        </p:blipFill>
        <p:spPr bwMode="auto">
          <a:xfrm>
            <a:off x="323850" y="1768475"/>
            <a:ext cx="4103688"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Obdélník 1"/>
          <p:cNvSpPr>
            <a:spLocks noChangeArrowheads="1"/>
          </p:cNvSpPr>
          <p:nvPr/>
        </p:nvSpPr>
        <p:spPr bwMode="auto">
          <a:xfrm>
            <a:off x="4598988" y="1314450"/>
            <a:ext cx="41036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80000"/>
              </a:lnSpc>
              <a:spcBef>
                <a:spcPct val="0"/>
              </a:spcBef>
              <a:buFontTx/>
              <a:buNone/>
            </a:pPr>
            <a:r>
              <a:rPr lang="cs-CZ" altLang="cs-CZ" sz="2400" b="1"/>
              <a:t>Otupené a nerovné kotouče je třeba orovnávat, aby neklesal jejich výkon a byly bezpečné. K tomu slouží kolečkový orovnávač. Kolečka mohou být buď ze slinutých karbidů nebo ocelová.</a:t>
            </a:r>
            <a:endParaRPr lang="cs-CZ" altLang="cs-CZ" sz="2400" b="1" i="1"/>
          </a:p>
          <a:p>
            <a:pPr algn="ctr" eaLnBrk="1" hangingPunct="1">
              <a:lnSpc>
                <a:spcPct val="80000"/>
              </a:lnSpc>
              <a:spcBef>
                <a:spcPct val="0"/>
              </a:spcBef>
              <a:buFontTx/>
              <a:buNone/>
            </a:pPr>
            <a:r>
              <a:rPr lang="cs-CZ" altLang="cs-CZ" sz="2400" b="1" i="1"/>
              <a:t>	</a:t>
            </a:r>
            <a:r>
              <a:rPr lang="cs-CZ" altLang="cs-CZ" sz="2400" b="1" i="1">
                <a:solidFill>
                  <a:srgbClr val="FF0000"/>
                </a:solidFill>
              </a:rPr>
              <a:t>Důležité je dodržení mezery mezi kotoučem a opěrkou, které nesmí být větší než (tloušťka broušeného materiálu)</a:t>
            </a:r>
          </a:p>
          <a:p>
            <a:pPr algn="ctr" eaLnBrk="1" hangingPunct="1">
              <a:lnSpc>
                <a:spcPct val="80000"/>
              </a:lnSpc>
              <a:spcBef>
                <a:spcPct val="0"/>
              </a:spcBef>
              <a:buFontTx/>
              <a:buNone/>
            </a:pPr>
            <a:r>
              <a:rPr lang="cs-CZ" altLang="cs-CZ" sz="2400" b="1" i="1">
                <a:solidFill>
                  <a:srgbClr val="FF0000"/>
                </a:solidFill>
              </a:rPr>
              <a:t>max. 3 mm.</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895B475B-EB11-46AC-86B2-EE3A62BEDDEC}" type="slidenum">
              <a:rPr lang="cs-CZ" sz="1200">
                <a:solidFill>
                  <a:schemeClr val="tx1">
                    <a:tint val="75000"/>
                  </a:schemeClr>
                </a:solidFill>
                <a:latin typeface="+mn-lt"/>
              </a:rPr>
              <a:pPr algn="r" fontAlgn="auto">
                <a:spcBef>
                  <a:spcPts val="0"/>
                </a:spcBef>
                <a:spcAft>
                  <a:spcPts val="0"/>
                </a:spcAft>
                <a:defRPr/>
              </a:pPr>
              <a:t>16</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7414"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Rectangle 8"/>
          <p:cNvSpPr>
            <a:spLocks noChangeArrowheads="1"/>
          </p:cNvSpPr>
          <p:nvPr/>
        </p:nvSpPr>
        <p:spPr bwMode="auto">
          <a:xfrm>
            <a:off x="2843213" y="1076325"/>
            <a:ext cx="326072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800" b="1">
                <a:solidFill>
                  <a:schemeClr val="accent2"/>
                </a:solidFill>
              </a:rPr>
              <a:t>Broušení nástrojů</a:t>
            </a:r>
          </a:p>
        </p:txBody>
      </p:sp>
      <p:sp>
        <p:nvSpPr>
          <p:cNvPr id="17417" name="Rectangle 3"/>
          <p:cNvSpPr>
            <a:spLocks noChangeArrowheads="1"/>
          </p:cNvSpPr>
          <p:nvPr/>
        </p:nvSpPr>
        <p:spPr bwMode="auto">
          <a:xfrm>
            <a:off x="611188" y="2060575"/>
            <a:ext cx="8229600"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cs-CZ" altLang="cs-CZ" sz="2400" b="1"/>
          </a:p>
        </p:txBody>
      </p:sp>
      <p:sp>
        <p:nvSpPr>
          <p:cNvPr id="17418" name="Rectangle 3"/>
          <p:cNvSpPr txBox="1">
            <a:spLocks noChangeArrowheads="1"/>
          </p:cNvSpPr>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a:buFontTx/>
              <a:buNone/>
            </a:pPr>
            <a:r>
              <a:rPr lang="cs-CZ" altLang="cs-CZ" sz="2800" b="1"/>
              <a:t>	</a:t>
            </a:r>
          </a:p>
          <a:p>
            <a:pPr algn="ctr">
              <a:buFontTx/>
              <a:buNone/>
            </a:pPr>
            <a:r>
              <a:rPr lang="cs-CZ" altLang="cs-CZ" sz="2000" b="1"/>
              <a:t>Rýsovací jehly se upravují v klínovité části vybroušením hrotu asi pod úhlem 60°</a:t>
            </a:r>
          </a:p>
          <a:p>
            <a:pPr algn="ctr">
              <a:buFontTx/>
              <a:buNone/>
            </a:pPr>
            <a:r>
              <a:rPr lang="cs-CZ" altLang="cs-CZ" sz="2000" b="1"/>
              <a:t>	Kružidla se vybrušují z jedné poloviny obvodu hrotu (vnější), druhá polovina hrotu zůstává  rovná.</a:t>
            </a:r>
          </a:p>
          <a:p>
            <a:pPr algn="ctr">
              <a:buFontTx/>
              <a:buNone/>
            </a:pPr>
            <a:r>
              <a:rPr lang="cs-CZ" altLang="cs-CZ" sz="2000" b="1"/>
              <a:t>	Důlčíky se vybrušují pod úhlem 45-60° pro vyznačení rysek a ustavení středů kružnic nebo oblouků, </a:t>
            </a:r>
          </a:p>
          <a:p>
            <a:pPr algn="ctr">
              <a:buFontTx/>
              <a:buNone/>
            </a:pPr>
            <a:r>
              <a:rPr lang="cs-CZ" altLang="cs-CZ" sz="2000" b="1"/>
              <a:t>	pro označení středů otvorů k vrtání je pak vrcholový úhel 90°.</a:t>
            </a:r>
          </a:p>
        </p:txBody>
      </p:sp>
      <p:sp>
        <p:nvSpPr>
          <p:cNvPr id="17419" name="Obdélník 1"/>
          <p:cNvSpPr>
            <a:spLocks noChangeArrowheads="1"/>
          </p:cNvSpPr>
          <p:nvPr/>
        </p:nvSpPr>
        <p:spPr bwMode="auto">
          <a:xfrm>
            <a:off x="601663" y="4652963"/>
            <a:ext cx="80025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cs-CZ" altLang="cs-CZ" sz="2000" b="1"/>
              <a:t>Vrtáky se upravují podle tabulek kvality opracovávaného materiálu.</a:t>
            </a:r>
            <a:endParaRPr lang="cs-CZ" altLang="cs-CZ" sz="20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FD16580C-2CE3-44B6-BF4C-487D70D2C54A}" type="slidenum">
              <a:rPr lang="cs-CZ" sz="1200">
                <a:solidFill>
                  <a:schemeClr val="tx1">
                    <a:tint val="75000"/>
                  </a:schemeClr>
                </a:solidFill>
                <a:latin typeface="+mn-lt"/>
              </a:rPr>
              <a:pPr algn="r" fontAlgn="auto">
                <a:spcBef>
                  <a:spcPts val="0"/>
                </a:spcBef>
                <a:spcAft>
                  <a:spcPts val="0"/>
                </a:spcAft>
                <a:defRPr/>
              </a:pPr>
              <a:t>17</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8438"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Rectangle 8"/>
          <p:cNvSpPr>
            <a:spLocks noChangeArrowheads="1"/>
          </p:cNvSpPr>
          <p:nvPr/>
        </p:nvSpPr>
        <p:spPr bwMode="auto">
          <a:xfrm>
            <a:off x="2987675" y="1052513"/>
            <a:ext cx="306387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Broušení sekáčů</a:t>
            </a:r>
          </a:p>
        </p:txBody>
      </p:sp>
      <p:sp>
        <p:nvSpPr>
          <p:cNvPr id="18441" name="Zástupný symbol pro obsah 2"/>
          <p:cNvSpPr>
            <a:spLocks/>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endParaRPr lang="cs-CZ" altLang="cs-CZ" sz="2000" b="1"/>
          </a:p>
        </p:txBody>
      </p:sp>
      <p:pic>
        <p:nvPicPr>
          <p:cNvPr id="18442" name="Picture 3" descr="skenovat0002"/>
          <p:cNvPicPr>
            <a:picLocks noChangeAspect="1" noChangeArrowheads="1"/>
          </p:cNvPicPr>
          <p:nvPr/>
        </p:nvPicPr>
        <p:blipFill>
          <a:blip r:embed="rId4">
            <a:extLst>
              <a:ext uri="{28A0092B-C50C-407E-A947-70E740481C1C}">
                <a14:useLocalDpi xmlns:a14="http://schemas.microsoft.com/office/drawing/2010/main" val="0"/>
              </a:ext>
            </a:extLst>
          </a:blip>
          <a:srcRect l="13031" t="18359" r="6126" b="34238"/>
          <a:stretch>
            <a:fillRect/>
          </a:stretch>
        </p:blipFill>
        <p:spPr bwMode="auto">
          <a:xfrm>
            <a:off x="827088" y="1628775"/>
            <a:ext cx="4154487" cy="3806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443" name="Rectangle 11"/>
          <p:cNvSpPr>
            <a:spLocks noChangeArrowheads="1"/>
          </p:cNvSpPr>
          <p:nvPr/>
        </p:nvSpPr>
        <p:spPr bwMode="auto">
          <a:xfrm>
            <a:off x="5292725" y="2420938"/>
            <a:ext cx="3455988"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buFontTx/>
              <a:buNone/>
            </a:pPr>
            <a:r>
              <a:rPr lang="cs-CZ" altLang="cs-CZ" sz="2400" b="1"/>
              <a:t>Břit (ostří) sekáče musí být tvrdší, než materiál obrobku. Úhel břitu </a:t>
            </a:r>
            <a:r>
              <a:rPr lang="el-GR" altLang="cs-CZ" sz="2400" b="1"/>
              <a:t>β</a:t>
            </a:r>
            <a:r>
              <a:rPr lang="cs-CZ" altLang="cs-CZ" sz="2400" b="1"/>
              <a:t> musí odpovídat vlastnostem obráběného materiálu.</a:t>
            </a:r>
            <a:endParaRPr lang="el-GR" altLang="cs-CZ" sz="2400" b="1"/>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4F1DEA8E-01DC-4F85-AE78-EE00952870D7}" type="slidenum">
              <a:rPr lang="cs-CZ" sz="1200">
                <a:solidFill>
                  <a:schemeClr val="tx1">
                    <a:tint val="75000"/>
                  </a:schemeClr>
                </a:solidFill>
                <a:latin typeface="+mn-lt"/>
              </a:rPr>
              <a:pPr algn="r" fontAlgn="auto">
                <a:spcBef>
                  <a:spcPts val="0"/>
                </a:spcBef>
                <a:spcAft>
                  <a:spcPts val="0"/>
                </a:spcAft>
                <a:defRPr/>
              </a:pPr>
              <a:t>18</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19462"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Rectangle 8"/>
          <p:cNvSpPr>
            <a:spLocks noChangeArrowheads="1"/>
          </p:cNvSpPr>
          <p:nvPr/>
        </p:nvSpPr>
        <p:spPr bwMode="auto">
          <a:xfrm>
            <a:off x="2700338" y="1052513"/>
            <a:ext cx="416242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Dvoukotoučová bruska</a:t>
            </a:r>
          </a:p>
        </p:txBody>
      </p:sp>
      <p:sp>
        <p:nvSpPr>
          <p:cNvPr id="19465" name="Zástupný symbol pro obsah 2"/>
          <p:cNvSpPr>
            <a:spLocks/>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endParaRPr lang="cs-CZ" altLang="cs-CZ" sz="2000" b="1"/>
          </a:p>
        </p:txBody>
      </p:sp>
      <p:sp>
        <p:nvSpPr>
          <p:cNvPr id="19466" name="Obdélník 1"/>
          <p:cNvSpPr>
            <a:spLocks noChangeArrowheads="1"/>
          </p:cNvSpPr>
          <p:nvPr/>
        </p:nvSpPr>
        <p:spPr bwMode="auto">
          <a:xfrm>
            <a:off x="611188" y="2044700"/>
            <a:ext cx="3863975"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80000"/>
              </a:lnSpc>
              <a:spcBef>
                <a:spcPct val="0"/>
              </a:spcBef>
              <a:buFontTx/>
              <a:buNone/>
            </a:pPr>
            <a:r>
              <a:rPr lang="cs-CZ" altLang="cs-CZ" sz="2400" b="1"/>
              <a:t>Je určena pro broušení menších kovových předmětů. Vhodná pro ruční ostření vrtáků, důlčíků, sekáčů a rýsovacích jehel. Možnost přepínání dvou rychlostí. Opatřena kryty proti odlétavajícím třískám. Osazena je stavitelnými opěrkami. </a:t>
            </a:r>
          </a:p>
          <a:p>
            <a:pPr algn="ctr" eaLnBrk="1" hangingPunct="1">
              <a:lnSpc>
                <a:spcPct val="80000"/>
              </a:lnSpc>
              <a:spcBef>
                <a:spcPct val="0"/>
              </a:spcBef>
              <a:buFontTx/>
              <a:buNone/>
            </a:pPr>
            <a:endParaRPr lang="cs-CZ" altLang="cs-CZ" sz="2400" b="1" i="1"/>
          </a:p>
          <a:p>
            <a:pPr algn="ctr" eaLnBrk="1" hangingPunct="1">
              <a:lnSpc>
                <a:spcPct val="80000"/>
              </a:lnSpc>
              <a:spcBef>
                <a:spcPct val="0"/>
              </a:spcBef>
              <a:buFontTx/>
              <a:buNone/>
            </a:pPr>
            <a:r>
              <a:rPr lang="cs-CZ" altLang="cs-CZ" sz="2400" b="1" i="1"/>
              <a:t>	</a:t>
            </a:r>
          </a:p>
        </p:txBody>
      </p:sp>
      <p:pic>
        <p:nvPicPr>
          <p:cNvPr id="19467" name="Picture 5"/>
          <p:cNvPicPr>
            <a:picLocks noChangeAspect="1" noChangeArrowheads="1"/>
          </p:cNvPicPr>
          <p:nvPr/>
        </p:nvPicPr>
        <p:blipFill>
          <a:blip r:embed="rId4">
            <a:extLst>
              <a:ext uri="{28A0092B-C50C-407E-A947-70E740481C1C}">
                <a14:useLocalDpi xmlns:a14="http://schemas.microsoft.com/office/drawing/2010/main" val="0"/>
              </a:ext>
            </a:extLst>
          </a:blip>
          <a:srcRect l="29997" t="56888" r="27988" b="13184"/>
          <a:stretch>
            <a:fillRect/>
          </a:stretch>
        </p:blipFill>
        <p:spPr bwMode="auto">
          <a:xfrm>
            <a:off x="4819650" y="2133600"/>
            <a:ext cx="4038600" cy="269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17E69665-FB4B-4A43-B79A-A270A44C29B3}" type="slidenum">
              <a:rPr lang="cs-CZ" sz="1200">
                <a:solidFill>
                  <a:schemeClr val="tx1">
                    <a:tint val="75000"/>
                  </a:schemeClr>
                </a:solidFill>
                <a:latin typeface="+mn-lt"/>
              </a:rPr>
              <a:pPr algn="r" fontAlgn="auto">
                <a:spcBef>
                  <a:spcPts val="0"/>
                </a:spcBef>
                <a:spcAft>
                  <a:spcPts val="0"/>
                </a:spcAft>
                <a:defRPr/>
              </a:pPr>
              <a:t>19</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20486"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Rectangle 8"/>
          <p:cNvSpPr>
            <a:spLocks noChangeArrowheads="1"/>
          </p:cNvSpPr>
          <p:nvPr/>
        </p:nvSpPr>
        <p:spPr bwMode="auto">
          <a:xfrm>
            <a:off x="2843213" y="1076325"/>
            <a:ext cx="3382962"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Různé typy brusek</a:t>
            </a:r>
          </a:p>
        </p:txBody>
      </p:sp>
      <p:sp>
        <p:nvSpPr>
          <p:cNvPr id="20489" name="Rectangle 3"/>
          <p:cNvSpPr>
            <a:spLocks noChangeArrowheads="1"/>
          </p:cNvSpPr>
          <p:nvPr/>
        </p:nvSpPr>
        <p:spPr bwMode="auto">
          <a:xfrm>
            <a:off x="611188" y="2060575"/>
            <a:ext cx="8229600"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cs-CZ" altLang="cs-CZ" sz="2400" b="1"/>
          </a:p>
        </p:txBody>
      </p:sp>
      <p:pic>
        <p:nvPicPr>
          <p:cNvPr id="20490" name="Picture 4" descr="skenovat002"/>
          <p:cNvPicPr>
            <a:picLocks noChangeAspect="1" noChangeArrowheads="1"/>
          </p:cNvPicPr>
          <p:nvPr/>
        </p:nvPicPr>
        <p:blipFill>
          <a:blip r:embed="rId4">
            <a:extLst>
              <a:ext uri="{28A0092B-C50C-407E-A947-70E740481C1C}">
                <a14:useLocalDpi xmlns:a14="http://schemas.microsoft.com/office/drawing/2010/main" val="0"/>
              </a:ext>
            </a:extLst>
          </a:blip>
          <a:srcRect l="9804" t="22728" r="44444" b="13637"/>
          <a:stretch>
            <a:fillRect/>
          </a:stretch>
        </p:blipFill>
        <p:spPr bwMode="auto">
          <a:xfrm>
            <a:off x="323850" y="3068638"/>
            <a:ext cx="3905250" cy="2808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91" name="Picture 4" descr="skenovat002"/>
          <p:cNvPicPr>
            <a:picLocks noChangeAspect="1" noChangeArrowheads="1"/>
          </p:cNvPicPr>
          <p:nvPr/>
        </p:nvPicPr>
        <p:blipFill>
          <a:blip r:embed="rId4">
            <a:extLst>
              <a:ext uri="{28A0092B-C50C-407E-A947-70E740481C1C}">
                <a14:useLocalDpi xmlns:a14="http://schemas.microsoft.com/office/drawing/2010/main" val="0"/>
              </a:ext>
            </a:extLst>
          </a:blip>
          <a:srcRect l="9804" t="22728" r="44444" b="13637"/>
          <a:stretch>
            <a:fillRect/>
          </a:stretch>
        </p:blipFill>
        <p:spPr bwMode="auto">
          <a:xfrm>
            <a:off x="476250" y="3221038"/>
            <a:ext cx="3905250" cy="2808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92" name="Picture 5" descr="skenovat003"/>
          <p:cNvPicPr>
            <a:picLocks noChangeAspect="1" noChangeArrowheads="1"/>
          </p:cNvPicPr>
          <p:nvPr/>
        </p:nvPicPr>
        <p:blipFill>
          <a:blip r:embed="rId5">
            <a:extLst>
              <a:ext uri="{28A0092B-C50C-407E-A947-70E740481C1C}">
                <a14:useLocalDpi xmlns:a14="http://schemas.microsoft.com/office/drawing/2010/main" val="0"/>
              </a:ext>
            </a:extLst>
          </a:blip>
          <a:srcRect l="10475" t="3325" r="16197" b="56779"/>
          <a:stretch>
            <a:fillRect/>
          </a:stretch>
        </p:blipFill>
        <p:spPr bwMode="auto">
          <a:xfrm>
            <a:off x="4211638" y="2924175"/>
            <a:ext cx="467995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3" name="Obdélník 1"/>
          <p:cNvSpPr>
            <a:spLocks noChangeArrowheads="1"/>
          </p:cNvSpPr>
          <p:nvPr/>
        </p:nvSpPr>
        <p:spPr bwMode="auto">
          <a:xfrm>
            <a:off x="827088" y="2060575"/>
            <a:ext cx="7416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400" b="1"/>
              <a:t>Ruční úhlová bruska    Dvoukotoučová bruska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8E05B6D2-63E4-422B-82FC-7BBFD25F0558}" type="slidenum">
              <a:rPr lang="cs-CZ" sz="1200">
                <a:solidFill>
                  <a:schemeClr val="tx1">
                    <a:tint val="75000"/>
                  </a:schemeClr>
                </a:solidFill>
                <a:latin typeface="+mn-lt"/>
              </a:rPr>
              <a:pPr algn="r" fontAlgn="auto">
                <a:spcBef>
                  <a:spcPts val="0"/>
                </a:spcBef>
                <a:spcAft>
                  <a:spcPts val="0"/>
                </a:spcAft>
                <a:defRPr/>
              </a:pPr>
              <a:t>20</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21510"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Rectangle 8"/>
          <p:cNvSpPr>
            <a:spLocks noChangeArrowheads="1"/>
          </p:cNvSpPr>
          <p:nvPr/>
        </p:nvSpPr>
        <p:spPr bwMode="auto">
          <a:xfrm>
            <a:off x="395288" y="1076325"/>
            <a:ext cx="807402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400" b="1">
                <a:solidFill>
                  <a:schemeClr val="accent2"/>
                </a:solidFill>
              </a:rPr>
              <a:t>Horizontální rovinná bruska           Hrotová bruska </a:t>
            </a:r>
          </a:p>
        </p:txBody>
      </p:sp>
      <p:sp>
        <p:nvSpPr>
          <p:cNvPr id="21513" name="Rectangle 3"/>
          <p:cNvSpPr>
            <a:spLocks noChangeArrowheads="1"/>
          </p:cNvSpPr>
          <p:nvPr/>
        </p:nvSpPr>
        <p:spPr bwMode="auto">
          <a:xfrm>
            <a:off x="611188" y="2060575"/>
            <a:ext cx="8229600"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cs-CZ" altLang="cs-CZ" sz="2400" b="1"/>
          </a:p>
        </p:txBody>
      </p:sp>
      <p:pic>
        <p:nvPicPr>
          <p:cNvPr id="21514" name="Picture 2" descr="C:\Documents and Settings\Riha\Dokumenty\Obrázky\2013-02-14\IMAGE0054.JPG"/>
          <p:cNvPicPr>
            <a:picLocks noChangeAspect="1" noChangeArrowheads="1"/>
          </p:cNvPicPr>
          <p:nvPr/>
        </p:nvPicPr>
        <p:blipFill>
          <a:blip r:embed="rId4">
            <a:extLst>
              <a:ext uri="{28A0092B-C50C-407E-A947-70E740481C1C}">
                <a14:useLocalDpi xmlns:a14="http://schemas.microsoft.com/office/drawing/2010/main" val="0"/>
              </a:ext>
            </a:extLst>
          </a:blip>
          <a:srcRect l="8987" t="10396" r="9464" b="14287"/>
          <a:stretch>
            <a:fillRect/>
          </a:stretch>
        </p:blipFill>
        <p:spPr bwMode="auto">
          <a:xfrm>
            <a:off x="579438" y="1787525"/>
            <a:ext cx="3779837" cy="380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3" descr="C:\Documents and Settings\Riha\Dokumenty\Obrázky\2013-02-14\IMAGE0055.JPG"/>
          <p:cNvPicPr>
            <a:picLocks noChangeAspect="1" noChangeArrowheads="1"/>
          </p:cNvPicPr>
          <p:nvPr/>
        </p:nvPicPr>
        <p:blipFill>
          <a:blip r:embed="rId5">
            <a:extLst>
              <a:ext uri="{28A0092B-C50C-407E-A947-70E740481C1C}">
                <a14:useLocalDpi xmlns:a14="http://schemas.microsoft.com/office/drawing/2010/main" val="0"/>
              </a:ext>
            </a:extLst>
          </a:blip>
          <a:srcRect l="7573" t="7722" r="7108" b="9949"/>
          <a:stretch>
            <a:fillRect/>
          </a:stretch>
        </p:blipFill>
        <p:spPr bwMode="auto">
          <a:xfrm>
            <a:off x="4725988" y="1646238"/>
            <a:ext cx="3743325" cy="394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04B63176-525D-43AC-81B6-C1A2EEC0AF4B}" type="slidenum">
              <a:rPr lang="cs-CZ" sz="1200">
                <a:solidFill>
                  <a:schemeClr val="tx1">
                    <a:tint val="75000"/>
                  </a:schemeClr>
                </a:solidFill>
                <a:latin typeface="+mn-lt"/>
              </a:rPr>
              <a:pPr algn="r" fontAlgn="auto">
                <a:spcBef>
                  <a:spcPts val="0"/>
                </a:spcBef>
                <a:spcAft>
                  <a:spcPts val="0"/>
                </a:spcAft>
                <a:defRPr/>
              </a:pPr>
              <a:t>21</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22534"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Rectangle 8"/>
          <p:cNvSpPr>
            <a:spLocks noChangeArrowheads="1"/>
          </p:cNvSpPr>
          <p:nvPr/>
        </p:nvSpPr>
        <p:spPr bwMode="auto">
          <a:xfrm>
            <a:off x="2987675" y="1052513"/>
            <a:ext cx="32639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Bezpečnost práce</a:t>
            </a:r>
          </a:p>
        </p:txBody>
      </p:sp>
      <p:sp>
        <p:nvSpPr>
          <p:cNvPr id="22537" name="Rectangle 10"/>
          <p:cNvSpPr>
            <a:spLocks noChangeArrowheads="1"/>
          </p:cNvSpPr>
          <p:nvPr/>
        </p:nvSpPr>
        <p:spPr bwMode="auto">
          <a:xfrm>
            <a:off x="604838" y="1898650"/>
            <a:ext cx="8029575"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tabLst>
                <a:tab pos="1620838" algn="l"/>
              </a:tabLst>
              <a:defRPr sz="3200">
                <a:solidFill>
                  <a:schemeClr val="tx1"/>
                </a:solidFill>
                <a:latin typeface="Arial" charset="0"/>
              </a:defRPr>
            </a:lvl1pPr>
            <a:lvl2pPr marL="742950" indent="-285750" eaLnBrk="0" hangingPunct="0">
              <a:spcBef>
                <a:spcPct val="20000"/>
              </a:spcBef>
              <a:buChar char="–"/>
              <a:tabLst>
                <a:tab pos="1620838" algn="l"/>
              </a:tabLst>
              <a:defRPr sz="2800">
                <a:solidFill>
                  <a:schemeClr val="tx1"/>
                </a:solidFill>
                <a:latin typeface="Arial" charset="0"/>
              </a:defRPr>
            </a:lvl2pPr>
            <a:lvl3pPr marL="1143000" indent="-228600" eaLnBrk="0" hangingPunct="0">
              <a:spcBef>
                <a:spcPct val="20000"/>
              </a:spcBef>
              <a:buChar char="•"/>
              <a:tabLst>
                <a:tab pos="1620838" algn="l"/>
              </a:tabLst>
              <a:defRPr sz="2400">
                <a:solidFill>
                  <a:schemeClr val="tx1"/>
                </a:solidFill>
                <a:latin typeface="Arial" charset="0"/>
              </a:defRPr>
            </a:lvl3pPr>
            <a:lvl4pPr marL="1600200" indent="-228600" eaLnBrk="0" hangingPunct="0">
              <a:spcBef>
                <a:spcPct val="20000"/>
              </a:spcBef>
              <a:buChar char="–"/>
              <a:tabLst>
                <a:tab pos="1620838" algn="l"/>
              </a:tabLst>
              <a:defRPr sz="2000">
                <a:solidFill>
                  <a:schemeClr val="tx1"/>
                </a:solidFill>
                <a:latin typeface="Arial" charset="0"/>
              </a:defRPr>
            </a:lvl4pPr>
            <a:lvl5pPr marL="2057400" indent="-228600" eaLnBrk="0" hangingPunct="0">
              <a:spcBef>
                <a:spcPct val="20000"/>
              </a:spcBef>
              <a:buChar char="»"/>
              <a:tabLst>
                <a:tab pos="1620838" algn="l"/>
              </a:tabLst>
              <a:defRPr sz="2000">
                <a:solidFill>
                  <a:schemeClr val="tx1"/>
                </a:solidFill>
                <a:latin typeface="Arial" charset="0"/>
              </a:defRPr>
            </a:lvl5pPr>
            <a:lvl6pPr marL="2514600" indent="-228600" eaLnBrk="0" fontAlgn="base" hangingPunct="0">
              <a:spcBef>
                <a:spcPct val="20000"/>
              </a:spcBef>
              <a:spcAft>
                <a:spcPct val="0"/>
              </a:spcAft>
              <a:buChar char="»"/>
              <a:tabLst>
                <a:tab pos="1620838" algn="l"/>
              </a:tabLst>
              <a:defRPr sz="2000">
                <a:solidFill>
                  <a:schemeClr val="tx1"/>
                </a:solidFill>
                <a:latin typeface="Arial" charset="0"/>
              </a:defRPr>
            </a:lvl6pPr>
            <a:lvl7pPr marL="2971800" indent="-228600" eaLnBrk="0" fontAlgn="base" hangingPunct="0">
              <a:spcBef>
                <a:spcPct val="20000"/>
              </a:spcBef>
              <a:spcAft>
                <a:spcPct val="0"/>
              </a:spcAft>
              <a:buChar char="»"/>
              <a:tabLst>
                <a:tab pos="1620838" algn="l"/>
              </a:tabLst>
              <a:defRPr sz="2000">
                <a:solidFill>
                  <a:schemeClr val="tx1"/>
                </a:solidFill>
                <a:latin typeface="Arial" charset="0"/>
              </a:defRPr>
            </a:lvl7pPr>
            <a:lvl8pPr marL="3429000" indent="-228600" eaLnBrk="0" fontAlgn="base" hangingPunct="0">
              <a:spcBef>
                <a:spcPct val="20000"/>
              </a:spcBef>
              <a:spcAft>
                <a:spcPct val="0"/>
              </a:spcAft>
              <a:buChar char="»"/>
              <a:tabLst>
                <a:tab pos="1620838" algn="l"/>
              </a:tabLst>
              <a:defRPr sz="2000">
                <a:solidFill>
                  <a:schemeClr val="tx1"/>
                </a:solidFill>
                <a:latin typeface="Arial" charset="0"/>
              </a:defRPr>
            </a:lvl8pPr>
            <a:lvl9pPr marL="3886200" indent="-228600" eaLnBrk="0" fontAlgn="base" hangingPunct="0">
              <a:spcBef>
                <a:spcPct val="20000"/>
              </a:spcBef>
              <a:spcAft>
                <a:spcPct val="0"/>
              </a:spcAft>
              <a:buChar char="»"/>
              <a:tabLst>
                <a:tab pos="1620838" algn="l"/>
              </a:tabLst>
              <a:defRPr sz="2000">
                <a:solidFill>
                  <a:schemeClr val="tx1"/>
                </a:solidFill>
                <a:latin typeface="Arial" charset="0"/>
              </a:defRPr>
            </a:lvl9pPr>
          </a:lstStyle>
          <a:p>
            <a:pPr>
              <a:spcBef>
                <a:spcPct val="0"/>
              </a:spcBef>
              <a:buFontTx/>
              <a:buNone/>
            </a:pPr>
            <a:r>
              <a:rPr lang="cs-CZ" altLang="cs-CZ" sz="1800" b="1">
                <a:cs typeface="Times New Roman" pitchFamily="18" charset="0"/>
              </a:rPr>
              <a:t>1, Před započetím práce je nutné překontrolovat vzdálenost mezi  </a:t>
            </a:r>
          </a:p>
          <a:p>
            <a:pPr>
              <a:spcBef>
                <a:spcPct val="0"/>
              </a:spcBef>
              <a:buFontTx/>
              <a:buNone/>
            </a:pPr>
            <a:r>
              <a:rPr lang="cs-CZ" altLang="cs-CZ" sz="1800" b="1">
                <a:cs typeface="Times New Roman" pitchFamily="18" charset="0"/>
              </a:rPr>
              <a:t>    opěrkou a kotoučem. Je-li větší než 2 mm, požádejte o seřízení.</a:t>
            </a:r>
            <a:endParaRPr lang="cs-CZ" altLang="cs-CZ" sz="1800" b="1"/>
          </a:p>
          <a:p>
            <a:pPr>
              <a:spcBef>
                <a:spcPct val="0"/>
              </a:spcBef>
              <a:buFontTx/>
              <a:buNone/>
            </a:pPr>
            <a:r>
              <a:rPr lang="cs-CZ" altLang="cs-CZ" sz="1800" b="1">
                <a:cs typeface="Times New Roman" pitchFamily="18" charset="0"/>
              </a:rPr>
              <a:t>2, Pokud není na brusce ochranný skleněný štít, je nutné použít   </a:t>
            </a:r>
          </a:p>
          <a:p>
            <a:pPr>
              <a:spcBef>
                <a:spcPct val="0"/>
              </a:spcBef>
              <a:buFontTx/>
              <a:buNone/>
            </a:pPr>
            <a:r>
              <a:rPr lang="cs-CZ" altLang="cs-CZ" sz="1800" b="1">
                <a:cs typeface="Times New Roman" pitchFamily="18" charset="0"/>
              </a:rPr>
              <a:t>    obličejový štít nebo brýle, pracovní oděv musí být řádně upnut.</a:t>
            </a:r>
            <a:endParaRPr lang="cs-CZ" altLang="cs-CZ" sz="1800" b="1"/>
          </a:p>
          <a:p>
            <a:pPr>
              <a:spcBef>
                <a:spcPct val="0"/>
              </a:spcBef>
              <a:buFontTx/>
              <a:buNone/>
            </a:pPr>
            <a:r>
              <a:rPr lang="cs-CZ" altLang="cs-CZ" sz="1800" b="1">
                <a:cs typeface="Times New Roman" pitchFamily="18" charset="0"/>
              </a:rPr>
              <a:t>3, Nástroje brousíme vždy na čelní ploše kotouče, nikdy ne na boku!</a:t>
            </a:r>
            <a:endParaRPr lang="cs-CZ" altLang="cs-CZ" sz="1800" b="1"/>
          </a:p>
          <a:p>
            <a:pPr>
              <a:spcBef>
                <a:spcPct val="0"/>
              </a:spcBef>
              <a:buFontTx/>
              <a:buNone/>
            </a:pPr>
            <a:r>
              <a:rPr lang="cs-CZ" altLang="cs-CZ" sz="1800" b="1">
                <a:cs typeface="Times New Roman" pitchFamily="18" charset="0"/>
              </a:rPr>
              <a:t>4, Broušený nástroj bývá horký, proto je nutné jej po ukončení práce</a:t>
            </a:r>
          </a:p>
          <a:p>
            <a:pPr>
              <a:spcBef>
                <a:spcPct val="0"/>
              </a:spcBef>
              <a:buFontTx/>
              <a:buNone/>
            </a:pPr>
            <a:r>
              <a:rPr lang="cs-CZ" altLang="cs-CZ" sz="1800" b="1">
                <a:cs typeface="Times New Roman" pitchFamily="18" charset="0"/>
              </a:rPr>
              <a:t>    ochladit v nádobce s vodou.</a:t>
            </a:r>
            <a:endParaRPr lang="cs-CZ" altLang="cs-CZ" sz="1800" b="1"/>
          </a:p>
          <a:p>
            <a:pPr>
              <a:spcBef>
                <a:spcPct val="0"/>
              </a:spcBef>
              <a:buFontTx/>
              <a:buNone/>
            </a:pPr>
            <a:r>
              <a:rPr lang="cs-CZ" altLang="cs-CZ" sz="1800" b="1">
                <a:cs typeface="Times New Roman" pitchFamily="18" charset="0"/>
              </a:rPr>
              <a:t>5, Dbejte na to, aby při broušení nebyly v těsné blízkosti brusky žádné</a:t>
            </a:r>
          </a:p>
          <a:p>
            <a:pPr>
              <a:spcBef>
                <a:spcPct val="0"/>
              </a:spcBef>
              <a:buFontTx/>
              <a:buNone/>
            </a:pPr>
            <a:r>
              <a:rPr lang="cs-CZ" altLang="cs-CZ" sz="1800" b="1">
                <a:cs typeface="Times New Roman" pitchFamily="18" charset="0"/>
              </a:rPr>
              <a:t>    snadno zápalné předměty!</a:t>
            </a:r>
            <a:endParaRPr lang="cs-CZ" altLang="cs-CZ" sz="1800" b="1"/>
          </a:p>
          <a:p>
            <a:pPr>
              <a:spcBef>
                <a:spcPct val="0"/>
              </a:spcBef>
              <a:buFontTx/>
              <a:buNone/>
            </a:pPr>
            <a:r>
              <a:rPr lang="cs-CZ" altLang="cs-CZ" sz="1800" b="1">
                <a:cs typeface="Times New Roman" pitchFamily="18" charset="0"/>
              </a:rPr>
              <a:t>6, Při vybroušení drážky do brusného kotouče je třeba ji co nejrychleji </a:t>
            </a:r>
          </a:p>
          <a:p>
            <a:pPr>
              <a:spcBef>
                <a:spcPct val="0"/>
              </a:spcBef>
              <a:buFontTx/>
              <a:buNone/>
            </a:pPr>
            <a:r>
              <a:rPr lang="cs-CZ" altLang="cs-CZ" sz="1800" b="1">
                <a:cs typeface="Times New Roman" pitchFamily="18" charset="0"/>
              </a:rPr>
              <a:t>    odstranit nástrojem  k tomu určeným.</a:t>
            </a:r>
            <a:endParaRPr lang="cs-CZ" altLang="cs-CZ" sz="1800" b="1"/>
          </a:p>
          <a:p>
            <a:pPr>
              <a:spcBef>
                <a:spcPct val="0"/>
              </a:spcBef>
              <a:buFontTx/>
              <a:buNone/>
            </a:pPr>
            <a:r>
              <a:rPr lang="cs-CZ" altLang="cs-CZ" sz="1800" b="1">
                <a:cs typeface="Times New Roman" pitchFamily="18" charset="0"/>
              </a:rPr>
              <a:t>7, Žákům je dovoleno pracovat na brusce pouze v přítomnosti </a:t>
            </a:r>
          </a:p>
          <a:p>
            <a:pPr>
              <a:spcBef>
                <a:spcPct val="0"/>
              </a:spcBef>
              <a:buFontTx/>
              <a:buNone/>
            </a:pPr>
            <a:r>
              <a:rPr lang="cs-CZ" altLang="cs-CZ" sz="1800" b="1">
                <a:cs typeface="Times New Roman" pitchFamily="18" charset="0"/>
              </a:rPr>
              <a:t>    vyučujícího a vykonávat pouze uložené práce nebo bezprostředně </a:t>
            </a:r>
          </a:p>
          <a:p>
            <a:pPr>
              <a:spcBef>
                <a:spcPct val="0"/>
              </a:spcBef>
              <a:buFontTx/>
              <a:buNone/>
            </a:pPr>
            <a:r>
              <a:rPr lang="cs-CZ" altLang="cs-CZ" sz="1800" b="1">
                <a:cs typeface="Times New Roman" pitchFamily="18" charset="0"/>
              </a:rPr>
              <a:t>    související.</a:t>
            </a:r>
            <a:endParaRPr lang="cs-CZ" altLang="cs-CZ" sz="1800" b="1"/>
          </a:p>
          <a:p>
            <a:pPr>
              <a:spcBef>
                <a:spcPct val="0"/>
              </a:spcBef>
              <a:buFontTx/>
              <a:buNone/>
            </a:pPr>
            <a:endParaRPr lang="cs-CZ" altLang="cs-CZ" sz="1800" b="1"/>
          </a:p>
          <a:p>
            <a:pPr>
              <a:spcBef>
                <a:spcPct val="0"/>
              </a:spcBef>
              <a:buFontTx/>
              <a:buNone/>
            </a:pPr>
            <a:r>
              <a:rPr lang="cs-CZ" altLang="cs-CZ" sz="1800" b="1">
                <a:cs typeface="Times New Roman" pitchFamily="18" charset="0"/>
              </a:rPr>
              <a:t>          </a:t>
            </a:r>
            <a:endParaRPr lang="cs-CZ" altLang="cs-CZ" sz="1800" b="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F4C3F3A1-ABBE-4E5D-9912-14F3457AF9D2}" type="slidenum">
              <a:rPr lang="cs-CZ" sz="1200">
                <a:solidFill>
                  <a:schemeClr val="tx1">
                    <a:tint val="75000"/>
                  </a:schemeClr>
                </a:solidFill>
                <a:latin typeface="+mn-lt"/>
              </a:rPr>
              <a:pPr algn="r" fontAlgn="auto">
                <a:spcBef>
                  <a:spcPts val="0"/>
                </a:spcBef>
                <a:spcAft>
                  <a:spcPts val="0"/>
                </a:spcAft>
                <a:defRPr/>
              </a:pPr>
              <a:t>22</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23558"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Rectangle 8"/>
          <p:cNvSpPr>
            <a:spLocks noChangeArrowheads="1"/>
          </p:cNvSpPr>
          <p:nvPr/>
        </p:nvSpPr>
        <p:spPr bwMode="auto">
          <a:xfrm>
            <a:off x="2987675" y="1052513"/>
            <a:ext cx="29733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accent2"/>
                </a:solidFill>
              </a:rPr>
              <a:t>Kontrolní otázky</a:t>
            </a:r>
          </a:p>
        </p:txBody>
      </p:sp>
      <p:sp>
        <p:nvSpPr>
          <p:cNvPr id="23561" name="Zástupný symbol pro obsah 2"/>
          <p:cNvSpPr>
            <a:spLocks/>
          </p:cNvSpPr>
          <p:nvPr/>
        </p:nvSpPr>
        <p:spPr bwMode="auto">
          <a:xfrm>
            <a:off x="323850" y="1600200"/>
            <a:ext cx="84963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000" b="1"/>
              <a:t>  1, Do jakých skupin dělíme brusné kotouče podle jejich složení?</a:t>
            </a:r>
          </a:p>
          <a:p>
            <a:pPr eaLnBrk="1" hangingPunct="1">
              <a:spcBef>
                <a:spcPct val="0"/>
              </a:spcBef>
              <a:buFontTx/>
              <a:buNone/>
            </a:pPr>
            <a:r>
              <a:rPr lang="cs-CZ" altLang="cs-CZ" sz="2000" b="1"/>
              <a:t>  2, Z jakých základních materiálů jsou vyrobeny brusné  kotouče?</a:t>
            </a:r>
          </a:p>
          <a:p>
            <a:pPr eaLnBrk="1" hangingPunct="1">
              <a:spcBef>
                <a:spcPct val="0"/>
              </a:spcBef>
              <a:buFontTx/>
              <a:buNone/>
            </a:pPr>
            <a:r>
              <a:rPr lang="cs-CZ" altLang="cs-CZ" sz="2000" b="1"/>
              <a:t>  3, Jak se označuje tvrdost brusného kotouče?</a:t>
            </a:r>
          </a:p>
          <a:p>
            <a:pPr eaLnBrk="1" hangingPunct="1">
              <a:spcBef>
                <a:spcPct val="0"/>
              </a:spcBef>
              <a:buFontTx/>
              <a:buNone/>
            </a:pPr>
            <a:r>
              <a:rPr lang="cs-CZ" altLang="cs-CZ" sz="2000" b="1"/>
              <a:t>  4, Jak lze obecně charakterizovat správné použití tvrdosti  </a:t>
            </a:r>
          </a:p>
          <a:p>
            <a:pPr eaLnBrk="1" hangingPunct="1">
              <a:spcBef>
                <a:spcPct val="0"/>
              </a:spcBef>
              <a:buFontTx/>
              <a:buNone/>
            </a:pPr>
            <a:r>
              <a:rPr lang="cs-CZ" altLang="cs-CZ" sz="2000" b="1"/>
              <a:t>      kotouče vzhledem k tvrdosti materiálu?</a:t>
            </a:r>
          </a:p>
          <a:p>
            <a:pPr eaLnBrk="1" hangingPunct="1">
              <a:spcBef>
                <a:spcPct val="0"/>
              </a:spcBef>
              <a:buFontTx/>
              <a:buNone/>
            </a:pPr>
            <a:r>
              <a:rPr lang="cs-CZ" altLang="cs-CZ" sz="2000" b="1"/>
              <a:t>  5, Co to je pojivo a brusivo?</a:t>
            </a:r>
          </a:p>
          <a:p>
            <a:pPr eaLnBrk="1" hangingPunct="1">
              <a:spcBef>
                <a:spcPct val="0"/>
              </a:spcBef>
              <a:buFontTx/>
              <a:buNone/>
            </a:pPr>
            <a:r>
              <a:rPr lang="cs-CZ" altLang="cs-CZ" sz="2000" b="1"/>
              <a:t>  6, Jaké ochranné prvky musí být na kotoučové stolní brusce?</a:t>
            </a:r>
          </a:p>
          <a:p>
            <a:pPr eaLnBrk="1" hangingPunct="1">
              <a:spcBef>
                <a:spcPct val="0"/>
              </a:spcBef>
              <a:buFontTx/>
              <a:buNone/>
            </a:pPr>
            <a:r>
              <a:rPr lang="cs-CZ" altLang="cs-CZ" sz="2000" b="1"/>
              <a:t>  7, S jakými vrcholovými úhly se upravují rýsovací jehly, kružidla,</a:t>
            </a:r>
          </a:p>
          <a:p>
            <a:pPr eaLnBrk="1" hangingPunct="1">
              <a:spcBef>
                <a:spcPct val="0"/>
              </a:spcBef>
              <a:buFontTx/>
              <a:buNone/>
            </a:pPr>
            <a:r>
              <a:rPr lang="cs-CZ" altLang="cs-CZ" sz="2000" b="1"/>
              <a:t>      důlčíky a vrtáky pro materiály různé tvrdosti?</a:t>
            </a:r>
          </a:p>
          <a:p>
            <a:pPr eaLnBrk="1" hangingPunct="1">
              <a:spcBef>
                <a:spcPct val="0"/>
              </a:spcBef>
              <a:buFontTx/>
              <a:buNone/>
            </a:pPr>
            <a:r>
              <a:rPr lang="cs-CZ" altLang="cs-CZ" sz="2000" b="1"/>
              <a:t>  8, Jaké znáte tvary brusných kotoučů?</a:t>
            </a:r>
          </a:p>
          <a:p>
            <a:pPr eaLnBrk="1" hangingPunct="1">
              <a:spcBef>
                <a:spcPct val="0"/>
              </a:spcBef>
              <a:buFontTx/>
              <a:buNone/>
            </a:pPr>
            <a:r>
              <a:rPr lang="cs-CZ" altLang="cs-CZ" sz="2000" b="1"/>
              <a:t>  9, Jakým nástrojem lze upravit (zarovnat) povrch brusného </a:t>
            </a:r>
          </a:p>
          <a:p>
            <a:pPr eaLnBrk="1" hangingPunct="1">
              <a:spcBef>
                <a:spcPct val="0"/>
              </a:spcBef>
              <a:buFontTx/>
              <a:buNone/>
            </a:pPr>
            <a:r>
              <a:rPr lang="cs-CZ" altLang="cs-CZ" sz="2000" b="1"/>
              <a:t>      kotouče?</a:t>
            </a:r>
          </a:p>
          <a:p>
            <a:pPr eaLnBrk="1" hangingPunct="1">
              <a:spcBef>
                <a:spcPct val="0"/>
              </a:spcBef>
              <a:buFontTx/>
              <a:buNone/>
            </a:pPr>
            <a:r>
              <a:rPr lang="cs-CZ" altLang="cs-CZ" sz="2000" b="1"/>
              <a:t>10, Jak rozdělujeme brusné kotouče podle účelu použití?</a:t>
            </a:r>
          </a:p>
          <a:p>
            <a:pPr eaLnBrk="1" hangingPunct="1">
              <a:spcBef>
                <a:spcPct val="0"/>
              </a:spcBef>
              <a:buFontTx/>
              <a:buNone/>
            </a:pPr>
            <a:r>
              <a:rPr lang="cs-CZ" altLang="cs-CZ" sz="2000"/>
              <a:t>     </a:t>
            </a:r>
            <a:endParaRPr lang="cs-CZ" altLang="cs-CZ" sz="2000" b="1"/>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113"/>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375"/>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txBox="1">
            <a:spLocks noGrp="1"/>
          </p:cNvSpPr>
          <p:nvPr/>
        </p:nvSpPr>
        <p:spPr>
          <a:xfrm>
            <a:off x="6480175" y="6335713"/>
            <a:ext cx="2133600" cy="365125"/>
          </a:xfrm>
          <a:prstGeom prst="rect">
            <a:avLst/>
          </a:prstGeom>
          <a:noFill/>
        </p:spPr>
        <p:txBody>
          <a:bodyPr anchor="ctr"/>
          <a:lstStyle/>
          <a:p>
            <a:pPr algn="r" fontAlgn="auto">
              <a:spcBef>
                <a:spcPts val="0"/>
              </a:spcBef>
              <a:spcAft>
                <a:spcPts val="0"/>
              </a:spcAft>
              <a:defRPr/>
            </a:pPr>
            <a:fld id="{39344B38-8163-48E7-998A-FDA68138E6BF}" type="slidenum">
              <a:rPr lang="cs-CZ" sz="1200">
                <a:solidFill>
                  <a:schemeClr val="tx1">
                    <a:tint val="75000"/>
                  </a:schemeClr>
                </a:solidFill>
                <a:latin typeface="+mn-lt"/>
              </a:rPr>
              <a:pPr algn="r" fontAlgn="auto">
                <a:spcBef>
                  <a:spcPts val="0"/>
                </a:spcBef>
                <a:spcAft>
                  <a:spcPts val="0"/>
                </a:spcAft>
                <a:defRPr/>
              </a:pPr>
              <a:t>23</a:t>
            </a:fld>
            <a:endParaRPr lang="cs-CZ" sz="1200" dirty="0">
              <a:solidFill>
                <a:schemeClr val="tx1">
                  <a:tint val="75000"/>
                </a:schemeClr>
              </a:solidFill>
              <a:latin typeface="+mn-lt"/>
            </a:endParaRPr>
          </a:p>
        </p:txBody>
      </p:sp>
      <p:sp>
        <p:nvSpPr>
          <p:cNvPr id="19" name="Nadpis 1"/>
          <p:cNvSpPr>
            <a:spLocks noGrp="1"/>
          </p:cNvSpPr>
          <p:nvPr>
            <p:ph type="ctrTitle" idx="4294967295"/>
          </p:nvPr>
        </p:nvSpPr>
        <p:spPr>
          <a:xfrm>
            <a:off x="3203575" y="144463"/>
            <a:ext cx="5653088" cy="730250"/>
          </a:xfrm>
        </p:spPr>
        <p:txBody>
          <a:bodyPr tIns="0">
            <a:normAutofit/>
          </a:bodyPr>
          <a:lstStyle/>
          <a:p>
            <a:pPr algn="r">
              <a:defRPr/>
            </a:pPr>
            <a:r>
              <a:rPr lang="cs-CZ" sz="1600" b="1" smtClean="0">
                <a:solidFill>
                  <a:srgbClr val="02283F"/>
                </a:solidFill>
                <a:effectLst>
                  <a:outerShdw blurRad="38100" dist="38100" dir="2700000" algn="tl">
                    <a:srgbClr val="C0C0C0"/>
                  </a:outerShdw>
                </a:effectLst>
                <a:latin typeface="Book Antiqua" pitchFamily="18" charset="0"/>
                <a:cs typeface="Arial" charset="0"/>
              </a:rPr>
              <a:t>STŘEDNÍ ŠKOLA STAVEBNÍ A TECHNICKÁ</a:t>
            </a:r>
            <a:r>
              <a:rPr lang="cs-CZ" sz="1400" smtClean="0">
                <a:solidFill>
                  <a:srgbClr val="02283F"/>
                </a:solidFill>
                <a:cs typeface="Arial" charset="0"/>
              </a:rPr>
              <a:t/>
            </a:r>
            <a:br>
              <a:rPr lang="cs-CZ" sz="1400" smtClean="0">
                <a:solidFill>
                  <a:srgbClr val="02283F"/>
                </a:solidFill>
                <a:cs typeface="Arial" charset="0"/>
              </a:rPr>
            </a:br>
            <a:r>
              <a:rPr lang="cs-CZ" sz="1400" smtClean="0">
                <a:solidFill>
                  <a:srgbClr val="02283F"/>
                </a:solidFill>
                <a:latin typeface="Book Antiqua" pitchFamily="18" charset="0"/>
                <a:cs typeface="Arial" charset="0"/>
              </a:rPr>
              <a:t>Ústí nad Labem, Čelakovského 5, příspěvková organizace</a:t>
            </a:r>
            <a:br>
              <a:rPr lang="cs-CZ" sz="1400" smtClean="0">
                <a:solidFill>
                  <a:srgbClr val="02283F"/>
                </a:solidFill>
                <a:latin typeface="Book Antiqua" pitchFamily="18" charset="0"/>
                <a:cs typeface="Arial" charset="0"/>
              </a:rPr>
            </a:br>
            <a:r>
              <a:rPr lang="cs-CZ" sz="1400" smtClean="0">
                <a:solidFill>
                  <a:srgbClr val="02283F"/>
                </a:solidFill>
                <a:latin typeface="Book Antiqua" pitchFamily="18" charset="0"/>
                <a:cs typeface="Arial" charset="0"/>
              </a:rPr>
              <a:t>Páteřní škola Ústeckého kraje</a:t>
            </a:r>
          </a:p>
        </p:txBody>
      </p:sp>
      <p:pic>
        <p:nvPicPr>
          <p:cNvPr id="24582"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0650" y="52388"/>
            <a:ext cx="27098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Obrázek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4350" y="6116638"/>
            <a:ext cx="30353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Rectangle 8"/>
          <p:cNvSpPr>
            <a:spLocks noChangeArrowheads="1"/>
          </p:cNvSpPr>
          <p:nvPr/>
        </p:nvSpPr>
        <p:spPr bwMode="auto">
          <a:xfrm>
            <a:off x="2843213" y="1125538"/>
            <a:ext cx="307181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cs-CZ" altLang="cs-CZ" sz="2800" b="1">
                <a:solidFill>
                  <a:schemeClr val="tx2"/>
                </a:solidFill>
              </a:rPr>
              <a:t>Použitá literatura</a:t>
            </a:r>
          </a:p>
        </p:txBody>
      </p:sp>
      <p:sp>
        <p:nvSpPr>
          <p:cNvPr id="24585" name="Zástupný symbol pro obsah 2"/>
          <p:cNvSpPr>
            <a:spLocks/>
          </p:cNvSpPr>
          <p:nvPr/>
        </p:nvSpPr>
        <p:spPr bwMode="auto">
          <a:xfrm>
            <a:off x="611188" y="1700213"/>
            <a:ext cx="7416800" cy="434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endParaRPr lang="cs-CZ" altLang="cs-CZ" sz="1800" b="1"/>
          </a:p>
          <a:p>
            <a:pPr>
              <a:buFontTx/>
              <a:buNone/>
            </a:pPr>
            <a:r>
              <a:rPr lang="cs-CZ" altLang="cs-CZ" sz="1600"/>
              <a:t>      </a:t>
            </a:r>
            <a:r>
              <a:rPr lang="cs-CZ" altLang="cs-CZ" sz="1400"/>
              <a:t>Fialová Dana Ing. , Gradek VladislavI ng. , </a:t>
            </a:r>
            <a:r>
              <a:rPr lang="cs-CZ" altLang="cs-CZ" sz="1400" i="1"/>
              <a:t>Zámečnické práce a údržba –Technologie 2. díl učebnice pro SOU</a:t>
            </a:r>
            <a:r>
              <a:rPr lang="cs-CZ" altLang="cs-CZ" sz="1400"/>
              <a:t>,  Praha, Parta 2006, ISBN 978-80-7320-105-0</a:t>
            </a:r>
          </a:p>
          <a:p>
            <a:pPr>
              <a:buFontTx/>
              <a:buNone/>
            </a:pPr>
            <a:r>
              <a:rPr lang="cs-CZ" altLang="cs-CZ" sz="1400"/>
              <a:t>       Použité obrázky: snímek č. 8, str., 24, obr., 49, snímek č. 12, str., 26, obr.,50, snímek č. 13, str., 22, obr., 53, snímek č. 14, str., 27, obr., 52, snímek č. 17, str., 55, obr. 108</a:t>
            </a:r>
          </a:p>
          <a:p>
            <a:pPr>
              <a:buFontTx/>
              <a:buNone/>
            </a:pPr>
            <a:r>
              <a:rPr lang="cs-CZ" altLang="cs-CZ" sz="1400"/>
              <a:t>	snímek č. 20, str., 178, obr., 1, str., 181, obr., 1</a:t>
            </a:r>
          </a:p>
          <a:p>
            <a:pPr>
              <a:buFontTx/>
              <a:buNone/>
            </a:pPr>
            <a:endParaRPr lang="cs-CZ" altLang="cs-CZ" sz="1400"/>
          </a:p>
          <a:p>
            <a:pPr>
              <a:buFontTx/>
              <a:buNone/>
            </a:pPr>
            <a:r>
              <a:rPr lang="cs-CZ" altLang="cs-CZ" sz="1400" b="1"/>
              <a:t>	</a:t>
            </a:r>
            <a:r>
              <a:rPr lang="cs-CZ" altLang="cs-CZ" sz="1400"/>
              <a:t>OUTRATA  ING. Jiří, </a:t>
            </a:r>
            <a:r>
              <a:rPr lang="cs-CZ" altLang="cs-CZ" sz="1400" i="1"/>
              <a:t>Technologie ručního zpracování kovů pro 1. ročník OU a UŠ kovo oborů, Praha, </a:t>
            </a:r>
            <a:r>
              <a:rPr lang="cs-CZ" altLang="cs-CZ" sz="1400"/>
              <a:t>SNTL 1981, EAN 04-204-82</a:t>
            </a:r>
          </a:p>
          <a:p>
            <a:pPr>
              <a:buFontTx/>
              <a:buNone/>
            </a:pPr>
            <a:r>
              <a:rPr lang="cs-CZ" altLang="cs-CZ" sz="1400"/>
              <a:t>       Použité obrázky: snímek č. 6, str., 137, obr., B,</a:t>
            </a:r>
          </a:p>
          <a:p>
            <a:pPr>
              <a:buFontTx/>
              <a:buNone/>
            </a:pPr>
            <a:endParaRPr lang="cs-CZ" altLang="cs-CZ" sz="1400" b="1"/>
          </a:p>
          <a:p>
            <a:pPr>
              <a:buFontTx/>
              <a:buNone/>
            </a:pPr>
            <a:r>
              <a:rPr lang="cs-CZ" altLang="cs-CZ" sz="1400"/>
              <a:t>	DILLINGER ING. Josef, a kolektiv, </a:t>
            </a:r>
            <a:r>
              <a:rPr lang="cs-CZ" altLang="cs-CZ" sz="1400" i="1"/>
              <a:t>Moderní strojírenství pro školu a praxi,</a:t>
            </a:r>
            <a:r>
              <a:rPr lang="cs-CZ" altLang="cs-CZ" sz="1400"/>
              <a:t> Nakladatelství Sobotáles 2007, IBSN 978-80-86706-19-1</a:t>
            </a:r>
          </a:p>
          <a:p>
            <a:pPr>
              <a:buFontTx/>
              <a:buNone/>
            </a:pPr>
            <a:r>
              <a:rPr lang="cs-CZ" altLang="cs-CZ" sz="1400"/>
              <a:t>       Použité obrázky: snímek č. 7, str., 173, obr., 2, snímek č. 10, str., 173, tab. 1,</a:t>
            </a:r>
          </a:p>
          <a:p>
            <a:pPr>
              <a:buFontTx/>
              <a:buNone/>
            </a:pPr>
            <a:r>
              <a:rPr lang="cs-CZ" altLang="cs-CZ" sz="1400"/>
              <a:t>       snímek č. 11, str., 173, snímek č. 12, str., 174, obr. 3  </a:t>
            </a:r>
          </a:p>
          <a:p>
            <a:pPr>
              <a:buFontTx/>
              <a:buNone/>
            </a:pPr>
            <a:endParaRPr lang="cs-CZ" altLang="cs-CZ" sz="1400"/>
          </a:p>
          <a:p>
            <a:pPr>
              <a:buFontTx/>
              <a:buNone/>
            </a:pPr>
            <a:r>
              <a:rPr lang="cs-CZ" altLang="cs-CZ" sz="1400" b="1"/>
              <a:t>	</a:t>
            </a:r>
            <a:r>
              <a:rPr lang="cs-CZ" altLang="cs-CZ" sz="1400"/>
              <a:t>Katalog strojů a nářadí firmy UNI-MAX snímky č. 18,19</a:t>
            </a:r>
          </a:p>
          <a:p>
            <a:pPr>
              <a:buFontTx/>
              <a:buNone/>
            </a:pPr>
            <a:r>
              <a:rPr lang="cs-CZ" altLang="cs-CZ" sz="1400"/>
              <a:t>	</a:t>
            </a:r>
            <a:endParaRPr lang="cs-CZ" altLang="cs-CZ" sz="2400"/>
          </a:p>
          <a:p>
            <a:endParaRPr lang="cs-CZ" altLang="cs-CZ"/>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772</TotalTime>
  <Words>745</Words>
  <Application>Microsoft Office PowerPoint</Application>
  <PresentationFormat>Předvádění na obrazovce (4:3)</PresentationFormat>
  <Paragraphs>211</Paragraphs>
  <Slides>23</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23</vt:i4>
      </vt:variant>
    </vt:vector>
  </HeadingPairs>
  <TitlesOfParts>
    <vt:vector size="29" baseType="lpstr">
      <vt:lpstr>Arial</vt:lpstr>
      <vt:lpstr>Calibri</vt:lpstr>
      <vt:lpstr>Times New Roman</vt:lpstr>
      <vt:lpstr>Book Antiqua</vt:lpstr>
      <vt:lpstr>Arial Black</vt:lpstr>
      <vt:lpstr>Výchozí návrh</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Ruční obrábění kovů</dc:title>
  <dc:creator>Zdeněk Říha</dc:creator>
  <cp:lastModifiedBy>Zdeněk Říha</cp:lastModifiedBy>
  <cp:revision>79</cp:revision>
  <dcterms:created xsi:type="dcterms:W3CDTF">2007-02-24T11:24:02Z</dcterms:created>
  <dcterms:modified xsi:type="dcterms:W3CDTF">2013-10-24T11:57:56Z</dcterms:modified>
</cp:coreProperties>
</file>