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9" r:id="rId4"/>
    <p:sldId id="274" r:id="rId5"/>
    <p:sldId id="275" r:id="rId6"/>
    <p:sldId id="276" r:id="rId7"/>
    <p:sldId id="278" r:id="rId8"/>
    <p:sldId id="282" r:id="rId9"/>
    <p:sldId id="293" r:id="rId10"/>
    <p:sldId id="283" r:id="rId11"/>
    <p:sldId id="289" r:id="rId12"/>
    <p:sldId id="294" r:id="rId13"/>
    <p:sldId id="290" r:id="rId14"/>
    <p:sldId id="295" r:id="rId15"/>
    <p:sldId id="296" r:id="rId16"/>
    <p:sldId id="297" r:id="rId17"/>
    <p:sldId id="299" r:id="rId18"/>
    <p:sldId id="298" r:id="rId19"/>
    <p:sldId id="300" r:id="rId20"/>
    <p:sldId id="286" r:id="rId21"/>
    <p:sldId id="287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0033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189" autoAdjust="0"/>
    <p:restoredTop sz="94660"/>
  </p:normalViewPr>
  <p:slideViewPr>
    <p:cSldViewPr>
      <p:cViewPr>
        <p:scale>
          <a:sx n="100" d="100"/>
          <a:sy n="100" d="100"/>
        </p:scale>
        <p:origin x="-1951" y="-6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54BD4-63E3-44BF-B2EB-20DBF20878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599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B2ECF9-4443-465F-B5ED-0876EECE37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82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53574D-255B-4AB5-BCAF-BB30C26FF3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849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278D23-F0DB-4B0D-96DD-30E5B52A59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503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7F035D-144E-4F9B-A48B-CE744AD317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884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9DC088-6D08-485F-9200-DA464FB11B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38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0E4CDC-1E5C-4431-8EFF-33EE6E2B41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681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3C21E4-3C06-4B76-A00D-1A58EB93F6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844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C8C342-790F-4B9E-BBA5-DE57CFA6FF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315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276285-56E3-4AA4-93AB-7CC06AAC6C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695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E01833-1DC6-4B78-BC41-8AA0F5778D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7443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DFC8BA-7997-4AC2-B1DB-C086E852B0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4621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C6F18D-EFE5-41DB-A556-CD13F4DD6B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7976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5E1402-DA10-4BB2-AFC9-C7460C4DBE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3620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88EAE1-2B32-4213-B442-8174104CAC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9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8506442-F462-4F9F-9A6A-50E10ADD02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056" name="Group 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2567208"/>
              </p:ext>
            </p:extLst>
          </p:nvPr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Dělení materiálů pomocí ručních a strojních nůžek,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vystřihování tvarů.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Nůžky ruční, pákové, tabulové, horní a dolní nůž, úhel břitu, přidržovač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Říha, konzultant Jan Mariáš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let, 23-51-H/01 Strojní mechanik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cs typeface="Arial" charset="0"/>
              </a:rPr>
              <a:t>STŘÍHÁNÍ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EEB5651-D221-4181-809D-6D2BF4A8643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0575" y="1450975"/>
            <a:ext cx="756126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VY_32_INOVACE_30_606</a:t>
            </a:r>
            <a:endParaRPr lang="cs-CZ" altLang="cs-CZ" sz="2400" b="1">
              <a:latin typeface="Calibri" pitchFamily="34" charset="0"/>
              <a:cs typeface="Arial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A50A2A7-05E9-404B-BFBA-493CE2EFA62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484438" y="1052513"/>
            <a:ext cx="44323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OBRÁBĚNÍ KOVŮ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DĚLENÍ MATERIÁLŮ</a:t>
            </a:r>
          </a:p>
        </p:txBody>
      </p:sp>
      <p:sp>
        <p:nvSpPr>
          <p:cNvPr id="3081" name="Rectangle 10"/>
          <p:cNvSpPr>
            <a:spLocks noChangeArrowheads="1"/>
          </p:cNvSpPr>
          <p:nvPr/>
        </p:nvSpPr>
        <p:spPr bwMode="auto">
          <a:xfrm>
            <a:off x="2268538" y="2924175"/>
            <a:ext cx="4981575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>STŘÍHÁNÍ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55A82F6-778B-443D-A0ED-4E54B7D37AD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3"/>
          <p:cNvSpPr>
            <a:spLocks noChangeArrowheads="1"/>
          </p:cNvSpPr>
          <p:nvPr/>
        </p:nvSpPr>
        <p:spPr bwMode="auto">
          <a:xfrm>
            <a:off x="457200" y="1341438"/>
            <a:ext cx="8229600" cy="4132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b="1"/>
              <a:t>	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Stříhání je beztřískové dělení materiálu dvěma noži, které se proti sobě pohybují jako klíny. Tímto rychlým a hospodárným způsobem se stříhají plechy, tyče i profilový materiál.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	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400" b="1"/>
              <a:t>Ručními nůžkami můžeme stříhat plech do síly 0,7 mm, mosaz do 0,8 mm, tvrdý hliník a měď do 1 mm a měkký hliník do 2,5 mm. Silnější plechy musíme stříhat buď na pákových tabulových nebo strojních nůžkách.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B983578-F337-4A7E-B7A7-D0C934BD0B1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2862263" y="1136650"/>
            <a:ext cx="2773362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00"/>
                </a:solidFill>
              </a:rPr>
              <a:t>Princip stříhání</a:t>
            </a:r>
          </a:p>
        </p:txBody>
      </p:sp>
      <p:sp>
        <p:nvSpPr>
          <p:cNvPr id="5129" name="Rectangle 3"/>
          <p:cNvSpPr>
            <a:spLocks noChangeArrowheads="1"/>
          </p:cNvSpPr>
          <p:nvPr/>
        </p:nvSpPr>
        <p:spPr bwMode="auto">
          <a:xfrm>
            <a:off x="4751388" y="1844675"/>
            <a:ext cx="3898900" cy="3989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257300" indent="-3429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90000"/>
              </a:lnSpc>
              <a:buFontTx/>
              <a:buNone/>
            </a:pPr>
            <a:endParaRPr lang="cs-CZ" altLang="cs-CZ" sz="2400" b="1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000" b="1"/>
              <a:t>Při stříhání se pohybují dva nože s klínovitými břity, těsně podél sebe. Polotovar vložený mezi oba nože se stříhá střižnou silou.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cs-CZ" altLang="cs-CZ" sz="2000" b="1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000" b="1"/>
              <a:t>	Při stříhání můžeme pozorovat tři fáze:</a:t>
            </a:r>
          </a:p>
          <a:p>
            <a:pPr lvl="2" eaLnBrk="1" hangingPunct="1">
              <a:lnSpc>
                <a:spcPct val="90000"/>
              </a:lnSpc>
            </a:pPr>
            <a:r>
              <a:rPr lang="cs-CZ" altLang="cs-CZ" sz="2000" b="1"/>
              <a:t>nasekávání</a:t>
            </a:r>
          </a:p>
          <a:p>
            <a:pPr lvl="2" eaLnBrk="1" hangingPunct="1">
              <a:lnSpc>
                <a:spcPct val="90000"/>
              </a:lnSpc>
            </a:pPr>
            <a:r>
              <a:rPr lang="cs-CZ" altLang="cs-CZ" sz="2000" b="1"/>
              <a:t>vlastní stříhání</a:t>
            </a:r>
          </a:p>
          <a:p>
            <a:pPr lvl="2" eaLnBrk="1" hangingPunct="1">
              <a:lnSpc>
                <a:spcPct val="90000"/>
              </a:lnSpc>
            </a:pPr>
            <a:r>
              <a:rPr lang="cs-CZ" altLang="cs-CZ" sz="2000" b="1"/>
              <a:t>trhání</a:t>
            </a:r>
          </a:p>
        </p:txBody>
      </p:sp>
      <p:pic>
        <p:nvPicPr>
          <p:cNvPr id="5130" name="Picture 13" descr="u střih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08" r="10014" b="2246"/>
          <a:stretch>
            <a:fillRect/>
          </a:stretch>
        </p:blipFill>
        <p:spPr bwMode="auto">
          <a:xfrm>
            <a:off x="549275" y="1773238"/>
            <a:ext cx="3797300" cy="388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ACB7380-198C-4A67-A3E1-048AD533836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31"/>
          <p:cNvSpPr>
            <a:spLocks noChangeArrowheads="1"/>
          </p:cNvSpPr>
          <p:nvPr/>
        </p:nvSpPr>
        <p:spPr bwMode="auto">
          <a:xfrm>
            <a:off x="2843213" y="1125538"/>
            <a:ext cx="29527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00"/>
                </a:solidFill>
              </a:rPr>
              <a:t>Úhly břitů nůžek</a:t>
            </a:r>
          </a:p>
        </p:txBody>
      </p:sp>
      <p:graphicFrame>
        <p:nvGraphicFramePr>
          <p:cNvPr id="6171" name="Group 27"/>
          <p:cNvGraphicFramePr>
            <a:graphicFrameLocks noGrp="1"/>
          </p:cNvGraphicFramePr>
          <p:nvPr/>
        </p:nvGraphicFramePr>
        <p:xfrm>
          <a:off x="468313" y="2205038"/>
          <a:ext cx="8229600" cy="3392488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177389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měkké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kovy</a:t>
                      </a:r>
                    </a:p>
                  </a:txBody>
                  <a:tcPr marT="45702" marB="4570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kovy střední tvrdosti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tvrdé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kovy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185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65°</a:t>
                      </a:r>
                    </a:p>
                  </a:txBody>
                  <a:tcPr marT="45702" marB="4570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70 – 75 °</a:t>
                      </a: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80 – 85°</a:t>
                      </a: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516688" y="6492875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4DDD356-B707-4B8B-A9D3-0D011DE1E13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12"/>
          <p:cNvSpPr>
            <a:spLocks noChangeArrowheads="1"/>
          </p:cNvSpPr>
          <p:nvPr/>
        </p:nvSpPr>
        <p:spPr bwMode="auto">
          <a:xfrm>
            <a:off x="2484438" y="1052513"/>
            <a:ext cx="3887787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00"/>
                </a:solidFill>
              </a:rPr>
              <a:t>Ruční nůžky na plech</a:t>
            </a:r>
          </a:p>
        </p:txBody>
      </p:sp>
      <p:sp>
        <p:nvSpPr>
          <p:cNvPr id="7177" name="Rectangle 3"/>
          <p:cNvSpPr>
            <a:spLocks noChangeArrowheads="1"/>
          </p:cNvSpPr>
          <p:nvPr/>
        </p:nvSpPr>
        <p:spPr bwMode="auto">
          <a:xfrm>
            <a:off x="179388" y="1628775"/>
            <a:ext cx="8208962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000" b="1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Jsou dvoučelisťové, ovládané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otevřenými držadly. Pro stříhání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dlouhých rovných úseků se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používají nůžky s rovnými čelistmi.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cs-CZ" altLang="cs-CZ" sz="2000" b="1"/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cs-CZ" altLang="cs-CZ" sz="2000" b="1"/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cs-CZ" altLang="cs-CZ" sz="2000" b="1"/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				           Pro stříhání oblouků pak nůžky   				   s čelistmi obloukovitými a držadly 		  vyhnutými nahoru.  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endParaRPr lang="cs-CZ" altLang="cs-CZ" sz="2000" b="1"/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Ruční nůžky se nikdy nesmí upínat do svěráku, stříhat oporou o pracovní stůl nebo si pomáhat kladivem.</a:t>
            </a:r>
          </a:p>
        </p:txBody>
      </p:sp>
      <p:pic>
        <p:nvPicPr>
          <p:cNvPr id="7178" name="Picture 14" descr="IMAGE006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28" t="5263" b="11505"/>
          <a:stretch>
            <a:fillRect/>
          </a:stretch>
        </p:blipFill>
        <p:spPr bwMode="auto">
          <a:xfrm>
            <a:off x="4932363" y="2205038"/>
            <a:ext cx="3384550" cy="1335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9" name="Picture 15" descr="IMAGE006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23"/>
          <a:stretch>
            <a:fillRect/>
          </a:stretch>
        </p:blipFill>
        <p:spPr bwMode="auto">
          <a:xfrm>
            <a:off x="539750" y="3473450"/>
            <a:ext cx="3455988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5657785-17ED-4643-9D23-4943C638EA1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68313" y="10525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4000" b="1">
                <a:solidFill>
                  <a:srgbClr val="006600"/>
                </a:solidFill>
              </a:rPr>
              <a:t>                    </a:t>
            </a:r>
            <a:r>
              <a:rPr lang="cs-CZ" altLang="cs-CZ" sz="2800" b="1">
                <a:solidFill>
                  <a:srgbClr val="006600"/>
                </a:solidFill>
              </a:rPr>
              <a:t>Ruční nůžky</a:t>
            </a:r>
            <a:br>
              <a:rPr lang="cs-CZ" altLang="cs-CZ" sz="2800" b="1">
                <a:solidFill>
                  <a:srgbClr val="006600"/>
                </a:solidFill>
              </a:rPr>
            </a:br>
            <a:r>
              <a:rPr lang="cs-CZ" altLang="cs-CZ" sz="2800" b="1">
                <a:solidFill>
                  <a:srgbClr val="006600"/>
                </a:solidFill>
              </a:rPr>
              <a:t>   </a:t>
            </a:r>
            <a:r>
              <a:rPr lang="cs-CZ" altLang="cs-CZ" sz="2400" b="1"/>
              <a:t>pro rovné střihy        		pro tvarové střihy</a:t>
            </a:r>
          </a:p>
        </p:txBody>
      </p:sp>
      <p:pic>
        <p:nvPicPr>
          <p:cNvPr id="8201" name="Picture 6" descr="nářadí2 01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40" r="32655"/>
          <a:stretch>
            <a:fillRect/>
          </a:stretch>
        </p:blipFill>
        <p:spPr bwMode="auto">
          <a:xfrm>
            <a:off x="827088" y="2205038"/>
            <a:ext cx="2746375" cy="366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2" name="Picture 5" descr="nářadí2 02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2276475"/>
            <a:ext cx="2746375" cy="366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C9D29C2-344D-46AF-B734-5D38CCA460F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250825" y="11255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00"/>
                </a:solidFill>
              </a:rPr>
              <a:t>Nůžky na plech</a:t>
            </a:r>
            <a:r>
              <a:rPr lang="cs-CZ" altLang="cs-CZ" sz="2800" b="1">
                <a:solidFill>
                  <a:schemeClr val="tx2"/>
                </a:solidFill>
              </a:rPr>
              <a:t/>
            </a:r>
            <a:br>
              <a:rPr lang="cs-CZ" altLang="cs-CZ" sz="2800" b="1">
                <a:solidFill>
                  <a:schemeClr val="tx2"/>
                </a:solidFill>
              </a:rPr>
            </a:br>
            <a:r>
              <a:rPr lang="cs-CZ" altLang="cs-CZ" sz="2800" b="1">
                <a:solidFill>
                  <a:schemeClr val="tx2"/>
                </a:solidFill>
              </a:rPr>
              <a:t>pro leváky </a:t>
            </a:r>
            <a:r>
              <a:rPr lang="cs-CZ" altLang="cs-CZ" sz="2800">
                <a:solidFill>
                  <a:schemeClr val="tx2"/>
                </a:solidFill>
              </a:rPr>
              <a:t>(horní)</a:t>
            </a:r>
            <a:r>
              <a:rPr lang="cs-CZ" altLang="cs-CZ" sz="2800" b="1">
                <a:solidFill>
                  <a:schemeClr val="tx2"/>
                </a:solidFill>
              </a:rPr>
              <a:t> a praváky</a:t>
            </a:r>
            <a:r>
              <a:rPr lang="cs-CZ" altLang="cs-CZ" b="1">
                <a:solidFill>
                  <a:schemeClr val="tx2"/>
                </a:solidFill>
              </a:rPr>
              <a:t> </a:t>
            </a:r>
          </a:p>
        </p:txBody>
      </p:sp>
      <p:pic>
        <p:nvPicPr>
          <p:cNvPr id="9225" name="Picture 4" descr="nářadí2 01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64" b="13469"/>
          <a:stretch>
            <a:fillRect/>
          </a:stretch>
        </p:blipFill>
        <p:spPr bwMode="auto">
          <a:xfrm>
            <a:off x="1258888" y="2276475"/>
            <a:ext cx="6472237" cy="3551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2C26EAA-503E-4344-8E12-BAA437FB61A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2"/>
          <p:cNvSpPr>
            <a:spLocks noChangeArrowheads="1"/>
          </p:cNvSpPr>
          <p:nvPr/>
        </p:nvSpPr>
        <p:spPr bwMode="auto">
          <a:xfrm>
            <a:off x="250825" y="1125538"/>
            <a:ext cx="8229600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00"/>
                </a:solidFill>
              </a:rPr>
              <a:t>Nový typ převodových nůžek</a:t>
            </a:r>
            <a:r>
              <a:rPr lang="cs-CZ" altLang="cs-CZ" b="1">
                <a:solidFill>
                  <a:srgbClr val="006600"/>
                </a:solidFill>
              </a:rPr>
              <a:t> </a:t>
            </a:r>
          </a:p>
        </p:txBody>
      </p:sp>
      <p:pic>
        <p:nvPicPr>
          <p:cNvPr id="10249" name="Picture 10" descr="P212000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98" t="5139" b="16298"/>
          <a:stretch>
            <a:fillRect/>
          </a:stretch>
        </p:blipFill>
        <p:spPr bwMode="auto">
          <a:xfrm>
            <a:off x="539750" y="2060575"/>
            <a:ext cx="7848600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69C0FCE-220C-4FBA-AB53-2D0ED023CBE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2916238" y="1125538"/>
            <a:ext cx="25400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00"/>
                </a:solidFill>
              </a:rPr>
              <a:t>Pákové nůžky</a:t>
            </a:r>
          </a:p>
        </p:txBody>
      </p:sp>
      <p:pic>
        <p:nvPicPr>
          <p:cNvPr id="11273" name="Picture 5" descr="pákovénůžk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" r="9895" b="7726"/>
          <a:stretch>
            <a:fillRect/>
          </a:stretch>
        </p:blipFill>
        <p:spPr bwMode="auto">
          <a:xfrm>
            <a:off x="539750" y="1844675"/>
            <a:ext cx="3887788" cy="358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74" name="Rectangle 4"/>
          <p:cNvSpPr>
            <a:spLocks noChangeArrowheads="1"/>
          </p:cNvSpPr>
          <p:nvPr/>
        </p:nvSpPr>
        <p:spPr bwMode="auto"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just" eaLnBrk="1" hangingPunct="1">
              <a:buFontTx/>
              <a:buNone/>
            </a:pPr>
            <a:r>
              <a:rPr lang="cs-CZ" altLang="cs-CZ" sz="2400" b="1"/>
              <a:t>           Pákové nůžky 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   se spodním nepohyblivým nožem jsou ovládány horní pákou a hodí se podle velikosti pro menší a silnější plechy nebo pásovinu. 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	Na některých nůžkách lze stříhat i profilový materiál.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D11D8AC-9B27-4C9C-9EA5-BE7296949BD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539750" y="1125538"/>
            <a:ext cx="7848600" cy="89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00"/>
                </a:solidFill>
              </a:rPr>
              <a:t>Pákové nůžky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solidFill>
                  <a:schemeClr val="tx2"/>
                </a:solidFill>
              </a:rPr>
              <a:t>na pásovinu 		      na profilový materiál</a:t>
            </a:r>
          </a:p>
        </p:txBody>
      </p:sp>
      <p:pic>
        <p:nvPicPr>
          <p:cNvPr id="12297" name="Picture 2" descr="nůžky pá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1" t="60097" r="58421" b="308"/>
          <a:stretch>
            <a:fillRect/>
          </a:stretch>
        </p:blipFill>
        <p:spPr bwMode="auto">
          <a:xfrm>
            <a:off x="684213" y="2205038"/>
            <a:ext cx="2655887" cy="3671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8" name="Picture 2" descr="nůžky pá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42" r="54346" b="41006"/>
          <a:stretch>
            <a:fillRect/>
          </a:stretch>
        </p:blipFill>
        <p:spPr bwMode="auto">
          <a:xfrm>
            <a:off x="4738688" y="2017713"/>
            <a:ext cx="3001962" cy="352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EEA3120-1233-473B-84DE-86DAA602416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31"/>
          <p:cNvSpPr>
            <a:spLocks noChangeArrowheads="1"/>
          </p:cNvSpPr>
          <p:nvPr/>
        </p:nvSpPr>
        <p:spPr bwMode="auto">
          <a:xfrm>
            <a:off x="2268538" y="1125538"/>
            <a:ext cx="511016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00"/>
                </a:solidFill>
              </a:rPr>
              <a:t>Funkce a princip přidržovače</a:t>
            </a:r>
          </a:p>
        </p:txBody>
      </p:sp>
      <p:pic>
        <p:nvPicPr>
          <p:cNvPr id="13321" name="Picture 9" descr="IMAGE005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2" t="12263" r="3661" b="8266"/>
          <a:stretch>
            <a:fillRect/>
          </a:stretch>
        </p:blipFill>
        <p:spPr bwMode="auto">
          <a:xfrm>
            <a:off x="900113" y="2133600"/>
            <a:ext cx="7272337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138CDEC-EC0E-417A-9CFE-16E401DFFCE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2"/>
          <p:cNvSpPr>
            <a:spLocks noChangeArrowheads="1"/>
          </p:cNvSpPr>
          <p:nvPr/>
        </p:nvSpPr>
        <p:spPr bwMode="auto">
          <a:xfrm>
            <a:off x="395288" y="1052513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00"/>
                </a:solidFill>
              </a:rPr>
              <a:t>Tabulové nůžky</a:t>
            </a:r>
          </a:p>
        </p:txBody>
      </p:sp>
      <p:sp>
        <p:nvSpPr>
          <p:cNvPr id="14345" name="Rectangle 3"/>
          <p:cNvSpPr>
            <a:spLocks noChangeArrowheads="1"/>
          </p:cNvSpPr>
          <p:nvPr/>
        </p:nvSpPr>
        <p:spPr bwMode="auto">
          <a:xfrm>
            <a:off x="468313" y="1844675"/>
            <a:ext cx="4038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	Slouží pro stříhání velkých tabulí plechů. 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endParaRPr lang="cs-CZ" altLang="cs-CZ" sz="2000" b="1"/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	Jejich stůl je vybaven i měřítkem a rameno nůžek má délku 1000 mm. Jsou opatřeny přidržovačem, který je ovládán excentrem s pákou. Obloukové ostří je přišroubované na páku a svírá se stolem úhel 12°. Před stříháním je nutné překontrolovat dotažení šroubů. Jejich uvolnění je příčinou ohýbání plechu při střihu.</a:t>
            </a:r>
          </a:p>
        </p:txBody>
      </p:sp>
      <p:pic>
        <p:nvPicPr>
          <p:cNvPr id="14346" name="Picture 5" descr="tabulovénůžk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5" t="5986" r="4240" b="9924"/>
          <a:stretch>
            <a:fillRect/>
          </a:stretch>
        </p:blipFill>
        <p:spPr bwMode="auto">
          <a:xfrm>
            <a:off x="4787900" y="1916113"/>
            <a:ext cx="3889375" cy="367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9446A22-F9A6-4141-9FD1-D9B35E8DE9D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8" name="Nadpis 3"/>
          <p:cNvSpPr>
            <a:spLocks/>
          </p:cNvSpPr>
          <p:nvPr/>
        </p:nvSpPr>
        <p:spPr bwMode="auto">
          <a:xfrm>
            <a:off x="468313" y="981075"/>
            <a:ext cx="8229600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00"/>
                </a:solidFill>
              </a:rPr>
              <a:t>Pákové tabulové nůžky MASIV 1000 UNI-MAX</a:t>
            </a:r>
          </a:p>
        </p:txBody>
      </p:sp>
      <p:sp>
        <p:nvSpPr>
          <p:cNvPr id="15369" name="Zástupný symbol pro text 5"/>
          <p:cNvSpPr>
            <a:spLocks/>
          </p:cNvSpPr>
          <p:nvPr/>
        </p:nvSpPr>
        <p:spPr bwMode="auto">
          <a:xfrm>
            <a:off x="4859338" y="2060575"/>
            <a:ext cx="3827462" cy="367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000" b="1"/>
              <a:t>Technické specifikace nůžek </a:t>
            </a:r>
            <a:r>
              <a:rPr lang="cs-CZ" altLang="cs-CZ" sz="2000"/>
              <a:t>[mm]: </a:t>
            </a:r>
          </a:p>
          <a:p>
            <a:pPr>
              <a:buFontTx/>
              <a:buNone/>
            </a:pPr>
            <a:r>
              <a:rPr lang="cs-CZ" altLang="cs-CZ" sz="2000"/>
              <a:t>Délka čepele </a:t>
            </a:r>
            <a:r>
              <a:rPr lang="cs-CZ" altLang="cs-CZ" sz="2000" b="1"/>
              <a:t>1080</a:t>
            </a:r>
            <a:endParaRPr lang="cs-CZ" altLang="cs-CZ" sz="2000"/>
          </a:p>
          <a:p>
            <a:pPr>
              <a:buFontTx/>
              <a:buNone/>
            </a:pPr>
            <a:r>
              <a:rPr lang="cs-CZ" altLang="cs-CZ" sz="2000"/>
              <a:t>Max. střižná šířka plechu]: </a:t>
            </a:r>
            <a:r>
              <a:rPr lang="cs-CZ" altLang="cs-CZ" sz="2000" b="1"/>
              <a:t>1050</a:t>
            </a:r>
            <a:endParaRPr lang="cs-CZ" altLang="cs-CZ" sz="2000"/>
          </a:p>
          <a:p>
            <a:pPr>
              <a:buFontTx/>
              <a:buNone/>
            </a:pPr>
            <a:r>
              <a:rPr lang="cs-CZ" altLang="cs-CZ" sz="2000"/>
              <a:t>Max. tloušťka plechu </a:t>
            </a:r>
            <a:r>
              <a:rPr lang="cs-CZ" altLang="cs-CZ" sz="2000" b="1"/>
              <a:t>1,5</a:t>
            </a:r>
            <a:endParaRPr lang="cs-CZ" altLang="cs-CZ" sz="2000"/>
          </a:p>
          <a:p>
            <a:pPr>
              <a:buFontTx/>
              <a:buNone/>
            </a:pPr>
            <a:r>
              <a:rPr lang="cs-CZ" altLang="cs-CZ" sz="2000"/>
              <a:t>Rozměry pracovního stolu </a:t>
            </a:r>
          </a:p>
          <a:p>
            <a:pPr>
              <a:buFontTx/>
              <a:buNone/>
            </a:pPr>
            <a:r>
              <a:rPr lang="cs-CZ" altLang="cs-CZ" sz="2000" b="1"/>
              <a:t>600 x 1285</a:t>
            </a:r>
            <a:endParaRPr lang="cs-CZ" altLang="cs-CZ" sz="2000"/>
          </a:p>
          <a:p>
            <a:pPr>
              <a:buFontTx/>
              <a:buNone/>
            </a:pPr>
            <a:r>
              <a:rPr lang="cs-CZ" altLang="cs-CZ" sz="2000"/>
              <a:t>Rozměry stroje (d x š x v) </a:t>
            </a:r>
          </a:p>
          <a:p>
            <a:pPr>
              <a:buFontTx/>
              <a:buNone/>
            </a:pPr>
            <a:r>
              <a:rPr lang="cs-CZ" altLang="cs-CZ" sz="2000" b="1"/>
              <a:t>1900 x 800 x 1100</a:t>
            </a:r>
            <a:endParaRPr lang="cs-CZ" altLang="cs-CZ" sz="2000"/>
          </a:p>
          <a:p>
            <a:pPr>
              <a:buFontTx/>
              <a:buNone/>
            </a:pPr>
            <a:r>
              <a:rPr lang="cs-CZ" altLang="cs-CZ" sz="2000"/>
              <a:t>Hmotnost [kg]: </a:t>
            </a:r>
            <a:r>
              <a:rPr lang="cs-CZ" altLang="cs-CZ" sz="2000" b="1"/>
              <a:t>425</a:t>
            </a:r>
            <a:endParaRPr lang="cs-CZ" altLang="cs-CZ" sz="2000"/>
          </a:p>
          <a:p>
            <a:pPr>
              <a:buFontTx/>
              <a:buNone/>
            </a:pPr>
            <a:endParaRPr lang="cs-CZ" altLang="cs-CZ" sz="2000"/>
          </a:p>
        </p:txBody>
      </p:sp>
      <p:pic>
        <p:nvPicPr>
          <p:cNvPr id="15370" name="Picture 2" descr="Vyrovnávací závaží snižuje nároky na sílu při práci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90" b="13000"/>
          <a:stretch>
            <a:fillRect/>
          </a:stretch>
        </p:blipFill>
        <p:spPr bwMode="auto">
          <a:xfrm>
            <a:off x="0" y="2349500"/>
            <a:ext cx="4714875" cy="302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5D8E33D-6F04-4030-90B0-229F5B96F65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Rectangle 2"/>
          <p:cNvSpPr>
            <a:spLocks noChangeArrowheads="1"/>
          </p:cNvSpPr>
          <p:nvPr/>
        </p:nvSpPr>
        <p:spPr bwMode="auto">
          <a:xfrm>
            <a:off x="403225" y="900113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00"/>
                </a:solidFill>
              </a:rPr>
              <a:t>Strojní nůžky MS 2004</a:t>
            </a:r>
          </a:p>
        </p:txBody>
      </p:sp>
      <p:pic>
        <p:nvPicPr>
          <p:cNvPr id="1639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17"/>
          <a:stretch>
            <a:fillRect/>
          </a:stretch>
        </p:blipFill>
        <p:spPr bwMode="auto">
          <a:xfrm>
            <a:off x="539750" y="1557338"/>
            <a:ext cx="8212138" cy="4403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26F27B4-DABC-43D6-9F87-752AE25335B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6" name="Rectangle 2"/>
          <p:cNvSpPr>
            <a:spLocks noChangeArrowheads="1"/>
          </p:cNvSpPr>
          <p:nvPr/>
        </p:nvSpPr>
        <p:spPr bwMode="auto">
          <a:xfrm>
            <a:off x="395288" y="1052513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Strojní nůžky MS 2004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type="tbl" idx="4294967295"/>
          </p:nvPr>
        </p:nvGraphicFramePr>
        <p:xfrm>
          <a:off x="395288" y="908050"/>
          <a:ext cx="8229600" cy="5029200"/>
        </p:xfrm>
        <a:graphic>
          <a:graphicData uri="http://schemas.openxmlformats.org/drawingml/2006/table">
            <a:tbl>
              <a:tblPr/>
              <a:tblGrid>
                <a:gridCol w="2057400"/>
                <a:gridCol w="2057400"/>
                <a:gridCol w="2057400"/>
                <a:gridCol w="2057400"/>
              </a:tblGrid>
              <a:tr h="371475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Přehled technických parametrů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Délka střihu</a:t>
                      </a:r>
                      <a:b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(mm)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Tloušťka plechu</a:t>
                      </a:r>
                      <a:b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max. (mm)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Přibližná hmotnost</a:t>
                      </a:r>
                      <a:b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(kg)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1303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1350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960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2003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2050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1260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2525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2550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2,5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1500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2004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2050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2800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2504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2550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3300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3004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3100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3600</a:t>
                      </a:r>
                    </a:p>
                  </a:txBody>
                  <a:tcPr marL="47625" marR="47625" marT="47625" marB="47625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E5132E6-8CE3-4802-AF7D-93DA6D5F020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0" name="Nadpis 3"/>
          <p:cNvSpPr>
            <a:spLocks/>
          </p:cNvSpPr>
          <p:nvPr/>
        </p:nvSpPr>
        <p:spPr bwMode="auto">
          <a:xfrm>
            <a:off x="468313" y="981075"/>
            <a:ext cx="8229600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	   </a:t>
            </a:r>
            <a:r>
              <a:rPr lang="cs-CZ" altLang="cs-CZ" sz="2800" b="1">
                <a:solidFill>
                  <a:srgbClr val="006600"/>
                </a:solidFill>
              </a:rPr>
              <a:t>Elektrické </a:t>
            </a:r>
            <a:br>
              <a:rPr lang="cs-CZ" altLang="cs-CZ" sz="2800" b="1">
                <a:solidFill>
                  <a:srgbClr val="006600"/>
                </a:solidFill>
              </a:rPr>
            </a:br>
            <a:r>
              <a:rPr lang="cs-CZ" altLang="cs-CZ" sz="2800" b="1">
                <a:solidFill>
                  <a:srgbClr val="006600"/>
                </a:solidFill>
              </a:rPr>
              <a:t>           ruční nůžky</a:t>
            </a:r>
          </a:p>
        </p:txBody>
      </p:sp>
      <p:pic>
        <p:nvPicPr>
          <p:cNvPr id="18441" name="Picture 5" descr="SP 0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97" t="9135"/>
          <a:stretch>
            <a:fillRect/>
          </a:stretch>
        </p:blipFill>
        <p:spPr bwMode="auto">
          <a:xfrm>
            <a:off x="5313363" y="1052513"/>
            <a:ext cx="2936875" cy="4824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8442" name="Rectangle 3"/>
          <p:cNvSpPr>
            <a:spLocks noChangeArrowheads="1"/>
          </p:cNvSpPr>
          <p:nvPr/>
        </p:nvSpPr>
        <p:spPr bwMode="auto">
          <a:xfrm>
            <a:off x="468313" y="2060575"/>
            <a:ext cx="4114800" cy="366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2800"/>
              <a:t>	</a:t>
            </a:r>
            <a:r>
              <a:rPr lang="cs-CZ" altLang="cs-CZ" sz="2400" b="1"/>
              <a:t>Jsou obdobou ručních nůžek. Mají ale krátké ostří, pouze 10 mm, takže je lze použít i pro stříhání různých oblouků. Dolní nůž je pevný a horní nůž vykonává přímočarý vratný pohyb.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95B9AAE-9EBD-47DF-A28E-AA95C583D3A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4" name="Nadpis 3"/>
          <p:cNvSpPr>
            <a:spLocks/>
          </p:cNvSpPr>
          <p:nvPr/>
        </p:nvSpPr>
        <p:spPr bwMode="auto">
          <a:xfrm>
            <a:off x="4787900" y="981075"/>
            <a:ext cx="39100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19465" name="Rectangle 4"/>
          <p:cNvSpPr>
            <a:spLocks noChangeArrowheads="1"/>
          </p:cNvSpPr>
          <p:nvPr/>
        </p:nvSpPr>
        <p:spPr bwMode="auto">
          <a:xfrm>
            <a:off x="4716463" y="2133600"/>
            <a:ext cx="4038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 sz="2400" b="1"/>
              <a:t>Jsou obdobou předchozího typu.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	Liší se v konstrukci střižníku, který vysekává tvar otevřeného „C“. Proto jsou vhodné pro vystřihování oblouků. Lze s nimi stříhat materiál do síly 1 mm.</a:t>
            </a:r>
          </a:p>
        </p:txBody>
      </p:sp>
      <p:pic>
        <p:nvPicPr>
          <p:cNvPr id="19466" name="Picture 5" descr="SP 0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52" t="7603" r="12254" b="9637"/>
          <a:stretch>
            <a:fillRect/>
          </a:stretch>
        </p:blipFill>
        <p:spPr bwMode="auto">
          <a:xfrm>
            <a:off x="1042988" y="1125538"/>
            <a:ext cx="3063875" cy="4751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9467" name="Rectangle 14"/>
          <p:cNvSpPr>
            <a:spLocks noChangeArrowheads="1"/>
          </p:cNvSpPr>
          <p:nvPr/>
        </p:nvSpPr>
        <p:spPr bwMode="auto">
          <a:xfrm>
            <a:off x="5364163" y="1125538"/>
            <a:ext cx="2479675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00"/>
                </a:solidFill>
              </a:rPr>
              <a:t>Pneumatické </a:t>
            </a:r>
            <a:br>
              <a:rPr lang="cs-CZ" altLang="cs-CZ" sz="2800" b="1">
                <a:solidFill>
                  <a:srgbClr val="006600"/>
                </a:solidFill>
              </a:rPr>
            </a:br>
            <a:r>
              <a:rPr lang="cs-CZ" altLang="cs-CZ" sz="2800" b="1">
                <a:solidFill>
                  <a:srgbClr val="006600"/>
                </a:solidFill>
              </a:rPr>
              <a:t>       nůžky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0834A55-060E-43B8-B836-B37D40E96B5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Rectangle 8"/>
          <p:cNvSpPr>
            <a:spLocks noChangeArrowheads="1"/>
          </p:cNvSpPr>
          <p:nvPr/>
        </p:nvSpPr>
        <p:spPr bwMode="auto">
          <a:xfrm>
            <a:off x="2843213" y="1125538"/>
            <a:ext cx="323373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00"/>
                </a:solidFill>
              </a:rPr>
              <a:t>Bezpečnost práce</a:t>
            </a:r>
          </a:p>
        </p:txBody>
      </p:sp>
      <p:sp>
        <p:nvSpPr>
          <p:cNvPr id="20489" name="Rectangle 3"/>
          <p:cNvSpPr>
            <a:spLocks noChangeArrowheads="1"/>
          </p:cNvSpPr>
          <p:nvPr/>
        </p:nvSpPr>
        <p:spPr bwMode="auto">
          <a:xfrm>
            <a:off x="468313" y="1989138"/>
            <a:ext cx="8229600" cy="580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0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1, Při manipulaci s plechy je nutné používat ochranné rukavice.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2, Ruční nůžky slouží ke stříhání slabých plechů do 1 mm.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3, Nikdy ruční nůžky nepoužívejte tak, že budete mačkat rukojeti nůžek oběma rukama nebo tak, že si opřete nůžky o desku pracovního stolu.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4, Stříhaný plech si vždy pevně přidržujte pravou (levou) rukou, aby nedošlo ke zpříčení plechu a poranění ruky o ostré hrany.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5, Materiál držte tak, aby ruka byla vždy mimo přímku střihu.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6, Po odstřihnutí plechu ručními i pákovými nůžkami je nutné odjehlit hrany.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7, Ručními nůžkami nikdy nestříhejte dráty. K tomu slouží kleště.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/>
              <a:t>8, Páku ručních pákových nůžek je nutno po stříhání zajistit.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581D222-C9EE-4FA2-B5CC-78CAAFCE7B6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151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2" name="Rectangle 8"/>
          <p:cNvSpPr>
            <a:spLocks noChangeArrowheads="1"/>
          </p:cNvSpPr>
          <p:nvPr/>
        </p:nvSpPr>
        <p:spPr bwMode="auto">
          <a:xfrm>
            <a:off x="2987675" y="1052513"/>
            <a:ext cx="29733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00"/>
                </a:solidFill>
              </a:rPr>
              <a:t>Kontrolní otázky</a:t>
            </a:r>
          </a:p>
        </p:txBody>
      </p:sp>
      <p:sp>
        <p:nvSpPr>
          <p:cNvPr id="21513" name="Zástupný symbol pro obsah 2"/>
          <p:cNvSpPr>
            <a:spLocks/>
          </p:cNvSpPr>
          <p:nvPr/>
        </p:nvSpPr>
        <p:spPr bwMode="auto">
          <a:xfrm>
            <a:off x="539750" y="2133600"/>
            <a:ext cx="8229600" cy="3382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  1, Jaké druhy nůžek používáme při ručním dělení plechů?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  2, Do jaké skupiny dělení materiálu patří stříhání?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  3, Jaké ruční nůžky použijeme pro stříhání oblouků?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  4, Jaký je rozdíl mezi tabulovými a pákovými nůžkami?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  5, Jak držíme ruční nůžky při stříhání plechů?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  6, Na jakých nůžkách můžeme stříhat profilový materiál?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  7, Jak velký plech můžeme obvykle stříhat na tabulových nůžkách?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  8, Jaké nůžky můžeme použít pro srovnání tabule plechu do pravého 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      úhlu?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  9, Jaký je úhel střihu u tabulových nůžek?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10, jak se liší nůž u tabulových nůžek od nože pákových nůžek?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F6F70AC-2610-4FEF-9851-F106795663C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253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6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6600"/>
                </a:solidFill>
              </a:rPr>
              <a:t>Použitá literatura</a:t>
            </a:r>
          </a:p>
        </p:txBody>
      </p:sp>
      <p:sp>
        <p:nvSpPr>
          <p:cNvPr id="22537" name="Zástupný symbol pro obsah 2"/>
          <p:cNvSpPr>
            <a:spLocks/>
          </p:cNvSpPr>
          <p:nvPr/>
        </p:nvSpPr>
        <p:spPr bwMode="auto">
          <a:xfrm>
            <a:off x="457200" y="1844675"/>
            <a:ext cx="8229600" cy="406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600"/>
              <a:t>	Fialová Ing. Dana, Gradek Ing. Vladislav, </a:t>
            </a:r>
            <a:r>
              <a:rPr lang="cs-CZ" altLang="cs-CZ" sz="1600" i="1"/>
              <a:t>Zámečnické práce a údržba –Technologie 1. díl učebnice pro SOU</a:t>
            </a:r>
            <a:r>
              <a:rPr lang="cs-CZ" altLang="cs-CZ" sz="1600"/>
              <a:t>,  Praha, Parta 2006, ISBN 80-7320-086-4, použité obrázky: snímek č. 12, str. 16, obr. 25</a:t>
            </a:r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r>
              <a:rPr lang="cs-CZ" altLang="cs-CZ" sz="1600" b="1"/>
              <a:t>	</a:t>
            </a:r>
            <a:r>
              <a:rPr lang="cs-CZ" altLang="cs-CZ" sz="1600"/>
              <a:t>OUTRATA  ING. Jiří, </a:t>
            </a:r>
            <a:r>
              <a:rPr lang="cs-CZ" altLang="cs-CZ" sz="1600" i="1"/>
              <a:t>Technologie ručního zpracování kovů pro 1. ročník OU a UŠ kovo oborů, Praha, </a:t>
            </a:r>
            <a:r>
              <a:rPr lang="cs-CZ" altLang="cs-CZ" sz="1600"/>
              <a:t>SNTL 1981, použité obrázky: snímek č. 4, str. 27, obr. A, snímek č. 6, str. 28, obr. 2B,C, snímek č. 10, str. 29, obr. A, snímek č. 13, str. 29, obr. B</a:t>
            </a:r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r>
              <a:rPr lang="cs-CZ" altLang="cs-CZ" sz="1600" b="1"/>
              <a:t>	</a:t>
            </a:r>
            <a:r>
              <a:rPr lang="cs-CZ" altLang="cs-CZ" sz="1600"/>
              <a:t>Katalog strojů firmy PROMA snímek č.15, snímek č. 16 prospekt nůžky MS 2004</a:t>
            </a:r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r>
              <a:rPr lang="cs-CZ" altLang="cs-CZ" sz="1600"/>
              <a:t>	Snímek č. 11 a 14 katalog nářadí a strojů firmy UNI-MAX</a:t>
            </a:r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r>
              <a:rPr lang="cs-CZ" altLang="cs-CZ" sz="1600"/>
              <a:t>	Foto: autor materiálu</a:t>
            </a:r>
          </a:p>
          <a:p>
            <a:pPr>
              <a:buFontTx/>
              <a:buNone/>
            </a:pPr>
            <a:endParaRPr lang="cs-CZ" altLang="cs-CZ" sz="2000"/>
          </a:p>
          <a:p>
            <a:pPr>
              <a:buFontTx/>
              <a:buNone/>
            </a:pPr>
            <a:r>
              <a:rPr lang="cs-CZ" altLang="cs-CZ" sz="2000"/>
              <a:t>     </a:t>
            </a:r>
          </a:p>
          <a:p>
            <a:pPr>
              <a:buFontTx/>
              <a:buNone/>
            </a:pPr>
            <a:endParaRPr lang="cs-CZ" altLang="cs-CZ" sz="2000"/>
          </a:p>
          <a:p>
            <a:pPr>
              <a:buFontTx/>
              <a:buNone/>
            </a:pPr>
            <a:endParaRPr lang="cs-CZ" altLang="cs-CZ" sz="2000"/>
          </a:p>
          <a:p>
            <a:pPr>
              <a:buFontTx/>
              <a:buNone/>
            </a:pPr>
            <a:r>
              <a:rPr lang="cs-CZ" altLang="cs-CZ" sz="2000"/>
              <a:t>    </a:t>
            </a:r>
          </a:p>
          <a:p>
            <a:pPr>
              <a:buFontTx/>
              <a:buNone/>
            </a:pPr>
            <a:endParaRPr lang="cs-CZ" altLang="cs-CZ" sz="2000"/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537</TotalTime>
  <Words>586</Words>
  <Application>Microsoft Office PowerPoint</Application>
  <PresentationFormat>Předvádění na obrazovce (4:3)</PresentationFormat>
  <Paragraphs>217</Paragraphs>
  <Slides>21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6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Zdeněk Říha</cp:lastModifiedBy>
  <cp:revision>49</cp:revision>
  <dcterms:created xsi:type="dcterms:W3CDTF">2007-02-24T11:24:02Z</dcterms:created>
  <dcterms:modified xsi:type="dcterms:W3CDTF">2013-10-24T11:58:21Z</dcterms:modified>
</cp:coreProperties>
</file>