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74" r:id="rId5"/>
    <p:sldId id="275" r:id="rId6"/>
    <p:sldId id="276" r:id="rId7"/>
    <p:sldId id="278" r:id="rId8"/>
    <p:sldId id="282" r:id="rId9"/>
    <p:sldId id="283" r:id="rId10"/>
    <p:sldId id="289" r:id="rId11"/>
    <p:sldId id="291" r:id="rId12"/>
    <p:sldId id="290" r:id="rId13"/>
    <p:sldId id="286" r:id="rId14"/>
    <p:sldId id="28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54" autoAdjust="0"/>
    <p:restoredTop sz="94660"/>
  </p:normalViewPr>
  <p:slideViewPr>
    <p:cSldViewPr>
      <p:cViewPr>
        <p:scale>
          <a:sx n="105" d="100"/>
          <a:sy n="105" d="100"/>
        </p:scale>
        <p:origin x="-1424" y="-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AE8C0A-B6B8-437D-9574-75A6B1B5A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42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99BE9-D02A-4DD7-82BC-4C538D93B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404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A7953-0188-48E2-8F58-DF60241D9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038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468C91-EB0E-4894-9DEE-981951C8D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201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288313-7BDB-4E66-898C-3BDDBDD28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525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3D4861-E5C2-4B8A-9B73-F79E7D49F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53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552CA-8156-4C7B-AB40-9DD9B3FCD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008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FFBAE4-5A8C-4B15-9EE7-CCFA4A1E8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683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F3517-9717-49D8-B167-155BA860C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121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95AC17-AD2B-4DCB-8F76-F67D362FA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73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544F38-AF57-48EE-9810-014F7504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276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7BF341-B86A-459A-9A60-9791570A5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483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0F26-73D1-44D2-8E20-D7F12CAA7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067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FB571-5EC4-473F-91F4-ACB4C3667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246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1EF229-2CE7-4459-80BE-84C7D17B0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389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3E8A604-D1AD-4284-9E85-F25B0A1CA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0258109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Sekání a prosekávání materiálů, probíjení a vysekávání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kruhových otvorů.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Sekáč, průbojník,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vytínač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střižník, střižnice, broušení sekáčů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SEKÁNÍ A PROBÍJENÍ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1A966C8-A30F-4AA7-BF0B-34522D4354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49388"/>
            <a:ext cx="756126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VY_32_INOVACE_30_607</a:t>
            </a:r>
            <a:endParaRPr lang="cs-CZ" altLang="cs-CZ" sz="2400" b="1">
              <a:latin typeface="Calibri" pitchFamily="34" charset="0"/>
              <a:cs typeface="Arial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12A2BEA-E63D-4029-BCEF-E8B4CAF9512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1476375" y="2349500"/>
            <a:ext cx="6677025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SEKÁNÍ </a:t>
            </a:r>
            <a:br>
              <a:rPr lang="cs-CZ" altLang="cs-CZ" sz="8000" b="1">
                <a:solidFill>
                  <a:schemeClr val="tx2"/>
                </a:solidFill>
              </a:rPr>
            </a:br>
            <a:r>
              <a:rPr lang="cs-CZ" altLang="cs-CZ" sz="8000" b="1">
                <a:solidFill>
                  <a:schemeClr val="tx2"/>
                </a:solidFill>
              </a:rPr>
              <a:t>A PROBÍJENÍ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8E94547-38DD-4629-9AF2-8E2CCD35A45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9"/>
          <p:cNvSpPr>
            <a:spLocks noChangeArrowheads="1"/>
          </p:cNvSpPr>
          <p:nvPr/>
        </p:nvSpPr>
        <p:spPr bwMode="auto">
          <a:xfrm>
            <a:off x="827088" y="1844675"/>
            <a:ext cx="7273925" cy="324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800" b="1"/>
              <a:t>Sekání je ruční oddělování nebo rozdělování materiálu pomocí sekáče.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cs-CZ" altLang="cs-CZ" sz="2800" b="1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800" b="1"/>
              <a:t> Patří mezi nejstarší způsoby  obrábění, vyžaduje mnoho síly a času.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94874E9-73DA-4C68-B71A-37C7D89E8A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2268538" y="1125538"/>
            <a:ext cx="48387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Nástroje na sekání - sekáče</a:t>
            </a:r>
          </a:p>
        </p:txBody>
      </p:sp>
      <p:pic>
        <p:nvPicPr>
          <p:cNvPr id="5129" name="Picture 3" descr="skenovat0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4" t="16341" r="21249" b="16310"/>
          <a:stretch>
            <a:fillRect/>
          </a:stretch>
        </p:blipFill>
        <p:spPr bwMode="auto">
          <a:xfrm>
            <a:off x="684213" y="1844675"/>
            <a:ext cx="7777162" cy="416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96C6A6-E7AF-485D-85BF-300642486CD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4" descr="skenovat000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7" t="25223" r="7834" b="22990"/>
          <a:stretch>
            <a:fillRect/>
          </a:stretch>
        </p:blipFill>
        <p:spPr bwMode="auto">
          <a:xfrm>
            <a:off x="395288" y="2924175"/>
            <a:ext cx="8280400" cy="303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3" name="Rectangle 30"/>
          <p:cNvSpPr>
            <a:spLocks noChangeArrowheads="1"/>
          </p:cNvSpPr>
          <p:nvPr/>
        </p:nvSpPr>
        <p:spPr bwMode="auto">
          <a:xfrm>
            <a:off x="539750" y="1700213"/>
            <a:ext cx="7993063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Držení sekáče záleží na charakteru práce. Při přesekávání držíme sekáč  kolmo k materiálu, při odsekávání držíme sekáč šikmo k materiálu</a:t>
            </a:r>
            <a:r>
              <a:rPr lang="cs-CZ" altLang="cs-CZ" sz="1800" b="1"/>
              <a:t>.</a:t>
            </a:r>
          </a:p>
        </p:txBody>
      </p:sp>
      <p:sp>
        <p:nvSpPr>
          <p:cNvPr id="6154" name="Rectangle 31"/>
          <p:cNvSpPr>
            <a:spLocks noChangeArrowheads="1"/>
          </p:cNvSpPr>
          <p:nvPr/>
        </p:nvSpPr>
        <p:spPr bwMode="auto">
          <a:xfrm>
            <a:off x="2195513" y="981075"/>
            <a:ext cx="497998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Pracovní postupy při sekání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CD5FACD-8DFB-47C6-9857-71E0A2AA5A9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3" descr="skenovat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1" t="18359" r="6126" b="34238"/>
          <a:stretch>
            <a:fillRect/>
          </a:stretch>
        </p:blipFill>
        <p:spPr bwMode="auto">
          <a:xfrm>
            <a:off x="827088" y="1628775"/>
            <a:ext cx="4154487" cy="380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7" name="Rectangle 11"/>
          <p:cNvSpPr>
            <a:spLocks noChangeArrowheads="1"/>
          </p:cNvSpPr>
          <p:nvPr/>
        </p:nvSpPr>
        <p:spPr bwMode="auto">
          <a:xfrm>
            <a:off x="5292725" y="2420938"/>
            <a:ext cx="3455988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/>
              <a:t>Břit (ostří) sekáče musí být tvrdší, než materiál obrobku. Úhel břitu </a:t>
            </a:r>
            <a:r>
              <a:rPr lang="el-GR" altLang="cs-CZ" sz="2400" b="1"/>
              <a:t>β</a:t>
            </a:r>
            <a:r>
              <a:rPr lang="cs-CZ" altLang="cs-CZ" sz="2400" b="1"/>
              <a:t> musí odpovídat vlastnostem obráběného materiálu.</a:t>
            </a:r>
            <a:endParaRPr lang="el-GR" altLang="cs-CZ" sz="2400" b="1"/>
          </a:p>
        </p:txBody>
      </p:sp>
      <p:sp>
        <p:nvSpPr>
          <p:cNvPr id="7178" name="Rectangle 12"/>
          <p:cNvSpPr>
            <a:spLocks noChangeArrowheads="1"/>
          </p:cNvSpPr>
          <p:nvPr/>
        </p:nvSpPr>
        <p:spPr bwMode="auto">
          <a:xfrm>
            <a:off x="2627313" y="1044575"/>
            <a:ext cx="35702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Úprava břitu sekáče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E9AA33C-1B19-4A7B-BA95-16FD936C850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11"/>
          <p:cNvSpPr>
            <a:spLocks noChangeArrowheads="1"/>
          </p:cNvSpPr>
          <p:nvPr/>
        </p:nvSpPr>
        <p:spPr bwMode="auto">
          <a:xfrm>
            <a:off x="827088" y="1989138"/>
            <a:ext cx="7632700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Broušení provádíme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na kotoučové brusce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				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			       kontrolu úhlu břitu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		provádíme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		                   pomocí šablony a úhelníku.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</a:t>
            </a:r>
          </a:p>
        </p:txBody>
      </p:sp>
      <p:pic>
        <p:nvPicPr>
          <p:cNvPr id="8201" name="Picture 4" descr="skenovat000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9" t="18742" r="56386" b="31387"/>
          <a:stretch>
            <a:fillRect/>
          </a:stretch>
        </p:blipFill>
        <p:spPr bwMode="auto">
          <a:xfrm>
            <a:off x="4211638" y="1700213"/>
            <a:ext cx="3143250" cy="218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2" name="Picture 5" descr="skenovat000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15" t="23949" r="11703" b="25175"/>
          <a:stretch>
            <a:fillRect/>
          </a:stretch>
        </p:blipFill>
        <p:spPr bwMode="auto">
          <a:xfrm>
            <a:off x="827088" y="3357563"/>
            <a:ext cx="3144837" cy="218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3" name="Rectangle 16"/>
          <p:cNvSpPr>
            <a:spLocks noChangeArrowheads="1"/>
          </p:cNvSpPr>
          <p:nvPr/>
        </p:nvSpPr>
        <p:spPr bwMode="auto">
          <a:xfrm>
            <a:off x="1263650" y="1052513"/>
            <a:ext cx="66167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Broušení sekáče a kontrola úhlu břitu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9E81E1A-8667-4614-A2CB-18DEE45943F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392363" y="1196975"/>
            <a:ext cx="39274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Děrování - vysekávání</a:t>
            </a:r>
          </a:p>
        </p:txBody>
      </p:sp>
      <p:sp>
        <p:nvSpPr>
          <p:cNvPr id="9225" name="Rectangle 11"/>
          <p:cNvSpPr>
            <a:spLocks noChangeArrowheads="1"/>
          </p:cNvSpPr>
          <p:nvPr/>
        </p:nvSpPr>
        <p:spPr bwMode="auto">
          <a:xfrm>
            <a:off x="971550" y="1860550"/>
            <a:ext cx="6769100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400" b="1"/>
              <a:t>Je operace podobná stříhání, patří do skupiny beztřískového dělení materiálu.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400" b="1"/>
              <a:t>Děrování je obvyklé při výrobě většího počtu kusů určitých výrobků z plastů, kůže, plechů, kdy přesností a rychlostí nahradí stříhání. Velké uplatnění má tato technologie v elektrotechnice a automobilovém průmyslu.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6197B1F-AFF8-47F3-B202-82FC7E5A5D5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3419475" y="1125538"/>
            <a:ext cx="1708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Děrování</a:t>
            </a:r>
          </a:p>
        </p:txBody>
      </p:sp>
      <p:sp>
        <p:nvSpPr>
          <p:cNvPr id="10249" name="Rectangle 11"/>
          <p:cNvSpPr>
            <a:spLocks noChangeArrowheads="1"/>
          </p:cNvSpPr>
          <p:nvPr/>
        </p:nvSpPr>
        <p:spPr bwMode="auto">
          <a:xfrm>
            <a:off x="755650" y="1773238"/>
            <a:ext cx="3671888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Nástroj se skládá ze dvou částí. Ze střižníku,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což je pevný nástroj a střižnice, což představuje jakousi podložku, ve které je díra odpovídajícího tvaru. Střižnice a střižník spolu lícují s přiměřenou tolerancí (mezerou).</a:t>
            </a:r>
          </a:p>
        </p:txBody>
      </p:sp>
      <p:pic>
        <p:nvPicPr>
          <p:cNvPr id="10250" name="Picture 12" descr="IMAGE005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2" t="14101" r="11314" b="17729"/>
          <a:stretch>
            <a:fillRect/>
          </a:stretch>
        </p:blipFill>
        <p:spPr bwMode="auto">
          <a:xfrm>
            <a:off x="4572000" y="1773238"/>
            <a:ext cx="4032250" cy="344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288A331-6D5E-4706-9C6B-F19D16B19EB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3054350" y="1125538"/>
            <a:ext cx="2132013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Vysekávání</a:t>
            </a:r>
          </a:p>
        </p:txBody>
      </p:sp>
      <p:pic>
        <p:nvPicPr>
          <p:cNvPr id="11273" name="Picture 4" descr="děrová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91" t="3236" r="3152"/>
          <a:stretch>
            <a:fillRect/>
          </a:stretch>
        </p:blipFill>
        <p:spPr bwMode="auto">
          <a:xfrm rot="5280000">
            <a:off x="576263" y="1665288"/>
            <a:ext cx="4103687" cy="431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4" name="Rectangle 13"/>
          <p:cNvSpPr>
            <a:spLocks noChangeArrowheads="1"/>
          </p:cNvSpPr>
          <p:nvPr/>
        </p:nvSpPr>
        <p:spPr bwMode="auto">
          <a:xfrm>
            <a:off x="5013325" y="1744663"/>
            <a:ext cx="3600450" cy="347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Malé otvory lze probíjet průbojníkem. Je to nástroj podobný důlčíku, který však nemá ostrý hrot, ale jeho konec je zabroušen do roviny.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Výsečník je dutý nástroj, kterým lze zhotovit přesné díry do slabých plechů, plastů a gumy. Otvory jsou přesnější než při vrtání.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84F4DA7-B778-43B0-91B0-F31066C333F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2" descr="C:\Users\Riha\Pictures\Dílna 355\P41501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15" b="9464"/>
          <a:stretch>
            <a:fillRect/>
          </a:stretch>
        </p:blipFill>
        <p:spPr bwMode="auto">
          <a:xfrm>
            <a:off x="1258888" y="1584325"/>
            <a:ext cx="684530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7" name="TextovéPole 1"/>
          <p:cNvSpPr txBox="1">
            <a:spLocks noChangeArrowheads="1"/>
          </p:cNvSpPr>
          <p:nvPr/>
        </p:nvSpPr>
        <p:spPr bwMode="auto">
          <a:xfrm>
            <a:off x="1806575" y="1122363"/>
            <a:ext cx="54721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Sada výsečníků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BE7EFC3-BDD3-4397-8D21-101609FFE8D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195513" y="1125538"/>
            <a:ext cx="49942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Bezpečnost práce při sekání</a:t>
            </a:r>
          </a:p>
        </p:txBody>
      </p:sp>
      <p:pic>
        <p:nvPicPr>
          <p:cNvPr id="13321" name="Picture 10" descr="skenovat000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58" t="26337" r="30879" b="16434"/>
          <a:stretch>
            <a:fillRect/>
          </a:stretch>
        </p:blipFill>
        <p:spPr bwMode="auto">
          <a:xfrm>
            <a:off x="900113" y="2917825"/>
            <a:ext cx="3887787" cy="269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22" name="Picture 11" descr="skenovat000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121" t="26337" r="8742" b="16434"/>
          <a:stretch>
            <a:fillRect/>
          </a:stretch>
        </p:blipFill>
        <p:spPr bwMode="auto">
          <a:xfrm>
            <a:off x="6011863" y="2708275"/>
            <a:ext cx="1838325" cy="328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1116013" y="1773238"/>
            <a:ext cx="76327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Při sekání chráníme           		 Vznikající otřepy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 spolupracovníky 			  na hlavě sekáče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ochrannou mřížkou.			     obrušujeme.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59AA86F-5305-4967-BB19-AB20AE86FA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4345" name="Zástupný symbol pro obsah 2"/>
          <p:cNvSpPr>
            <a:spLocks/>
          </p:cNvSpPr>
          <p:nvPr/>
        </p:nvSpPr>
        <p:spPr bwMode="auto">
          <a:xfrm>
            <a:off x="539750" y="21336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400" b="1"/>
              <a:t>1, Jaké druhy sekáčů znáte?</a:t>
            </a:r>
          </a:p>
          <a:p>
            <a:pPr>
              <a:buFontTx/>
              <a:buNone/>
            </a:pPr>
            <a:r>
              <a:rPr lang="cs-CZ" altLang="cs-CZ" sz="2400" b="1"/>
              <a:t>2, Jak závisí úprava ostří břitu sekáče ve vztahu k</a:t>
            </a:r>
          </a:p>
          <a:p>
            <a:pPr>
              <a:buFontTx/>
              <a:buNone/>
            </a:pPr>
            <a:r>
              <a:rPr lang="cs-CZ" altLang="cs-CZ" sz="2400" b="1"/>
              <a:t>    dělenému materiálu</a:t>
            </a:r>
          </a:p>
          <a:p>
            <a:pPr>
              <a:buFontTx/>
              <a:buNone/>
            </a:pPr>
            <a:r>
              <a:rPr lang="cs-CZ" altLang="cs-CZ" sz="2400" b="1"/>
              <a:t>3, Jak chráníme sebe a spolupracovníky při sekání?</a:t>
            </a:r>
          </a:p>
          <a:p>
            <a:pPr>
              <a:buFontTx/>
              <a:buNone/>
            </a:pPr>
            <a:r>
              <a:rPr lang="cs-CZ" altLang="cs-CZ" sz="2400" b="1"/>
              <a:t>4, Jakými pomůckami lze provést kontrolu ostří </a:t>
            </a:r>
          </a:p>
          <a:p>
            <a:pPr>
              <a:buFontTx/>
              <a:buNone/>
            </a:pPr>
            <a:r>
              <a:rPr lang="cs-CZ" altLang="cs-CZ" sz="2400" b="1"/>
              <a:t>    sekáče?</a:t>
            </a:r>
          </a:p>
          <a:p>
            <a:pPr>
              <a:buFontTx/>
              <a:buNone/>
            </a:pPr>
            <a:r>
              <a:rPr lang="cs-CZ" altLang="cs-CZ" sz="2400" b="1"/>
              <a:t>5, Jak se jmenují nástroje, kterými je možné vytvářet,</a:t>
            </a:r>
          </a:p>
          <a:p>
            <a:pPr>
              <a:buFontTx/>
              <a:buNone/>
            </a:pPr>
            <a:r>
              <a:rPr lang="cs-CZ" altLang="cs-CZ" sz="2400" b="1"/>
              <a:t>    (vysekávat) kruhové otvory?</a:t>
            </a:r>
          </a:p>
          <a:p>
            <a:pPr>
              <a:buFontTx/>
              <a:buNone/>
            </a:pPr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0EBDB91-6711-4114-BD78-AC2C7174E5F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5369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1800"/>
              <a:t>Fialová Dana Ing, Gradek Vladislav Ing, </a:t>
            </a:r>
            <a:r>
              <a:rPr lang="cs-CZ" altLang="cs-CZ" sz="1800" i="1"/>
              <a:t>Zámečnické práce a údržba –Technologie 1. díl učebnice pro SOU</a:t>
            </a:r>
            <a:r>
              <a:rPr lang="cs-CZ" altLang="cs-CZ" sz="1800"/>
              <a:t>,  Praha, Parta 2006, ISBN 80-7320-086-4</a:t>
            </a:r>
          </a:p>
          <a:p>
            <a:pPr>
              <a:buFontTx/>
              <a:buNone/>
            </a:pPr>
            <a:r>
              <a:rPr lang="cs-CZ" altLang="cs-CZ" sz="1800"/>
              <a:t>     Použité obrázky: snímek č. 4, str. 54, obr. 107, snímek č. 5, str. 55, obr. 109</a:t>
            </a:r>
          </a:p>
          <a:p>
            <a:pPr>
              <a:buFontTx/>
              <a:buNone/>
            </a:pPr>
            <a:r>
              <a:rPr lang="cs-CZ" altLang="cs-CZ" sz="1800"/>
              <a:t>     snímek č. 6, str. 55, obr. 108, snímek č. 7, str. 56, obr. 111, snímek č. 9,</a:t>
            </a:r>
          </a:p>
          <a:p>
            <a:pPr>
              <a:buFontTx/>
              <a:buNone/>
            </a:pPr>
            <a:r>
              <a:rPr lang="cs-CZ" altLang="cs-CZ" sz="1800"/>
              <a:t>     str. 18, obr. 28, snímek č. 12, str. 56, obr. 112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Outrata Jiří Ing. , </a:t>
            </a:r>
            <a:r>
              <a:rPr lang="cs-CZ" altLang="cs-CZ" sz="1800" i="1"/>
              <a:t>Technologie ručního zpracování kovů pro 1. ročník OU a UŠ kovo oborů, Praha, </a:t>
            </a:r>
            <a:r>
              <a:rPr lang="cs-CZ" altLang="cs-CZ" sz="1800"/>
              <a:t>SNTL 1981, EAN 04-224-81</a:t>
            </a:r>
          </a:p>
          <a:p>
            <a:pPr>
              <a:buFontTx/>
              <a:buNone/>
            </a:pPr>
            <a:r>
              <a:rPr lang="cs-CZ" altLang="cs-CZ" sz="1800"/>
              <a:t>	 Použité obrázky: snímek č. 10, str. 26, obr. B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	Foto archiv autora.</a:t>
            </a:r>
          </a:p>
          <a:p>
            <a:pPr>
              <a:buFontTx/>
              <a:buNone/>
            </a:pPr>
            <a:endParaRPr lang="cs-CZ" altLang="cs-CZ" sz="24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</TotalTime>
  <Words>477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48</cp:revision>
  <dcterms:created xsi:type="dcterms:W3CDTF">2007-02-24T11:24:02Z</dcterms:created>
  <dcterms:modified xsi:type="dcterms:W3CDTF">2013-10-24T11:58:47Z</dcterms:modified>
</cp:coreProperties>
</file>