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1" r:id="rId2"/>
    <p:sldId id="273" r:id="rId3"/>
    <p:sldId id="279" r:id="rId4"/>
    <p:sldId id="274" r:id="rId5"/>
    <p:sldId id="275" r:id="rId6"/>
    <p:sldId id="276" r:id="rId7"/>
    <p:sldId id="278" r:id="rId8"/>
    <p:sldId id="282" r:id="rId9"/>
    <p:sldId id="296" r:id="rId10"/>
    <p:sldId id="289" r:id="rId11"/>
    <p:sldId id="290" r:id="rId12"/>
    <p:sldId id="293" r:id="rId13"/>
    <p:sldId id="294" r:id="rId14"/>
    <p:sldId id="295" r:id="rId15"/>
    <p:sldId id="297" r:id="rId16"/>
    <p:sldId id="287" r:id="rId17"/>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FF0066"/>
    <a:srgbClr val="0000FF"/>
    <a:srgbClr val="003300"/>
    <a:srgbClr val="006600"/>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3654" autoAdjust="0"/>
    <p:restoredTop sz="94660" autoAdjust="0"/>
  </p:normalViewPr>
  <p:slideViewPr>
    <p:cSldViewPr>
      <p:cViewPr>
        <p:scale>
          <a:sx n="100" d="100"/>
          <a:sy n="100" d="100"/>
        </p:scale>
        <p:origin x="-2271" y="-17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31" d="100"/>
        <a:sy n="131" d="100"/>
      </p:scale>
      <p:origin x="0" y="1869"/>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Kliknutím lze upravit styl předlohy.</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83030E44-0D3C-47E6-A71B-9D7AE000F89D}" type="slidenum">
              <a:rPr lang="cs-CZ"/>
              <a:pPr>
                <a:defRPr/>
              </a:pPr>
              <a:t>‹#›</a:t>
            </a:fld>
            <a:endParaRPr lang="cs-CZ"/>
          </a:p>
        </p:txBody>
      </p:sp>
    </p:spTree>
    <p:extLst>
      <p:ext uri="{BB962C8B-B14F-4D97-AF65-F5344CB8AC3E}">
        <p14:creationId xmlns:p14="http://schemas.microsoft.com/office/powerpoint/2010/main" val="21160292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3C1C4297-2DBA-481C-8420-73FCC7B0D4C3}" type="slidenum">
              <a:rPr lang="cs-CZ"/>
              <a:pPr>
                <a:defRPr/>
              </a:pPr>
              <a:t>‹#›</a:t>
            </a:fld>
            <a:endParaRPr lang="cs-CZ"/>
          </a:p>
        </p:txBody>
      </p:sp>
    </p:spTree>
    <p:extLst>
      <p:ext uri="{BB962C8B-B14F-4D97-AF65-F5344CB8AC3E}">
        <p14:creationId xmlns:p14="http://schemas.microsoft.com/office/powerpoint/2010/main" val="32569285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Kliknutím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E4944E5A-2033-4AC2-81CE-5D2ABB47708D}" type="slidenum">
              <a:rPr lang="cs-CZ"/>
              <a:pPr>
                <a:defRPr/>
              </a:pPr>
              <a:t>‹#›</a:t>
            </a:fld>
            <a:endParaRPr lang="cs-CZ"/>
          </a:p>
        </p:txBody>
      </p:sp>
    </p:spTree>
    <p:extLst>
      <p:ext uri="{BB962C8B-B14F-4D97-AF65-F5344CB8AC3E}">
        <p14:creationId xmlns:p14="http://schemas.microsoft.com/office/powerpoint/2010/main" val="3475321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E70F7553-A8A2-4245-A533-E8AB88F810CE}" type="slidenum">
              <a:rPr lang="cs-CZ"/>
              <a:pPr>
                <a:defRPr/>
              </a:pPr>
              <a:t>‹#›</a:t>
            </a:fld>
            <a:endParaRPr lang="cs-CZ"/>
          </a:p>
        </p:txBody>
      </p:sp>
    </p:spTree>
    <p:extLst>
      <p:ext uri="{BB962C8B-B14F-4D97-AF65-F5344CB8AC3E}">
        <p14:creationId xmlns:p14="http://schemas.microsoft.com/office/powerpoint/2010/main" val="4187870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p>
        </p:txBody>
      </p:sp>
      <p:sp>
        <p:nvSpPr>
          <p:cNvPr id="8" name="Rectangle 5"/>
          <p:cNvSpPr>
            <a:spLocks noGrp="1" noChangeArrowheads="1"/>
          </p:cNvSpPr>
          <p:nvPr>
            <p:ph type="ftr" sz="quarter" idx="11"/>
          </p:nvPr>
        </p:nvSpPr>
        <p:spPr>
          <a:ln/>
        </p:spPr>
        <p:txBody>
          <a:bodyPr/>
          <a:lstStyle>
            <a:lvl1pPr>
              <a:defRPr/>
            </a:lvl1pPr>
          </a:lstStyle>
          <a:p>
            <a:pPr>
              <a:defRPr/>
            </a:pPr>
            <a:endParaRPr lang="cs-CZ"/>
          </a:p>
        </p:txBody>
      </p:sp>
      <p:sp>
        <p:nvSpPr>
          <p:cNvPr id="9" name="Rectangle 6"/>
          <p:cNvSpPr>
            <a:spLocks noGrp="1" noChangeArrowheads="1"/>
          </p:cNvSpPr>
          <p:nvPr>
            <p:ph type="sldNum" sz="quarter" idx="12"/>
          </p:nvPr>
        </p:nvSpPr>
        <p:spPr>
          <a:ln/>
        </p:spPr>
        <p:txBody>
          <a:bodyPr/>
          <a:lstStyle>
            <a:lvl1pPr>
              <a:defRPr/>
            </a:lvl1pPr>
          </a:lstStyle>
          <a:p>
            <a:pPr>
              <a:defRPr/>
            </a:pPr>
            <a:fld id="{766E636B-965E-4F03-AA58-2E61FCC1E272}" type="slidenum">
              <a:rPr lang="cs-CZ"/>
              <a:pPr>
                <a:defRPr/>
              </a:pPr>
              <a:t>‹#›</a:t>
            </a:fld>
            <a:endParaRPr lang="cs-CZ"/>
          </a:p>
        </p:txBody>
      </p:sp>
    </p:spTree>
    <p:extLst>
      <p:ext uri="{BB962C8B-B14F-4D97-AF65-F5344CB8AC3E}">
        <p14:creationId xmlns:p14="http://schemas.microsoft.com/office/powerpoint/2010/main" val="527307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Rectangle 4"/>
          <p:cNvSpPr>
            <a:spLocks noGrp="1" noChangeArrowheads="1"/>
          </p:cNvSpPr>
          <p:nvPr>
            <p:ph type="dt" sz="half" idx="10"/>
          </p:nvPr>
        </p:nvSpPr>
        <p:spPr>
          <a:ln/>
        </p:spPr>
        <p:txBody>
          <a:bodyPr/>
          <a:lstStyle>
            <a:lvl1pPr>
              <a:defRPr/>
            </a:lvl1pPr>
          </a:lstStyle>
          <a:p>
            <a:pPr>
              <a:defRPr/>
            </a:pPr>
            <a:endParaRPr lang="cs-CZ"/>
          </a:p>
        </p:txBody>
      </p:sp>
      <p:sp>
        <p:nvSpPr>
          <p:cNvPr id="4" name="Rectangle 5"/>
          <p:cNvSpPr>
            <a:spLocks noGrp="1" noChangeArrowheads="1"/>
          </p:cNvSpPr>
          <p:nvPr>
            <p:ph type="ftr" sz="quarter" idx="11"/>
          </p:nvPr>
        </p:nvSpPr>
        <p:spPr>
          <a:ln/>
        </p:spPr>
        <p:txBody>
          <a:bodyPr/>
          <a:lstStyle>
            <a:lvl1pPr>
              <a:defRPr/>
            </a:lvl1pPr>
          </a:lstStyle>
          <a:p>
            <a:pPr>
              <a:defRPr/>
            </a:pPr>
            <a:endParaRPr lang="cs-CZ"/>
          </a:p>
        </p:txBody>
      </p:sp>
      <p:sp>
        <p:nvSpPr>
          <p:cNvPr id="5" name="Rectangle 6"/>
          <p:cNvSpPr>
            <a:spLocks noGrp="1" noChangeArrowheads="1"/>
          </p:cNvSpPr>
          <p:nvPr>
            <p:ph type="sldNum" sz="quarter" idx="12"/>
          </p:nvPr>
        </p:nvSpPr>
        <p:spPr>
          <a:ln/>
        </p:spPr>
        <p:txBody>
          <a:bodyPr/>
          <a:lstStyle>
            <a:lvl1pPr>
              <a:defRPr/>
            </a:lvl1pPr>
          </a:lstStyle>
          <a:p>
            <a:pPr>
              <a:defRPr/>
            </a:pPr>
            <a:fld id="{8CE42B16-C727-4209-A3AA-0B970F18214C}" type="slidenum">
              <a:rPr lang="cs-CZ"/>
              <a:pPr>
                <a:defRPr/>
              </a:pPr>
              <a:t>‹#›</a:t>
            </a:fld>
            <a:endParaRPr lang="cs-CZ"/>
          </a:p>
        </p:txBody>
      </p:sp>
    </p:spTree>
    <p:extLst>
      <p:ext uri="{BB962C8B-B14F-4D97-AF65-F5344CB8AC3E}">
        <p14:creationId xmlns:p14="http://schemas.microsoft.com/office/powerpoint/2010/main" val="3901508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p>
        </p:txBody>
      </p:sp>
      <p:sp>
        <p:nvSpPr>
          <p:cNvPr id="3" name="Rectangle 5"/>
          <p:cNvSpPr>
            <a:spLocks noGrp="1" noChangeArrowheads="1"/>
          </p:cNvSpPr>
          <p:nvPr>
            <p:ph type="ftr" sz="quarter" idx="11"/>
          </p:nvPr>
        </p:nvSpPr>
        <p:spPr>
          <a:ln/>
        </p:spPr>
        <p:txBody>
          <a:bodyPr/>
          <a:lstStyle>
            <a:lvl1pPr>
              <a:defRPr/>
            </a:lvl1pPr>
          </a:lstStyle>
          <a:p>
            <a:pPr>
              <a:defRPr/>
            </a:pPr>
            <a:endParaRPr lang="cs-CZ"/>
          </a:p>
        </p:txBody>
      </p:sp>
      <p:sp>
        <p:nvSpPr>
          <p:cNvPr id="4" name="Rectangle 6"/>
          <p:cNvSpPr>
            <a:spLocks noGrp="1" noChangeArrowheads="1"/>
          </p:cNvSpPr>
          <p:nvPr>
            <p:ph type="sldNum" sz="quarter" idx="12"/>
          </p:nvPr>
        </p:nvSpPr>
        <p:spPr>
          <a:ln/>
        </p:spPr>
        <p:txBody>
          <a:bodyPr/>
          <a:lstStyle>
            <a:lvl1pPr>
              <a:defRPr/>
            </a:lvl1pPr>
          </a:lstStyle>
          <a:p>
            <a:pPr>
              <a:defRPr/>
            </a:pPr>
            <a:fld id="{94561D57-F58F-44DF-8605-806F704EE5DE}" type="slidenum">
              <a:rPr lang="cs-CZ"/>
              <a:pPr>
                <a:defRPr/>
              </a:pPr>
              <a:t>‹#›</a:t>
            </a:fld>
            <a:endParaRPr lang="cs-CZ"/>
          </a:p>
        </p:txBody>
      </p:sp>
    </p:spTree>
    <p:extLst>
      <p:ext uri="{BB962C8B-B14F-4D97-AF65-F5344CB8AC3E}">
        <p14:creationId xmlns:p14="http://schemas.microsoft.com/office/powerpoint/2010/main" val="608359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1C91CBD1-E7B5-4938-8EAF-1908B5F7DC77}" type="slidenum">
              <a:rPr lang="cs-CZ"/>
              <a:pPr>
                <a:defRPr/>
              </a:pPr>
              <a:t>‹#›</a:t>
            </a:fld>
            <a:endParaRPr lang="cs-CZ"/>
          </a:p>
        </p:txBody>
      </p:sp>
    </p:spTree>
    <p:extLst>
      <p:ext uri="{BB962C8B-B14F-4D97-AF65-F5344CB8AC3E}">
        <p14:creationId xmlns:p14="http://schemas.microsoft.com/office/powerpoint/2010/main" val="248646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594CB315-6EA7-49C1-B709-F55D1A4D1998}" type="slidenum">
              <a:rPr lang="cs-CZ"/>
              <a:pPr>
                <a:defRPr/>
              </a:pPr>
              <a:t>‹#›</a:t>
            </a:fld>
            <a:endParaRPr lang="cs-CZ"/>
          </a:p>
        </p:txBody>
      </p:sp>
    </p:spTree>
    <p:extLst>
      <p:ext uri="{BB962C8B-B14F-4D97-AF65-F5344CB8AC3E}">
        <p14:creationId xmlns:p14="http://schemas.microsoft.com/office/powerpoint/2010/main" val="39093893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9515DE65-FDDB-41A4-9845-A18DB6765B7C}" type="slidenum">
              <a:rPr lang="cs-CZ"/>
              <a:pPr>
                <a:defRPr/>
              </a:pPr>
              <a:t>‹#›</a:t>
            </a:fld>
            <a:endParaRPr lang="cs-CZ"/>
          </a:p>
        </p:txBody>
      </p:sp>
    </p:spTree>
    <p:extLst>
      <p:ext uri="{BB962C8B-B14F-4D97-AF65-F5344CB8AC3E}">
        <p14:creationId xmlns:p14="http://schemas.microsoft.com/office/powerpoint/2010/main" val="4275203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767F0E28-1904-404B-8E67-149EC23CF111}" type="slidenum">
              <a:rPr lang="cs-CZ"/>
              <a:pPr>
                <a:defRPr/>
              </a:pPr>
              <a:t>‹#›</a:t>
            </a:fld>
            <a:endParaRPr lang="cs-CZ"/>
          </a:p>
        </p:txBody>
      </p:sp>
    </p:spTree>
    <p:extLst>
      <p:ext uri="{BB962C8B-B14F-4D97-AF65-F5344CB8AC3E}">
        <p14:creationId xmlns:p14="http://schemas.microsoft.com/office/powerpoint/2010/main" val="3951289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OverObj" preserve="1">
  <p:cSld name="Nadpis a text nad obsah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8229600" cy="21859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57200" y="3938588"/>
            <a:ext cx="8229600" cy="21875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A97C2E19-C26A-4477-861F-6AFE176680A3}" type="slidenum">
              <a:rPr lang="cs-CZ"/>
              <a:pPr>
                <a:defRPr/>
              </a:pPr>
              <a:t>‹#›</a:t>
            </a:fld>
            <a:endParaRPr lang="cs-CZ"/>
          </a:p>
        </p:txBody>
      </p:sp>
    </p:spTree>
    <p:extLst>
      <p:ext uri="{BB962C8B-B14F-4D97-AF65-F5344CB8AC3E}">
        <p14:creationId xmlns:p14="http://schemas.microsoft.com/office/powerpoint/2010/main" val="33766955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reserve="1">
  <p:cSld name="Nadpis, obsah a text">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648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A609D1A6-301B-4644-9319-EA4C9FE6E875}" type="slidenum">
              <a:rPr lang="cs-CZ"/>
              <a:pPr>
                <a:defRPr/>
              </a:pPr>
              <a:t>‹#›</a:t>
            </a:fld>
            <a:endParaRPr lang="cs-CZ"/>
          </a:p>
        </p:txBody>
      </p:sp>
    </p:spTree>
    <p:extLst>
      <p:ext uri="{BB962C8B-B14F-4D97-AF65-F5344CB8AC3E}">
        <p14:creationId xmlns:p14="http://schemas.microsoft.com/office/powerpoint/2010/main" val="37880086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reserve="1">
  <p:cSld name="Nadpis, text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7E6C27E5-A96C-4F16-897C-553FBE6C5A63}" type="slidenum">
              <a:rPr lang="cs-CZ"/>
              <a:pPr>
                <a:defRPr/>
              </a:pPr>
              <a:t>‹#›</a:t>
            </a:fld>
            <a:endParaRPr lang="cs-CZ"/>
          </a:p>
        </p:txBody>
      </p:sp>
    </p:spTree>
    <p:extLst>
      <p:ext uri="{BB962C8B-B14F-4D97-AF65-F5344CB8AC3E}">
        <p14:creationId xmlns:p14="http://schemas.microsoft.com/office/powerpoint/2010/main" val="33494236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OverTx" preserve="1">
  <p:cSld name="Nadpis a obsah nad text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8229600" cy="21859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3938588"/>
            <a:ext cx="8229600" cy="21875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6661E14E-E2C4-485C-BD97-A7024950F4E9}" type="slidenum">
              <a:rPr lang="cs-CZ"/>
              <a:pPr>
                <a:defRPr/>
              </a:pPr>
              <a:t>‹#›</a:t>
            </a:fld>
            <a:endParaRPr lang="cs-CZ"/>
          </a:p>
        </p:txBody>
      </p:sp>
    </p:spTree>
    <p:extLst>
      <p:ext uri="{BB962C8B-B14F-4D97-AF65-F5344CB8AC3E}">
        <p14:creationId xmlns:p14="http://schemas.microsoft.com/office/powerpoint/2010/main" val="425694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cs-CZ" altLang="cs-CZ" smtClean="0"/>
              <a:t>Klepnutím lze upravit styl předlohy nadpisů.</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cs-CZ" altLang="cs-CZ" smtClean="0"/>
              <a:t>Klepnutím lze upravit styly předlohy textu.</a:t>
            </a:r>
          </a:p>
          <a:p>
            <a:pPr lvl="1"/>
            <a:r>
              <a:rPr lang="cs-CZ" altLang="cs-CZ" smtClean="0"/>
              <a:t>Druhá úroveň</a:t>
            </a:r>
          </a:p>
          <a:p>
            <a:pPr lvl="2"/>
            <a:r>
              <a:rPr lang="cs-CZ" altLang="cs-CZ" smtClean="0"/>
              <a:t>Třetí úroveň</a:t>
            </a:r>
          </a:p>
          <a:p>
            <a:pPr lvl="3"/>
            <a:r>
              <a:rPr lang="cs-CZ" altLang="cs-CZ" smtClean="0"/>
              <a:t>Čtvrtá úroveň</a:t>
            </a:r>
          </a:p>
          <a:p>
            <a:pPr lvl="4"/>
            <a:r>
              <a:rPr lang="cs-CZ" altLang="cs-CZ" smtClean="0"/>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a:defRPr/>
            </a:pPr>
            <a:endParaRPr lang="cs-CZ"/>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cs-CZ"/>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a:defRPr/>
            </a:pPr>
            <a:fld id="{1EDAF5DD-3342-4E18-A8AC-667DED41AFD5}"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graphicFrame>
        <p:nvGraphicFramePr>
          <p:cNvPr id="42056" name="Group 72"/>
          <p:cNvGraphicFramePr>
            <a:graphicFrameLocks noGrp="1"/>
          </p:cNvGraphicFramePr>
          <p:nvPr>
            <p:extLst>
              <p:ext uri="{D42A27DB-BD31-4B8C-83A1-F6EECF244321}">
                <p14:modId xmlns:p14="http://schemas.microsoft.com/office/powerpoint/2010/main" val="2194428933"/>
              </p:ext>
            </p:extLst>
          </p:nvPr>
        </p:nvGraphicFramePr>
        <p:xfrm>
          <a:off x="750888" y="2060575"/>
          <a:ext cx="7559675" cy="3743325"/>
        </p:xfrm>
        <a:graphic>
          <a:graphicData uri="http://schemas.openxmlformats.org/drawingml/2006/table">
            <a:tbl>
              <a:tblPr/>
              <a:tblGrid>
                <a:gridCol w="2268537"/>
                <a:gridCol w="5291138"/>
              </a:tblGrid>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Arial" charset="0"/>
                          <a:cs typeface="Arial" charset="0"/>
                        </a:rPr>
                        <a:t>Projekt MŠMT</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EU peníze středním školám</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Název projektu školy</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ICT do života školy</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Registrační číslo projektu</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CZ.1.07/1.5.00/34.0771</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Šablona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III/2</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Sada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rPr>
                        <a:t>30</a:t>
                      </a:r>
                      <a:endParaRPr kumimoji="0" lang="cs-CZ" sz="1100" b="0" i="0" u="none" strike="noStrike" cap="none" normalizeH="0" baseline="0" dirty="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8925">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Anotace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rPr>
                        <a:t>Základní strojní vybavení, různé typy vrtaček </a:t>
                      </a:r>
                      <a:r>
                        <a:rPr kumimoji="0" lang="cs-CZ" sz="1200" b="0" i="0" u="none" strike="noStrike" cap="none" normalizeH="0" baseline="0" smtClean="0">
                          <a:ln>
                            <a:noFill/>
                          </a:ln>
                          <a:solidFill>
                            <a:schemeClr val="tx1"/>
                          </a:solidFill>
                          <a:effectLst/>
                          <a:latin typeface="Arial" charset="0"/>
                        </a:rPr>
                        <a:t>a jejich příslušenství</a:t>
                      </a:r>
                      <a:r>
                        <a:rPr kumimoji="0" lang="cs-CZ" sz="1200" b="0" i="0" u="none" strike="noStrike" cap="none" normalizeH="0" baseline="0" dirty="0" smtClean="0">
                          <a:ln>
                            <a:noFill/>
                          </a:ln>
                          <a:solidFill>
                            <a:schemeClr val="tx1"/>
                          </a:solidFill>
                          <a:effectLst/>
                          <a:latin typeface="Arial" charset="0"/>
                        </a:rPr>
                        <a:t>.</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Klíčová slova</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rPr>
                        <a:t>Vrtačka ruční, akumulátorová, elektrická, stojanová, sloupová</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Předmět</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Odborný výcvik</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Autor, spoluautor  </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Zdeněk Říha, konzultant Jan Mariáš</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Jazyk</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Čeština</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Druh učebního materiálu</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Prezentace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Potřebné pomůcky</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PC, data projektor</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Druh interaktivity</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Výklad pomocí prezentace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Stupeň a typ vzdělávání</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Střední škola</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Cílová skupina</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Times New Roman" pitchFamily="18" charset="0"/>
                        </a:rPr>
                        <a:t>1. ročník, žáci 15 - 16 let, 23-51-H/01 </a:t>
                      </a:r>
                      <a:r>
                        <a:rPr kumimoji="0" lang="cs-CZ" sz="1200" b="0" i="0" u="none" strike="noStrike" cap="none" normalizeH="0" baseline="0" smtClean="0">
                          <a:ln>
                            <a:noFill/>
                          </a:ln>
                          <a:solidFill>
                            <a:srgbClr val="000000"/>
                          </a:solidFill>
                          <a:effectLst/>
                          <a:latin typeface="Arial" charset="0"/>
                          <a:cs typeface="Times New Roman" pitchFamily="18" charset="0"/>
                        </a:rPr>
                        <a:t>Strojní mechanik</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Speciální vzdělávací potřeby</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Ne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Zdroje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Seznam viz poslední strana </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2108" name="TextovéPole 9"/>
          <p:cNvSpPr txBox="1">
            <a:spLocks noChangeArrowheads="1"/>
          </p:cNvSpPr>
          <p:nvPr/>
        </p:nvSpPr>
        <p:spPr bwMode="auto">
          <a:xfrm>
            <a:off x="792163" y="992188"/>
            <a:ext cx="75596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400" b="1">
                <a:cs typeface="Arial" charset="0"/>
              </a:rPr>
              <a:t>VRTÁNÍ I. – strojní zařízení</a:t>
            </a:r>
          </a:p>
        </p:txBody>
      </p: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EF1A23E-F871-4654-8651-87C481EE29B5}" type="slidenum">
              <a:rPr lang="cs-CZ" sz="1200">
                <a:solidFill>
                  <a:schemeClr val="tx1">
                    <a:tint val="75000"/>
                  </a:schemeClr>
                </a:solidFill>
                <a:latin typeface="+mn-lt"/>
              </a:rPr>
              <a:pPr algn="r" fontAlgn="auto">
                <a:spcBef>
                  <a:spcPts val="0"/>
                </a:spcBef>
                <a:spcAft>
                  <a:spcPts val="0"/>
                </a:spcAft>
                <a:defRPr/>
              </a:pPr>
              <a:t>1</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sp>
        <p:nvSpPr>
          <p:cNvPr id="2111" name="TextovéPole 12"/>
          <p:cNvSpPr txBox="1">
            <a:spLocks noChangeArrowheads="1"/>
          </p:cNvSpPr>
          <p:nvPr/>
        </p:nvSpPr>
        <p:spPr bwMode="auto">
          <a:xfrm>
            <a:off x="771525" y="1422400"/>
            <a:ext cx="75612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400" b="1"/>
              <a:t>VY_32_INOVACE_30_608</a:t>
            </a:r>
            <a:endParaRPr lang="cs-CZ" altLang="cs-CZ" sz="2400" b="1">
              <a:cs typeface="Arial" charset="0"/>
            </a:endParaRPr>
          </a:p>
        </p:txBody>
      </p:sp>
      <p:pic>
        <p:nvPicPr>
          <p:cNvPr id="211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1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488FFD97-0FBA-449F-9A50-3EC6762CF987}" type="slidenum">
              <a:rPr lang="cs-CZ" sz="1200">
                <a:solidFill>
                  <a:schemeClr val="tx1">
                    <a:tint val="75000"/>
                  </a:schemeClr>
                </a:solidFill>
                <a:latin typeface="+mn-lt"/>
              </a:rPr>
              <a:pPr algn="r" fontAlgn="auto">
                <a:spcBef>
                  <a:spcPts val="0"/>
                </a:spcBef>
                <a:spcAft>
                  <a:spcPts val="0"/>
                </a:spcAft>
                <a:defRPr/>
              </a:pPr>
              <a:t>2</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307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80" name="Rectangle 8"/>
          <p:cNvSpPr>
            <a:spLocks noChangeArrowheads="1"/>
          </p:cNvSpPr>
          <p:nvPr/>
        </p:nvSpPr>
        <p:spPr bwMode="auto">
          <a:xfrm>
            <a:off x="2484438" y="1052513"/>
            <a:ext cx="443230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RUČNÍ OBRÁBĚNÍ KOVŮ</a:t>
            </a:r>
          </a:p>
        </p:txBody>
      </p:sp>
      <p:sp>
        <p:nvSpPr>
          <p:cNvPr id="3081" name="Rectangle 11"/>
          <p:cNvSpPr>
            <a:spLocks noChangeArrowheads="1"/>
          </p:cNvSpPr>
          <p:nvPr/>
        </p:nvSpPr>
        <p:spPr bwMode="auto">
          <a:xfrm>
            <a:off x="1258888" y="2727325"/>
            <a:ext cx="6743700" cy="2225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8000" b="1"/>
              <a:t>VRTÁNÍ</a:t>
            </a:r>
            <a:r>
              <a:rPr lang="cs-CZ" altLang="cs-CZ" sz="6000" b="1"/>
              <a:t> </a:t>
            </a:r>
          </a:p>
          <a:p>
            <a:pPr algn="ctr" eaLnBrk="1" hangingPunct="1">
              <a:spcBef>
                <a:spcPct val="0"/>
              </a:spcBef>
              <a:buFontTx/>
              <a:buNone/>
            </a:pPr>
            <a:r>
              <a:rPr lang="cs-CZ" altLang="cs-CZ" sz="6000" b="1"/>
              <a:t>strojní zařízení</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00562798-356C-4F56-A228-215A107E09D4}" type="slidenum">
              <a:rPr lang="cs-CZ" sz="1200">
                <a:solidFill>
                  <a:schemeClr val="tx1">
                    <a:tint val="75000"/>
                  </a:schemeClr>
                </a:solidFill>
                <a:latin typeface="+mn-lt"/>
              </a:rPr>
              <a:pPr algn="r" fontAlgn="auto">
                <a:spcBef>
                  <a:spcPts val="0"/>
                </a:spcBef>
                <a:spcAft>
                  <a:spcPts val="0"/>
                </a:spcAft>
                <a:defRPr/>
              </a:pPr>
              <a:t>3</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410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4" name="Rectangle 2"/>
          <p:cNvSpPr>
            <a:spLocks noChangeArrowheads="1"/>
          </p:cNvSpPr>
          <p:nvPr/>
        </p:nvSpPr>
        <p:spPr bwMode="auto">
          <a:xfrm>
            <a:off x="468313" y="1052513"/>
            <a:ext cx="8229600"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Rozdělení vrtaček</a:t>
            </a:r>
          </a:p>
        </p:txBody>
      </p:sp>
      <p:sp>
        <p:nvSpPr>
          <p:cNvPr id="4105" name="Rectangle 3"/>
          <p:cNvSpPr>
            <a:spLocks noChangeArrowheads="1"/>
          </p:cNvSpPr>
          <p:nvPr/>
        </p:nvSpPr>
        <p:spPr bwMode="auto">
          <a:xfrm>
            <a:off x="457200" y="1600200"/>
            <a:ext cx="8507413"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lnSpc>
                <a:spcPct val="90000"/>
              </a:lnSpc>
              <a:buFontTx/>
              <a:buNone/>
            </a:pPr>
            <a:r>
              <a:rPr lang="cs-CZ" altLang="cs-CZ" b="1"/>
              <a:t>	</a:t>
            </a:r>
          </a:p>
          <a:p>
            <a:pPr eaLnBrk="1" hangingPunct="1">
              <a:lnSpc>
                <a:spcPct val="90000"/>
              </a:lnSpc>
              <a:buFontTx/>
              <a:buNone/>
            </a:pPr>
            <a:r>
              <a:rPr lang="cs-CZ" altLang="cs-CZ" sz="2400" b="1">
                <a:solidFill>
                  <a:srgbClr val="A50021"/>
                </a:solidFill>
              </a:rPr>
              <a:t>	Přenosné vrtačky</a:t>
            </a:r>
            <a:r>
              <a:rPr lang="cs-CZ" altLang="cs-CZ" sz="2400" b="1"/>
              <a:t> – ruční - mechanické</a:t>
            </a:r>
          </a:p>
          <a:p>
            <a:pPr eaLnBrk="1" hangingPunct="1">
              <a:lnSpc>
                <a:spcPct val="90000"/>
              </a:lnSpc>
              <a:buFontTx/>
              <a:buNone/>
            </a:pPr>
            <a:r>
              <a:rPr lang="cs-CZ" altLang="cs-CZ" sz="2400" b="1"/>
              <a:t>					     - akumulátorové</a:t>
            </a:r>
          </a:p>
          <a:p>
            <a:pPr eaLnBrk="1" hangingPunct="1">
              <a:lnSpc>
                <a:spcPct val="90000"/>
              </a:lnSpc>
              <a:buFontTx/>
              <a:buNone/>
            </a:pPr>
            <a:r>
              <a:rPr lang="cs-CZ" altLang="cs-CZ" sz="2400" b="1"/>
              <a:t>					     - elektrické</a:t>
            </a:r>
          </a:p>
          <a:p>
            <a:pPr eaLnBrk="1" hangingPunct="1">
              <a:lnSpc>
                <a:spcPct val="90000"/>
              </a:lnSpc>
              <a:buFontTx/>
              <a:buNone/>
            </a:pPr>
            <a:r>
              <a:rPr lang="cs-CZ" altLang="cs-CZ" sz="2400" b="1"/>
              <a:t>		</a:t>
            </a:r>
          </a:p>
          <a:p>
            <a:pPr eaLnBrk="1" hangingPunct="1">
              <a:lnSpc>
                <a:spcPct val="90000"/>
              </a:lnSpc>
              <a:buFontTx/>
              <a:buNone/>
            </a:pPr>
            <a:r>
              <a:rPr lang="cs-CZ" altLang="cs-CZ" sz="2400" b="1">
                <a:solidFill>
                  <a:srgbClr val="008000"/>
                </a:solidFill>
              </a:rPr>
              <a:t>	Pevné vrtačky </a:t>
            </a:r>
            <a:r>
              <a:rPr lang="cs-CZ" altLang="cs-CZ" sz="2400" b="1"/>
              <a:t>– a, stolní</a:t>
            </a:r>
          </a:p>
          <a:p>
            <a:pPr eaLnBrk="1" hangingPunct="1">
              <a:lnSpc>
                <a:spcPct val="90000"/>
              </a:lnSpc>
              <a:buFontTx/>
              <a:buNone/>
            </a:pPr>
            <a:r>
              <a:rPr lang="cs-CZ" altLang="cs-CZ" sz="2400" b="1"/>
              <a:t>				b, sloupové</a:t>
            </a:r>
          </a:p>
          <a:p>
            <a:pPr eaLnBrk="1" hangingPunct="1">
              <a:lnSpc>
                <a:spcPct val="90000"/>
              </a:lnSpc>
              <a:buFontTx/>
              <a:buNone/>
            </a:pPr>
            <a:r>
              <a:rPr lang="cs-CZ" altLang="cs-CZ" sz="2400" b="1"/>
              <a:t>				c, stojanové</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BD37BBC9-3AA3-4995-A230-EB682BEF01DB}" type="slidenum">
              <a:rPr lang="cs-CZ" sz="1200">
                <a:solidFill>
                  <a:schemeClr val="tx1">
                    <a:tint val="75000"/>
                  </a:schemeClr>
                </a:solidFill>
                <a:latin typeface="+mn-lt"/>
              </a:rPr>
              <a:pPr algn="r" fontAlgn="auto">
                <a:spcBef>
                  <a:spcPts val="0"/>
                </a:spcBef>
                <a:spcAft>
                  <a:spcPts val="0"/>
                </a:spcAft>
                <a:defRPr/>
              </a:pPr>
              <a:t>4</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512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8" name="Nadpis 1"/>
          <p:cNvSpPr>
            <a:spLocks/>
          </p:cNvSpPr>
          <p:nvPr/>
        </p:nvSpPr>
        <p:spPr bwMode="auto">
          <a:xfrm>
            <a:off x="539750" y="1052513"/>
            <a:ext cx="8229600"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Mechanické vrtačky</a:t>
            </a:r>
          </a:p>
        </p:txBody>
      </p:sp>
      <p:pic>
        <p:nvPicPr>
          <p:cNvPr id="5129"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1250" y="1581150"/>
            <a:ext cx="6805613" cy="4341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7A86B2DE-0E0E-4941-8D79-F0CA54CC099F}" type="slidenum">
              <a:rPr lang="cs-CZ" sz="1200">
                <a:solidFill>
                  <a:schemeClr val="tx1">
                    <a:tint val="75000"/>
                  </a:schemeClr>
                </a:solidFill>
                <a:latin typeface="+mn-lt"/>
              </a:rPr>
              <a:pPr algn="r" fontAlgn="auto">
                <a:spcBef>
                  <a:spcPts val="0"/>
                </a:spcBef>
                <a:spcAft>
                  <a:spcPts val="0"/>
                </a:spcAft>
                <a:defRPr/>
              </a:pPr>
              <a:t>5</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0"/>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615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2" name="Nadpis 1"/>
          <p:cNvSpPr>
            <a:spLocks/>
          </p:cNvSpPr>
          <p:nvPr/>
        </p:nvSpPr>
        <p:spPr bwMode="auto">
          <a:xfrm>
            <a:off x="395288" y="1052513"/>
            <a:ext cx="8229600" cy="576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Akumulátorová vrtačka s příslušenstvím</a:t>
            </a:r>
          </a:p>
        </p:txBody>
      </p:sp>
      <p:pic>
        <p:nvPicPr>
          <p:cNvPr id="6153" name="Picture 2"/>
          <p:cNvPicPr>
            <a:picLocks noChangeAspect="1" noChangeArrowheads="1"/>
          </p:cNvPicPr>
          <p:nvPr/>
        </p:nvPicPr>
        <p:blipFill>
          <a:blip r:embed="rId4">
            <a:extLst>
              <a:ext uri="{28A0092B-C50C-407E-A947-70E740481C1C}">
                <a14:useLocalDpi xmlns:a14="http://schemas.microsoft.com/office/drawing/2010/main" val="0"/>
              </a:ext>
            </a:extLst>
          </a:blip>
          <a:srcRect t="4240" b="9061"/>
          <a:stretch>
            <a:fillRect/>
          </a:stretch>
        </p:blipFill>
        <p:spPr bwMode="auto">
          <a:xfrm>
            <a:off x="1403350" y="1700213"/>
            <a:ext cx="6192838" cy="402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9E7D51A6-9B1A-4E2E-A205-C99F4A49B070}" type="slidenum">
              <a:rPr lang="cs-CZ" sz="1200">
                <a:solidFill>
                  <a:schemeClr val="tx1">
                    <a:tint val="75000"/>
                  </a:schemeClr>
                </a:solidFill>
                <a:latin typeface="+mn-lt"/>
              </a:rPr>
              <a:pPr algn="r" fontAlgn="auto">
                <a:spcBef>
                  <a:spcPts val="0"/>
                </a:spcBef>
                <a:spcAft>
                  <a:spcPts val="0"/>
                </a:spcAft>
                <a:defRPr/>
              </a:pPr>
              <a:t>6</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7174"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95738" y="1052513"/>
            <a:ext cx="4256087" cy="482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7" name="Text Box 4"/>
          <p:cNvSpPr txBox="1">
            <a:spLocks noChangeArrowheads="1"/>
          </p:cNvSpPr>
          <p:nvPr/>
        </p:nvSpPr>
        <p:spPr bwMode="auto">
          <a:xfrm>
            <a:off x="611188" y="2636838"/>
            <a:ext cx="4321175" cy="1160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cs-CZ" altLang="cs-CZ" sz="2800" b="1">
                <a:cs typeface="Arial" charset="0"/>
              </a:rPr>
              <a:t>Akumulátorová</a:t>
            </a:r>
          </a:p>
          <a:p>
            <a:pPr eaLnBrk="1" hangingPunct="1">
              <a:spcBef>
                <a:spcPct val="50000"/>
              </a:spcBef>
              <a:buFontTx/>
              <a:buNone/>
            </a:pPr>
            <a:r>
              <a:rPr lang="cs-CZ" altLang="cs-CZ" sz="2800" b="1">
                <a:cs typeface="Arial" charset="0"/>
              </a:rPr>
              <a:t>      vrtačka</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A5E5F6D3-0328-41EC-9BD7-77492704D802}" type="slidenum">
              <a:rPr lang="cs-CZ" sz="1200">
                <a:solidFill>
                  <a:schemeClr val="tx1">
                    <a:tint val="75000"/>
                  </a:schemeClr>
                </a:solidFill>
                <a:latin typeface="+mn-lt"/>
              </a:rPr>
              <a:pPr algn="r" fontAlgn="auto">
                <a:spcBef>
                  <a:spcPts val="0"/>
                </a:spcBef>
                <a:spcAft>
                  <a:spcPts val="0"/>
                </a:spcAft>
                <a:defRPr/>
              </a:pPr>
              <a:t>7</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819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00" name="Rectangle 2"/>
          <p:cNvSpPr>
            <a:spLocks noChangeArrowheads="1"/>
          </p:cNvSpPr>
          <p:nvPr/>
        </p:nvSpPr>
        <p:spPr bwMode="auto">
          <a:xfrm>
            <a:off x="395288" y="1052513"/>
            <a:ext cx="8229600"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Ruční elektrická vrtačka s posuvným hloubkoměrem</a:t>
            </a:r>
          </a:p>
        </p:txBody>
      </p:sp>
      <p:pic>
        <p:nvPicPr>
          <p:cNvPr id="8201" name="Picture 5" descr="skenovat002"/>
          <p:cNvPicPr>
            <a:picLocks noChangeAspect="1" noChangeArrowheads="1"/>
          </p:cNvPicPr>
          <p:nvPr/>
        </p:nvPicPr>
        <p:blipFill>
          <a:blip r:embed="rId4">
            <a:extLst>
              <a:ext uri="{28A0092B-C50C-407E-A947-70E740481C1C}">
                <a14:useLocalDpi xmlns:a14="http://schemas.microsoft.com/office/drawing/2010/main" val="0"/>
              </a:ext>
            </a:extLst>
          </a:blip>
          <a:srcRect l="13228" t="2441" r="21297" b="26129"/>
          <a:stretch>
            <a:fillRect/>
          </a:stretch>
        </p:blipFill>
        <p:spPr bwMode="auto">
          <a:xfrm>
            <a:off x="1403350" y="1916113"/>
            <a:ext cx="6408738"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9C20B79F-3D32-4378-9480-02A6EE15AA7D}" type="slidenum">
              <a:rPr lang="cs-CZ" sz="1200">
                <a:solidFill>
                  <a:schemeClr val="tx1">
                    <a:tint val="75000"/>
                  </a:schemeClr>
                </a:solidFill>
                <a:latin typeface="+mn-lt"/>
              </a:rPr>
              <a:pPr algn="r" fontAlgn="auto">
                <a:spcBef>
                  <a:spcPts val="0"/>
                </a:spcBef>
                <a:spcAft>
                  <a:spcPts val="0"/>
                </a:spcAft>
                <a:defRPr/>
              </a:pPr>
              <a:t>8</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922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4" name="Rectangle 2"/>
          <p:cNvSpPr>
            <a:spLocks noChangeArrowheads="1"/>
          </p:cNvSpPr>
          <p:nvPr/>
        </p:nvSpPr>
        <p:spPr bwMode="auto">
          <a:xfrm>
            <a:off x="5003800" y="1052513"/>
            <a:ext cx="3538538"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cs-CZ" altLang="cs-CZ" sz="2800" b="1">
                <a:solidFill>
                  <a:schemeClr val="tx2"/>
                </a:solidFill>
              </a:rPr>
              <a:t>Stolní vrtačky</a:t>
            </a:r>
          </a:p>
        </p:txBody>
      </p:sp>
      <p:sp>
        <p:nvSpPr>
          <p:cNvPr id="9225" name="Rectangle 4"/>
          <p:cNvSpPr>
            <a:spLocks noChangeArrowheads="1"/>
          </p:cNvSpPr>
          <p:nvPr/>
        </p:nvSpPr>
        <p:spPr bwMode="auto">
          <a:xfrm>
            <a:off x="107950" y="1125538"/>
            <a:ext cx="3959225" cy="453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lnSpc>
                <a:spcPct val="80000"/>
              </a:lnSpc>
              <a:buFontTx/>
              <a:buNone/>
            </a:pPr>
            <a:r>
              <a:rPr lang="cs-CZ" altLang="cs-CZ" sz="1800" b="1"/>
              <a:t>    Jsou určeny pro vrtání děr do průměru 20 mm. Pro malé průměry je třeba, aby měly dostatečné otáčky (až 2500 ot./min.). </a:t>
            </a:r>
          </a:p>
          <a:p>
            <a:pPr algn="ctr" eaLnBrk="1" hangingPunct="1">
              <a:lnSpc>
                <a:spcPct val="80000"/>
              </a:lnSpc>
              <a:buFontTx/>
              <a:buNone/>
            </a:pPr>
            <a:r>
              <a:rPr lang="cs-CZ" altLang="cs-CZ" sz="1800" b="1">
                <a:solidFill>
                  <a:srgbClr val="0000FF"/>
                </a:solidFill>
              </a:rPr>
              <a:t>Jsou vybaveny většinou řemenovým převodem s pětivrstvou řemenicí na ose motoru i na vřeteníku.</a:t>
            </a:r>
            <a:r>
              <a:rPr lang="cs-CZ" altLang="cs-CZ" sz="1800" b="1">
                <a:solidFill>
                  <a:srgbClr val="FF0000"/>
                </a:solidFill>
              </a:rPr>
              <a:t>  </a:t>
            </a:r>
          </a:p>
          <a:p>
            <a:pPr algn="ctr" eaLnBrk="1" hangingPunct="1">
              <a:lnSpc>
                <a:spcPct val="80000"/>
              </a:lnSpc>
              <a:buFontTx/>
              <a:buNone/>
            </a:pPr>
            <a:r>
              <a:rPr lang="cs-CZ" altLang="cs-CZ" sz="1800" b="1">
                <a:solidFill>
                  <a:srgbClr val="0000FF"/>
                </a:solidFill>
              </a:rPr>
              <a:t>U novějších typů jsou řemenice tři.</a:t>
            </a:r>
          </a:p>
          <a:p>
            <a:pPr algn="ctr" eaLnBrk="1" hangingPunct="1">
              <a:lnSpc>
                <a:spcPct val="80000"/>
              </a:lnSpc>
              <a:buFontTx/>
              <a:buNone/>
            </a:pPr>
            <a:r>
              <a:rPr lang="cs-CZ" altLang="cs-CZ" sz="1800" b="1" i="1">
                <a:solidFill>
                  <a:srgbClr val="FF0000"/>
                </a:solidFill>
              </a:rPr>
              <a:t>Těmi je možné měnit počet otáček,</a:t>
            </a:r>
            <a:r>
              <a:rPr lang="cs-CZ" altLang="cs-CZ" sz="1800" b="1">
                <a:solidFill>
                  <a:srgbClr val="FF0000"/>
                </a:solidFill>
              </a:rPr>
              <a:t> </a:t>
            </a:r>
            <a:r>
              <a:rPr lang="cs-CZ" altLang="cs-CZ" sz="1800" b="1" i="1">
                <a:solidFill>
                  <a:srgbClr val="FF0000"/>
                </a:solidFill>
              </a:rPr>
              <a:t>ale pouze</a:t>
            </a:r>
            <a:r>
              <a:rPr lang="cs-CZ" altLang="cs-CZ" sz="1800" b="1">
                <a:solidFill>
                  <a:srgbClr val="FF0000"/>
                </a:solidFill>
              </a:rPr>
              <a:t> </a:t>
            </a:r>
            <a:r>
              <a:rPr lang="cs-CZ" altLang="cs-CZ" sz="1800" b="1" i="1">
                <a:solidFill>
                  <a:srgbClr val="FF0000"/>
                </a:solidFill>
              </a:rPr>
              <a:t>za klidu.</a:t>
            </a:r>
            <a:r>
              <a:rPr lang="cs-CZ" altLang="cs-CZ" sz="1800" b="1" i="1">
                <a:solidFill>
                  <a:srgbClr val="FF0066"/>
                </a:solidFill>
              </a:rPr>
              <a:t> </a:t>
            </a:r>
            <a:endParaRPr lang="cs-CZ" altLang="cs-CZ" sz="1800" b="1">
              <a:solidFill>
                <a:srgbClr val="FF0066"/>
              </a:solidFill>
            </a:endParaRPr>
          </a:p>
          <a:p>
            <a:pPr algn="ctr" eaLnBrk="1" hangingPunct="1">
              <a:lnSpc>
                <a:spcPct val="80000"/>
              </a:lnSpc>
              <a:buFontTx/>
              <a:buNone/>
            </a:pPr>
            <a:r>
              <a:rPr lang="cs-CZ" altLang="cs-CZ" sz="1800" b="1"/>
              <a:t>Svislý posuv je zajištěn ruční pákou přes pružinu. Výška vřeteníku je přestavitelná šroubovým převodem uvnitř sloupku vrtačky nebo posunem pracovního stolu. Tyto vrtačky se umisťují na pracovní stůl nebo zvláštní podestu. </a:t>
            </a:r>
          </a:p>
        </p:txBody>
      </p:sp>
      <p:pic>
        <p:nvPicPr>
          <p:cNvPr id="9226" name="Picture 2" descr="E:\2013-05-23\IMAGE0161.JPG"/>
          <p:cNvPicPr>
            <a:picLocks noChangeAspect="1" noChangeArrowheads="1"/>
          </p:cNvPicPr>
          <p:nvPr/>
        </p:nvPicPr>
        <p:blipFill>
          <a:blip r:embed="rId4">
            <a:extLst>
              <a:ext uri="{28A0092B-C50C-407E-A947-70E740481C1C}">
                <a14:useLocalDpi xmlns:a14="http://schemas.microsoft.com/office/drawing/2010/main" val="0"/>
              </a:ext>
            </a:extLst>
          </a:blip>
          <a:srcRect l="3159" t="4173" r="3966" b="67859"/>
          <a:stretch>
            <a:fillRect/>
          </a:stretch>
        </p:blipFill>
        <p:spPr bwMode="auto">
          <a:xfrm>
            <a:off x="4532313" y="1916113"/>
            <a:ext cx="4071937" cy="378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928AD986-91CB-4A0B-AD20-42E3F5878020}" type="slidenum">
              <a:rPr lang="cs-CZ" sz="1200">
                <a:solidFill>
                  <a:schemeClr val="tx1">
                    <a:tint val="75000"/>
                  </a:schemeClr>
                </a:solidFill>
                <a:latin typeface="+mn-lt"/>
              </a:rPr>
              <a:pPr algn="r" fontAlgn="auto">
                <a:spcBef>
                  <a:spcPts val="0"/>
                </a:spcBef>
                <a:spcAft>
                  <a:spcPts val="0"/>
                </a:spcAft>
                <a:defRPr/>
              </a:pPr>
              <a:t>9</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1024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8" name="Rectangle 2"/>
          <p:cNvSpPr>
            <a:spLocks noChangeArrowheads="1"/>
          </p:cNvSpPr>
          <p:nvPr/>
        </p:nvSpPr>
        <p:spPr bwMode="auto">
          <a:xfrm>
            <a:off x="468313" y="908050"/>
            <a:ext cx="8229600"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Stolní a sloupová vrtačka</a:t>
            </a:r>
          </a:p>
        </p:txBody>
      </p:sp>
      <p:pic>
        <p:nvPicPr>
          <p:cNvPr id="10249" name="Picture 2" descr="C:\Users\Riha\Pictures\2013-05-03\P4300050.JPG"/>
          <p:cNvPicPr>
            <a:picLocks noChangeAspect="1" noChangeArrowheads="1"/>
          </p:cNvPicPr>
          <p:nvPr/>
        </p:nvPicPr>
        <p:blipFill>
          <a:blip r:embed="rId4">
            <a:extLst>
              <a:ext uri="{28A0092B-C50C-407E-A947-70E740481C1C}">
                <a14:useLocalDpi xmlns:a14="http://schemas.microsoft.com/office/drawing/2010/main" val="0"/>
              </a:ext>
            </a:extLst>
          </a:blip>
          <a:srcRect t="4318" r="14964"/>
          <a:stretch>
            <a:fillRect/>
          </a:stretch>
        </p:blipFill>
        <p:spPr bwMode="auto">
          <a:xfrm>
            <a:off x="1258888" y="1592263"/>
            <a:ext cx="2808287" cy="421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50" name="Picture 3" descr="C:\Users\Riha\Pictures\2013-05-03\P4300052.JPG"/>
          <p:cNvPicPr>
            <a:picLocks noChangeAspect="1" noChangeArrowheads="1"/>
          </p:cNvPicPr>
          <p:nvPr/>
        </p:nvPicPr>
        <p:blipFill>
          <a:blip r:embed="rId5">
            <a:extLst>
              <a:ext uri="{28A0092B-C50C-407E-A947-70E740481C1C}">
                <a14:useLocalDpi xmlns:a14="http://schemas.microsoft.com/office/drawing/2010/main" val="0"/>
              </a:ext>
            </a:extLst>
          </a:blip>
          <a:srcRect l="16885" r="22363"/>
          <a:stretch>
            <a:fillRect/>
          </a:stretch>
        </p:blipFill>
        <p:spPr bwMode="auto">
          <a:xfrm>
            <a:off x="5075238" y="1592263"/>
            <a:ext cx="2809875" cy="4237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ABDE6DC2-EBC0-44D4-8EE7-D9CFB627A8B6}" type="slidenum">
              <a:rPr lang="cs-CZ" sz="1200">
                <a:solidFill>
                  <a:schemeClr val="tx1">
                    <a:tint val="75000"/>
                  </a:schemeClr>
                </a:solidFill>
                <a:latin typeface="+mn-lt"/>
              </a:rPr>
              <a:pPr algn="r" fontAlgn="auto">
                <a:spcBef>
                  <a:spcPts val="0"/>
                </a:spcBef>
                <a:spcAft>
                  <a:spcPts val="0"/>
                </a:spcAft>
                <a:defRPr/>
              </a:pPr>
              <a:t>10</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127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72" name="Rectangle 2"/>
          <p:cNvSpPr>
            <a:spLocks noChangeArrowheads="1"/>
          </p:cNvSpPr>
          <p:nvPr/>
        </p:nvSpPr>
        <p:spPr bwMode="auto">
          <a:xfrm>
            <a:off x="468313" y="1052513"/>
            <a:ext cx="4175125"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Sloupové vrtačky</a:t>
            </a:r>
          </a:p>
        </p:txBody>
      </p:sp>
      <p:sp>
        <p:nvSpPr>
          <p:cNvPr id="11273" name="Rectangle 3"/>
          <p:cNvSpPr>
            <a:spLocks noChangeArrowheads="1"/>
          </p:cNvSpPr>
          <p:nvPr/>
        </p:nvSpPr>
        <p:spPr bwMode="auto">
          <a:xfrm>
            <a:off x="468313" y="1628775"/>
            <a:ext cx="4608512"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buFontTx/>
              <a:buNone/>
            </a:pPr>
            <a:endParaRPr lang="cs-CZ" altLang="cs-CZ" sz="2400" b="1"/>
          </a:p>
          <a:p>
            <a:pPr algn="ctr" eaLnBrk="1" hangingPunct="1">
              <a:buFontTx/>
              <a:buNone/>
            </a:pPr>
            <a:r>
              <a:rPr lang="cs-CZ" altLang="cs-CZ" sz="2400" b="1"/>
              <a:t>Mají sloup prodloužený tak, aby se daly postavit na podlahu. Jsou vybaveny strojním posuvem. </a:t>
            </a:r>
          </a:p>
          <a:p>
            <a:pPr algn="ctr" eaLnBrk="1" hangingPunct="1">
              <a:buFontTx/>
              <a:buNone/>
            </a:pPr>
            <a:endParaRPr lang="cs-CZ" altLang="cs-CZ" sz="2400" b="1"/>
          </a:p>
          <a:p>
            <a:pPr algn="ctr" eaLnBrk="1" hangingPunct="1">
              <a:buFontTx/>
              <a:buNone/>
            </a:pPr>
            <a:r>
              <a:rPr lang="cs-CZ" altLang="cs-CZ" sz="2400" b="1"/>
              <a:t>Mají také otočný stůl a větší obrobek je možno postavit na základovou desku. </a:t>
            </a:r>
          </a:p>
        </p:txBody>
      </p:sp>
      <p:pic>
        <p:nvPicPr>
          <p:cNvPr id="11274" name="Picture 3" descr="E:\2013-05-23\IMAGE0161.JPG"/>
          <p:cNvPicPr>
            <a:picLocks noChangeAspect="1" noChangeArrowheads="1"/>
          </p:cNvPicPr>
          <p:nvPr/>
        </p:nvPicPr>
        <p:blipFill>
          <a:blip r:embed="rId4" cstate="print">
            <a:extLst>
              <a:ext uri="{28A0092B-C50C-407E-A947-70E740481C1C}">
                <a14:useLocalDpi xmlns:a14="http://schemas.microsoft.com/office/drawing/2010/main" val="0"/>
              </a:ext>
            </a:extLst>
          </a:blip>
          <a:srcRect l="3159" t="39192" r="3967" b="7848"/>
          <a:stretch>
            <a:fillRect/>
          </a:stretch>
        </p:blipFill>
        <p:spPr bwMode="auto">
          <a:xfrm>
            <a:off x="5811838" y="957263"/>
            <a:ext cx="2879725" cy="5072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22AC68B9-5853-4FE1-9FB1-9274FE92FB04}" type="slidenum">
              <a:rPr lang="cs-CZ" sz="1200">
                <a:solidFill>
                  <a:schemeClr val="tx1">
                    <a:tint val="75000"/>
                  </a:schemeClr>
                </a:solidFill>
                <a:latin typeface="+mn-lt"/>
              </a:rPr>
              <a:pPr algn="r" fontAlgn="auto">
                <a:spcBef>
                  <a:spcPts val="0"/>
                </a:spcBef>
                <a:spcAft>
                  <a:spcPts val="0"/>
                </a:spcAft>
                <a:defRPr/>
              </a:pPr>
              <a:t>11</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2294"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5"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6" name="Picture 3" descr="vrt ap"/>
          <p:cNvPicPr>
            <a:picLocks noChangeAspect="1" noChangeArrowheads="1"/>
          </p:cNvPicPr>
          <p:nvPr/>
        </p:nvPicPr>
        <p:blipFill>
          <a:blip r:embed="rId4">
            <a:extLst>
              <a:ext uri="{28A0092B-C50C-407E-A947-70E740481C1C}">
                <a14:useLocalDpi xmlns:a14="http://schemas.microsoft.com/office/drawing/2010/main" val="0"/>
              </a:ext>
            </a:extLst>
          </a:blip>
          <a:srcRect t="1846" b="2174"/>
          <a:stretch>
            <a:fillRect/>
          </a:stretch>
        </p:blipFill>
        <p:spPr bwMode="auto">
          <a:xfrm>
            <a:off x="2570163" y="1268413"/>
            <a:ext cx="4260850" cy="453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68FF1DE9-57F9-4CBA-A3B1-14C04B80DF4E}" type="slidenum">
              <a:rPr lang="cs-CZ" sz="1200">
                <a:solidFill>
                  <a:schemeClr val="tx1">
                    <a:tint val="75000"/>
                  </a:schemeClr>
                </a:solidFill>
                <a:latin typeface="+mn-lt"/>
              </a:rPr>
              <a:pPr algn="r" fontAlgn="auto">
                <a:spcBef>
                  <a:spcPts val="0"/>
                </a:spcBef>
                <a:spcAft>
                  <a:spcPts val="0"/>
                </a:spcAft>
                <a:defRPr/>
              </a:pPr>
              <a:t>12</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331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20" name="Rectangle 2"/>
          <p:cNvSpPr>
            <a:spLocks noChangeArrowheads="1"/>
          </p:cNvSpPr>
          <p:nvPr/>
        </p:nvSpPr>
        <p:spPr bwMode="auto">
          <a:xfrm>
            <a:off x="468313" y="981075"/>
            <a:ext cx="8229600" cy="503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Stojanové vrtačky</a:t>
            </a:r>
          </a:p>
        </p:txBody>
      </p:sp>
      <p:sp>
        <p:nvSpPr>
          <p:cNvPr id="13321" name="Rectangle 4"/>
          <p:cNvSpPr>
            <a:spLocks noChangeArrowheads="1"/>
          </p:cNvSpPr>
          <p:nvPr/>
        </p:nvSpPr>
        <p:spPr bwMode="auto">
          <a:xfrm>
            <a:off x="457200" y="1600200"/>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lnSpc>
                <a:spcPct val="80000"/>
              </a:lnSpc>
              <a:buFontTx/>
              <a:buNone/>
            </a:pPr>
            <a:r>
              <a:rPr lang="cs-CZ" altLang="cs-CZ" sz="2400" b="1"/>
              <a:t>   Jsou masivní stroje, určené pro velké výkony. Vřeteník je rozdělen na pevnou část, obsahující převodovku, a na přestavitelnou část s posuvným ústrojím. Místo svisle přestavitelného stolu může být stůl křížový, kterým lze podélně i příčně posouvat, takže obrobek lze rychle a přesně ustavovat.</a:t>
            </a:r>
          </a:p>
        </p:txBody>
      </p:sp>
      <p:pic>
        <p:nvPicPr>
          <p:cNvPr id="13322" name="Picture 12" descr="vrtačka3 001"/>
          <p:cNvPicPr>
            <a:picLocks noChangeAspect="1" noChangeArrowheads="1"/>
          </p:cNvPicPr>
          <p:nvPr/>
        </p:nvPicPr>
        <p:blipFill>
          <a:blip r:embed="rId4">
            <a:extLst>
              <a:ext uri="{28A0092B-C50C-407E-A947-70E740481C1C}">
                <a14:useLocalDpi xmlns:a14="http://schemas.microsoft.com/office/drawing/2010/main" val="0"/>
              </a:ext>
            </a:extLst>
          </a:blip>
          <a:srcRect l="10495" t="3641" b="9280"/>
          <a:stretch>
            <a:fillRect/>
          </a:stretch>
        </p:blipFill>
        <p:spPr bwMode="auto">
          <a:xfrm>
            <a:off x="4787900" y="1557338"/>
            <a:ext cx="3778250" cy="424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B064A96E-5F88-470B-BF92-A86733E9C43B}" type="slidenum">
              <a:rPr lang="cs-CZ" sz="1200">
                <a:solidFill>
                  <a:schemeClr val="tx1">
                    <a:tint val="75000"/>
                  </a:schemeClr>
                </a:solidFill>
                <a:latin typeface="+mn-lt"/>
              </a:rPr>
              <a:pPr algn="r" fontAlgn="auto">
                <a:spcBef>
                  <a:spcPts val="0"/>
                </a:spcBef>
                <a:spcAft>
                  <a:spcPts val="0"/>
                </a:spcAft>
                <a:defRPr/>
              </a:pPr>
              <a:t>13</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434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4" name="Rectangle 8"/>
          <p:cNvSpPr>
            <a:spLocks noChangeArrowheads="1"/>
          </p:cNvSpPr>
          <p:nvPr/>
        </p:nvSpPr>
        <p:spPr bwMode="auto">
          <a:xfrm>
            <a:off x="2843213" y="1125538"/>
            <a:ext cx="3233737"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cs-CZ" altLang="cs-CZ" sz="2800" b="1">
                <a:solidFill>
                  <a:srgbClr val="0000FF"/>
                </a:solidFill>
              </a:rPr>
              <a:t>Bezpečnost práce</a:t>
            </a:r>
          </a:p>
        </p:txBody>
      </p:sp>
      <p:sp>
        <p:nvSpPr>
          <p:cNvPr id="14345" name="Rectangle 3"/>
          <p:cNvSpPr>
            <a:spLocks noChangeArrowheads="1"/>
          </p:cNvSpPr>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lnSpc>
                <a:spcPct val="80000"/>
              </a:lnSpc>
              <a:buFontTx/>
              <a:buNone/>
            </a:pPr>
            <a:endParaRPr lang="cs-CZ" altLang="cs-CZ" sz="2000"/>
          </a:p>
          <a:p>
            <a:pPr eaLnBrk="1" hangingPunct="1">
              <a:lnSpc>
                <a:spcPct val="80000"/>
              </a:lnSpc>
              <a:buFontTx/>
              <a:buNone/>
            </a:pPr>
            <a:r>
              <a:rPr lang="cs-CZ" altLang="cs-CZ" sz="2000" b="1"/>
              <a:t>1, Na vrtačce, pracovním stole a okolo stroje udržujte pořádek. Použité nářadí patřící  k vrtačce odkládejte na určené místo.</a:t>
            </a:r>
          </a:p>
          <a:p>
            <a:pPr eaLnBrk="1" hangingPunct="1">
              <a:lnSpc>
                <a:spcPct val="80000"/>
              </a:lnSpc>
              <a:buFontTx/>
              <a:buNone/>
            </a:pPr>
            <a:r>
              <a:rPr lang="cs-CZ" altLang="cs-CZ" sz="2000" b="1"/>
              <a:t>2, Před započetím práce překontrolujte stroj i jeho ochranné zařízení.</a:t>
            </a:r>
          </a:p>
          <a:p>
            <a:pPr eaLnBrk="1" hangingPunct="1">
              <a:lnSpc>
                <a:spcPct val="80000"/>
              </a:lnSpc>
              <a:buFontTx/>
              <a:buNone/>
            </a:pPr>
            <a:r>
              <a:rPr lang="cs-CZ" altLang="cs-CZ" sz="2000" b="1"/>
              <a:t>3, Dbejte na to, aby stojanové a sloupové vrtačky byly spolehlivě připevněny k podlaze nebo pracovnímu stolu.</a:t>
            </a:r>
          </a:p>
          <a:p>
            <a:pPr eaLnBrk="1" hangingPunct="1">
              <a:lnSpc>
                <a:spcPct val="80000"/>
              </a:lnSpc>
              <a:buFontTx/>
              <a:buNone/>
            </a:pPr>
            <a:r>
              <a:rPr lang="cs-CZ" altLang="cs-CZ" sz="2000" b="1"/>
              <a:t>4, Dbejte, aby řemenice pro náhon byly vždy zakryty ochranným krytem.</a:t>
            </a:r>
          </a:p>
          <a:p>
            <a:pPr eaLnBrk="1" hangingPunct="1">
              <a:lnSpc>
                <a:spcPct val="80000"/>
              </a:lnSpc>
              <a:buFontTx/>
              <a:buNone/>
            </a:pPr>
            <a:r>
              <a:rPr lang="cs-CZ" altLang="cs-CZ" sz="2000" b="1"/>
              <a:t>5, Odstraňte ihned případně rozlitý olej nebo chladící emulzi okolo stroje, aby nedošlo k uklouznutí.</a:t>
            </a:r>
          </a:p>
          <a:p>
            <a:pPr eaLnBrk="1" hangingPunct="1">
              <a:lnSpc>
                <a:spcPct val="80000"/>
              </a:lnSpc>
              <a:buFontTx/>
              <a:buNone/>
            </a:pPr>
            <a:r>
              <a:rPr lang="cs-CZ" altLang="cs-CZ" sz="2000" b="1"/>
              <a:t>6, Dbejte na to, aby vrták nebo jiný obráběcí nástroj byl řádně upnutý a neházel.</a:t>
            </a:r>
          </a:p>
          <a:p>
            <a:pPr eaLnBrk="1" hangingPunct="1">
              <a:lnSpc>
                <a:spcPct val="80000"/>
              </a:lnSpc>
              <a:buFontTx/>
              <a:buNone/>
            </a:pPr>
            <a:r>
              <a:rPr lang="cs-CZ" altLang="cs-CZ" sz="2000" b="1"/>
              <a:t>7, Vrtaný předmět je třeba řádně upnout do svěráku nebo jiného přípravku, aby nenastala při zaseknutí vrtáku rotace předmětu.</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00F29375-C394-4698-BF8F-D01CFD9CDE02}" type="slidenum">
              <a:rPr lang="cs-CZ" sz="1200">
                <a:solidFill>
                  <a:schemeClr val="tx1">
                    <a:tint val="75000"/>
                  </a:schemeClr>
                </a:solidFill>
                <a:latin typeface="+mn-lt"/>
              </a:rPr>
              <a:pPr algn="r" fontAlgn="auto">
                <a:spcBef>
                  <a:spcPts val="0"/>
                </a:spcBef>
                <a:spcAft>
                  <a:spcPts val="0"/>
                </a:spcAft>
                <a:defRPr/>
              </a:pPr>
              <a:t>14</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536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8" name="Rectangle 8"/>
          <p:cNvSpPr>
            <a:spLocks noChangeArrowheads="1"/>
          </p:cNvSpPr>
          <p:nvPr/>
        </p:nvSpPr>
        <p:spPr bwMode="auto">
          <a:xfrm>
            <a:off x="2843213" y="1125538"/>
            <a:ext cx="3233737"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cs-CZ" altLang="cs-CZ" sz="2800" b="1">
                <a:solidFill>
                  <a:srgbClr val="0000FF"/>
                </a:solidFill>
              </a:rPr>
              <a:t>Bezpečnost práce</a:t>
            </a:r>
          </a:p>
        </p:txBody>
      </p:sp>
      <p:sp>
        <p:nvSpPr>
          <p:cNvPr id="15369" name="Rectangle 3"/>
          <p:cNvSpPr>
            <a:spLocks noChangeArrowheads="1"/>
          </p:cNvSpPr>
          <p:nvPr/>
        </p:nvSpPr>
        <p:spPr bwMode="auto">
          <a:xfrm>
            <a:off x="457200" y="1600200"/>
            <a:ext cx="8229600" cy="4205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lnSpc>
                <a:spcPct val="80000"/>
              </a:lnSpc>
              <a:buFontTx/>
              <a:buNone/>
            </a:pPr>
            <a:r>
              <a:rPr lang="cs-CZ" altLang="cs-CZ" sz="2000" b="1"/>
              <a:t>8, Při vrtání dlouhých předmětů je třeba je podepřít nebo upnout tak, aby nedošlo k jejich zvrácení a zalomení vrtáku.</a:t>
            </a:r>
          </a:p>
          <a:p>
            <a:pPr eaLnBrk="1" hangingPunct="1">
              <a:lnSpc>
                <a:spcPct val="80000"/>
              </a:lnSpc>
              <a:buFontTx/>
              <a:buNone/>
            </a:pPr>
            <a:r>
              <a:rPr lang="cs-CZ" altLang="cs-CZ" sz="2000" b="1"/>
              <a:t>9, Třísky z vrtaného předmětu nikdy neodstraňujte odfukováním nebo rukou. K tomu slouží štětec nebo háček.</a:t>
            </a:r>
          </a:p>
          <a:p>
            <a:pPr eaLnBrk="1" hangingPunct="1">
              <a:lnSpc>
                <a:spcPct val="80000"/>
              </a:lnSpc>
              <a:buFontTx/>
              <a:buNone/>
            </a:pPr>
            <a:r>
              <a:rPr lang="cs-CZ" altLang="cs-CZ" sz="2000" b="1"/>
              <a:t>10, Vychází-li od vrtáku dlouhá tříska, přerušte tlak na vrták nebo stroj zastavte a třísku odstraňte pomůckami k tomu určenými.</a:t>
            </a:r>
          </a:p>
          <a:p>
            <a:pPr eaLnBrk="1" hangingPunct="1">
              <a:lnSpc>
                <a:spcPct val="80000"/>
              </a:lnSpc>
              <a:buFontTx/>
              <a:buNone/>
            </a:pPr>
            <a:r>
              <a:rPr lang="cs-CZ" altLang="cs-CZ" sz="2000" b="1"/>
              <a:t>11, Nebrzděte nikdy sklíčidlo dobíhajícího stroje.</a:t>
            </a:r>
          </a:p>
          <a:p>
            <a:pPr eaLnBrk="1" hangingPunct="1">
              <a:lnSpc>
                <a:spcPct val="80000"/>
              </a:lnSpc>
              <a:buFontTx/>
              <a:buNone/>
            </a:pPr>
            <a:r>
              <a:rPr lang="cs-CZ" altLang="cs-CZ" sz="2000" b="1"/>
              <a:t>12, Při vrtání noste přiléhavý oděv, včetně zapnutých rukávů. Delší vlasy je třeba chránit čepicí nebo šátkem.</a:t>
            </a:r>
          </a:p>
          <a:p>
            <a:pPr eaLnBrk="1" hangingPunct="1">
              <a:lnSpc>
                <a:spcPct val="80000"/>
              </a:lnSpc>
              <a:buFontTx/>
              <a:buNone/>
            </a:pPr>
            <a:r>
              <a:rPr lang="cs-CZ" altLang="cs-CZ" sz="2000" b="1"/>
              <a:t>13, Při práci na vrtačce používejte ochranné brýle nebo obličejový štít.</a:t>
            </a:r>
          </a:p>
          <a:p>
            <a:pPr eaLnBrk="1" hangingPunct="1">
              <a:lnSpc>
                <a:spcPct val="80000"/>
              </a:lnSpc>
              <a:buFontTx/>
              <a:buNone/>
            </a:pPr>
            <a:r>
              <a:rPr lang="cs-CZ" altLang="cs-CZ" sz="2000" b="1"/>
              <a:t>14, Při práci na vrtačce nenoste na rukou řetízky a prstýnky nebo   jiné ozdobné předměty, které by mohl vrták zachytit.</a:t>
            </a:r>
          </a:p>
          <a:p>
            <a:pPr eaLnBrk="1" hangingPunct="1">
              <a:lnSpc>
                <a:spcPct val="80000"/>
              </a:lnSpc>
              <a:buFontTx/>
              <a:buNone/>
            </a:pPr>
            <a:r>
              <a:rPr lang="cs-CZ" altLang="cs-CZ" sz="2000" b="1"/>
              <a:t>15, Chod stroje zastavte při každém i dočasném přerušení práce.</a:t>
            </a:r>
          </a:p>
          <a:p>
            <a:pPr eaLnBrk="1" hangingPunct="1">
              <a:lnSpc>
                <a:spcPct val="80000"/>
              </a:lnSpc>
            </a:pPr>
            <a:endParaRPr lang="cs-CZ" altLang="cs-CZ" sz="2000" b="1"/>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C9BD1FB8-FE14-486B-B3B6-6C87D84CEC01}" type="slidenum">
              <a:rPr lang="cs-CZ" sz="1200">
                <a:solidFill>
                  <a:schemeClr val="tx1">
                    <a:tint val="75000"/>
                  </a:schemeClr>
                </a:solidFill>
                <a:latin typeface="+mn-lt"/>
              </a:rPr>
              <a:pPr algn="r" fontAlgn="auto">
                <a:spcBef>
                  <a:spcPts val="0"/>
                </a:spcBef>
                <a:spcAft>
                  <a:spcPts val="0"/>
                </a:spcAft>
                <a:defRPr/>
              </a:pPr>
              <a:t>15</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639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2" name="Rectangle 8"/>
          <p:cNvSpPr>
            <a:spLocks noChangeArrowheads="1"/>
          </p:cNvSpPr>
          <p:nvPr/>
        </p:nvSpPr>
        <p:spPr bwMode="auto">
          <a:xfrm>
            <a:off x="2987675" y="1052513"/>
            <a:ext cx="2973388"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cs-CZ" altLang="cs-CZ" sz="2800" b="1">
                <a:solidFill>
                  <a:srgbClr val="0000FF"/>
                </a:solidFill>
              </a:rPr>
              <a:t>Kontrolní otázky</a:t>
            </a:r>
          </a:p>
        </p:txBody>
      </p:sp>
      <p:sp>
        <p:nvSpPr>
          <p:cNvPr id="16393" name="Zástupný symbol pro obsah 2"/>
          <p:cNvSpPr>
            <a:spLocks/>
          </p:cNvSpPr>
          <p:nvPr/>
        </p:nvSpPr>
        <p:spPr bwMode="auto">
          <a:xfrm>
            <a:off x="1042988" y="1728788"/>
            <a:ext cx="6769100" cy="3268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FontTx/>
              <a:buNone/>
            </a:pPr>
            <a:r>
              <a:rPr lang="cs-CZ" altLang="cs-CZ" sz="2000" b="1"/>
              <a:t>	</a:t>
            </a:r>
          </a:p>
          <a:p>
            <a:pPr eaLnBrk="1" hangingPunct="1">
              <a:buFontTx/>
              <a:buNone/>
            </a:pPr>
            <a:r>
              <a:rPr lang="cs-CZ" altLang="cs-CZ" sz="2000" b="1"/>
              <a:t>  1, Jak se rozdělují vrtačky podle druhu pohonu?</a:t>
            </a:r>
          </a:p>
          <a:p>
            <a:pPr eaLnBrk="1" hangingPunct="1">
              <a:buFontTx/>
              <a:buNone/>
            </a:pPr>
            <a:r>
              <a:rPr lang="cs-CZ" altLang="cs-CZ" sz="2000" b="1"/>
              <a:t>  2, Jaké druhy strojních vrtaček znáte? </a:t>
            </a:r>
          </a:p>
          <a:p>
            <a:pPr eaLnBrk="1" hangingPunct="1">
              <a:buFontTx/>
              <a:buNone/>
            </a:pPr>
            <a:r>
              <a:rPr lang="cs-CZ" altLang="cs-CZ" sz="2000" b="1"/>
              <a:t>  3, Jaké základní části musí mít vždy vrtačka?</a:t>
            </a:r>
          </a:p>
          <a:p>
            <a:pPr eaLnBrk="1" hangingPunct="1">
              <a:buFontTx/>
              <a:buNone/>
            </a:pPr>
            <a:r>
              <a:rPr lang="cs-CZ" altLang="cs-CZ" sz="2000" b="1"/>
              <a:t>  4, K čemu slouží vřeteno vrtačky?</a:t>
            </a:r>
          </a:p>
          <a:p>
            <a:pPr eaLnBrk="1" hangingPunct="1">
              <a:buFontTx/>
              <a:buNone/>
            </a:pPr>
            <a:r>
              <a:rPr lang="cs-CZ" altLang="cs-CZ" sz="2000" b="1"/>
              <a:t>  5, K čemu slouží kuželová redukční vložka?</a:t>
            </a:r>
          </a:p>
          <a:p>
            <a:pPr eaLnBrk="1" hangingPunct="1">
              <a:buFontTx/>
              <a:buNone/>
            </a:pPr>
            <a:r>
              <a:rPr lang="cs-CZ" altLang="cs-CZ" sz="2000" b="1"/>
              <a:t>  </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7FC1FBD6-B066-403A-A31D-FADB560177E9}" type="slidenum">
              <a:rPr lang="cs-CZ" sz="1200">
                <a:solidFill>
                  <a:schemeClr val="tx1">
                    <a:tint val="75000"/>
                  </a:schemeClr>
                </a:solidFill>
                <a:latin typeface="+mn-lt"/>
              </a:rPr>
              <a:pPr algn="r" fontAlgn="auto">
                <a:spcBef>
                  <a:spcPts val="0"/>
                </a:spcBef>
                <a:spcAft>
                  <a:spcPts val="0"/>
                </a:spcAft>
                <a:defRPr/>
              </a:pPr>
              <a:t>16</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7414"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6" name="Rectangle 8"/>
          <p:cNvSpPr>
            <a:spLocks noChangeArrowheads="1"/>
          </p:cNvSpPr>
          <p:nvPr/>
        </p:nvSpPr>
        <p:spPr bwMode="auto">
          <a:xfrm>
            <a:off x="2843213" y="1125538"/>
            <a:ext cx="3071812"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cs-CZ" altLang="cs-CZ" sz="2800" b="1">
                <a:solidFill>
                  <a:srgbClr val="0000FF"/>
                </a:solidFill>
              </a:rPr>
              <a:t>Použitá literatura</a:t>
            </a:r>
          </a:p>
        </p:txBody>
      </p:sp>
      <p:sp>
        <p:nvSpPr>
          <p:cNvPr id="17417" name="Zástupný symbol pro obsah 2"/>
          <p:cNvSpPr>
            <a:spLocks/>
          </p:cNvSpPr>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eaLnBrk="0" hangingPunct="0">
              <a:spcBef>
                <a:spcPct val="20000"/>
              </a:spcBef>
              <a:defRPr/>
            </a:pPr>
            <a:r>
              <a:rPr lang="cs-CZ" sz="2800" b="1" dirty="0"/>
              <a:t>   </a:t>
            </a:r>
            <a:r>
              <a:rPr lang="cs-CZ" sz="1600" dirty="0"/>
              <a:t>Fialová Dana Ing. , </a:t>
            </a:r>
            <a:r>
              <a:rPr lang="cs-CZ" sz="1600" dirty="0" err="1"/>
              <a:t>Gradek</a:t>
            </a:r>
            <a:r>
              <a:rPr lang="cs-CZ" sz="1600" dirty="0"/>
              <a:t>. Vladislav Ing, </a:t>
            </a:r>
            <a:r>
              <a:rPr lang="cs-CZ" sz="1600" i="1" dirty="0"/>
              <a:t>Zámečnické práce a údržba –Technologie 1. díl učebnice pro SOU</a:t>
            </a:r>
            <a:r>
              <a:rPr lang="cs-CZ" sz="1600" dirty="0"/>
              <a:t>,  Praha, Parta 2006, ISBN 80-7320-086-4</a:t>
            </a:r>
          </a:p>
          <a:p>
            <a:pPr marL="342900" indent="-342900" eaLnBrk="0" hangingPunct="0">
              <a:spcBef>
                <a:spcPct val="20000"/>
              </a:spcBef>
              <a:defRPr/>
            </a:pPr>
            <a:endParaRPr lang="cs-CZ" sz="1600" dirty="0"/>
          </a:p>
          <a:p>
            <a:pPr marL="342900" indent="-342900" eaLnBrk="0" hangingPunct="0">
              <a:spcBef>
                <a:spcPct val="20000"/>
              </a:spcBef>
              <a:defRPr/>
            </a:pPr>
            <a:r>
              <a:rPr lang="cs-CZ" sz="1600" b="1" dirty="0"/>
              <a:t>	</a:t>
            </a:r>
            <a:r>
              <a:rPr lang="cs-CZ" sz="1600" dirty="0"/>
              <a:t>Outrata  Jiří Ing. , </a:t>
            </a:r>
            <a:r>
              <a:rPr lang="cs-CZ" sz="1600" i="1" dirty="0"/>
              <a:t>Technologie ručního zpracování kovů pro 1. ročník OU a UŠ </a:t>
            </a:r>
            <a:r>
              <a:rPr lang="cs-CZ" sz="1600" i="1" dirty="0" err="1"/>
              <a:t>kovo</a:t>
            </a:r>
            <a:r>
              <a:rPr lang="cs-CZ" sz="1600" i="1" dirty="0"/>
              <a:t> oborů, Praha, </a:t>
            </a:r>
            <a:r>
              <a:rPr lang="cs-CZ" sz="1600" dirty="0"/>
              <a:t>SNTL 1981, EAN 04-204-82</a:t>
            </a:r>
          </a:p>
          <a:p>
            <a:pPr marL="342900" indent="-342900" eaLnBrk="0" hangingPunct="0">
              <a:spcBef>
                <a:spcPct val="20000"/>
              </a:spcBef>
              <a:defRPr/>
            </a:pPr>
            <a:r>
              <a:rPr lang="cs-CZ" sz="1600" dirty="0"/>
              <a:t>	Použité obrázky: snímek č. 12, str. 44, obr. C. </a:t>
            </a:r>
          </a:p>
          <a:p>
            <a:pPr marL="342900" indent="-342900" eaLnBrk="0" hangingPunct="0">
              <a:spcBef>
                <a:spcPct val="20000"/>
              </a:spcBef>
              <a:defRPr/>
            </a:pPr>
            <a:endParaRPr lang="cs-CZ" sz="1600" dirty="0"/>
          </a:p>
          <a:p>
            <a:pPr>
              <a:defRPr/>
            </a:pPr>
            <a:r>
              <a:rPr lang="cs-CZ" sz="1600" dirty="0"/>
              <a:t>     Fischer Ulrich a kolektiv, </a:t>
            </a:r>
            <a:r>
              <a:rPr lang="cs-CZ" sz="1600" i="1" dirty="0"/>
              <a:t>Základy strojnictví, </a:t>
            </a:r>
            <a:r>
              <a:rPr lang="cs-CZ" sz="1600" dirty="0"/>
              <a:t>Europa-Sobotáles </a:t>
            </a:r>
            <a:r>
              <a:rPr lang="cs-CZ" sz="1600" dirty="0" err="1"/>
              <a:t>cz</a:t>
            </a:r>
            <a:r>
              <a:rPr lang="cs-CZ" sz="1600" dirty="0"/>
              <a:t>., Praha 2004,</a:t>
            </a:r>
          </a:p>
          <a:p>
            <a:pPr>
              <a:defRPr/>
            </a:pPr>
            <a:r>
              <a:rPr lang="cs-CZ" sz="1600" dirty="0"/>
              <a:t>     ISBN 80-86706-09-5, použité obrázky: snímek č. 8, str. 86, obr. 1 , snímek č. 10, </a:t>
            </a:r>
          </a:p>
          <a:p>
            <a:pPr>
              <a:defRPr/>
            </a:pPr>
            <a:r>
              <a:rPr lang="cs-CZ" sz="1600" dirty="0"/>
              <a:t>     str. 86, obr. 2</a:t>
            </a:r>
          </a:p>
          <a:p>
            <a:pPr marL="342900" indent="-342900" eaLnBrk="0" hangingPunct="0">
              <a:spcBef>
                <a:spcPct val="20000"/>
              </a:spcBef>
              <a:defRPr/>
            </a:pPr>
            <a:endParaRPr lang="cs-CZ" sz="1600" dirty="0"/>
          </a:p>
          <a:p>
            <a:pPr marL="342900" indent="-342900" eaLnBrk="0" hangingPunct="0">
              <a:spcBef>
                <a:spcPct val="20000"/>
              </a:spcBef>
              <a:defRPr/>
            </a:pPr>
            <a:r>
              <a:rPr lang="cs-CZ" sz="1600" dirty="0"/>
              <a:t>     Snímky č.7 a 11 katalog firmy PROMA.</a:t>
            </a:r>
          </a:p>
          <a:p>
            <a:pPr marL="342900" indent="-342900" eaLnBrk="0" hangingPunct="0">
              <a:spcBef>
                <a:spcPct val="20000"/>
              </a:spcBef>
              <a:defRPr/>
            </a:pPr>
            <a:r>
              <a:rPr lang="cs-CZ" sz="1600" dirty="0"/>
              <a:t>	</a:t>
            </a:r>
          </a:p>
          <a:p>
            <a:pPr marL="342900" indent="-342900" eaLnBrk="0" hangingPunct="0">
              <a:spcBef>
                <a:spcPct val="20000"/>
              </a:spcBef>
              <a:defRPr/>
            </a:pPr>
            <a:r>
              <a:rPr lang="cs-CZ" sz="1600" dirty="0"/>
              <a:t>     Fotografie archiv autora.</a:t>
            </a:r>
          </a:p>
          <a:p>
            <a:pPr marL="342900" indent="-342900" eaLnBrk="0" hangingPunct="0">
              <a:spcBef>
                <a:spcPct val="20000"/>
              </a:spcBef>
              <a:defRPr/>
            </a:pPr>
            <a:endParaRPr lang="cs-CZ" sz="2400" dirty="0"/>
          </a:p>
          <a:p>
            <a:pPr marL="342900" indent="-342900" eaLnBrk="0" hangingPunct="0">
              <a:spcBef>
                <a:spcPct val="20000"/>
              </a:spcBef>
              <a:buFontTx/>
              <a:buChar char="•"/>
              <a:defRPr/>
            </a:pPr>
            <a:endParaRPr lang="cs-CZ" sz="32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600</TotalTime>
  <Words>403</Words>
  <Application>Microsoft Office PowerPoint</Application>
  <PresentationFormat>Předvádění na obrazovce (4:3)</PresentationFormat>
  <Paragraphs>138</Paragraphs>
  <Slides>16</Slides>
  <Notes>0</Notes>
  <HiddenSlides>0</HiddenSlides>
  <MMClips>0</MMClips>
  <ScaleCrop>false</ScaleCrop>
  <HeadingPairs>
    <vt:vector size="6" baseType="variant">
      <vt:variant>
        <vt:lpstr>Použitá písma</vt:lpstr>
      </vt:variant>
      <vt:variant>
        <vt:i4>4</vt:i4>
      </vt:variant>
      <vt:variant>
        <vt:lpstr>Motiv</vt:lpstr>
      </vt:variant>
      <vt:variant>
        <vt:i4>1</vt:i4>
      </vt:variant>
      <vt:variant>
        <vt:lpstr>Nadpisy snímků</vt:lpstr>
      </vt:variant>
      <vt:variant>
        <vt:i4>16</vt:i4>
      </vt:variant>
    </vt:vector>
  </HeadingPairs>
  <TitlesOfParts>
    <vt:vector size="21" baseType="lpstr">
      <vt:lpstr>Arial</vt:lpstr>
      <vt:lpstr>Calibri</vt:lpstr>
      <vt:lpstr>Times New Roman</vt:lpstr>
      <vt:lpstr>Book Antiqua</vt:lpstr>
      <vt:lpstr>Výchozí návrh</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Ruční obrábění kovů</dc:title>
  <dc:creator>Zdeněk Říha</dc:creator>
  <cp:lastModifiedBy>Zdeněk Říha</cp:lastModifiedBy>
  <cp:revision>57</cp:revision>
  <dcterms:created xsi:type="dcterms:W3CDTF">2007-02-24T11:24:02Z</dcterms:created>
  <dcterms:modified xsi:type="dcterms:W3CDTF">2013-10-24T11:59:54Z</dcterms:modified>
</cp:coreProperties>
</file>