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5" r:id="rId4"/>
    <p:sldId id="276" r:id="rId5"/>
    <p:sldId id="300" r:id="rId6"/>
    <p:sldId id="278" r:id="rId7"/>
    <p:sldId id="282" r:id="rId8"/>
    <p:sldId id="283" r:id="rId9"/>
    <p:sldId id="289" r:id="rId10"/>
    <p:sldId id="290" r:id="rId11"/>
    <p:sldId id="302" r:id="rId12"/>
    <p:sldId id="30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8" autoAdjust="0"/>
    <p:restoredTop sz="94640" autoAdjust="0"/>
  </p:normalViewPr>
  <p:slideViewPr>
    <p:cSldViewPr>
      <p:cViewPr>
        <p:scale>
          <a:sx n="100" d="100"/>
          <a:sy n="100" d="100"/>
        </p:scale>
        <p:origin x="-1462" y="-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981033-B5E8-4D7F-BE38-9F00EA5BE4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901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96D054-58AC-4AFF-A600-804982FB2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509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1FB758-94BC-4301-9E2C-6A464AD6ED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94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BBBAC-F9A6-48DE-A447-25017F277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286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BF8F4A-9C16-407B-B046-84B93D1F4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415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25043-96B4-473B-A626-92101CF46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698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4D8A6-8F1C-4B04-9E26-BCB60388C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190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0B74D5-F9B3-4962-8D95-7ABF04B7B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81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95C939-A875-40C7-83A3-EF11447DC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51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BDE3C1-F31D-425D-8D54-C677535FF6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23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E7C20C-0A4B-4290-99C9-80AE3069F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09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AD2E62-1B7C-44E4-84D2-2F7C016E89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624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E4EFB8-AE37-4AB8-BB01-1B176BBFB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280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BF784-36E8-4660-897F-F805A48B2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96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89AB91-3D01-436D-B330-B98126035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41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C712405-FE0C-4D6A-8E48-371594327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76470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Různé typy vrtáků, jejich použití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držba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Vrtáky, hlavní ostří, příčné ostří,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fazetka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válcová a kuželová stopka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VRTÁNÍ II. – nástroje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C1E5E4A-A04B-405B-BC81-F6FACD97503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524000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VY_32_INOVACE_30_609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2C14AF7-95C0-4B66-8274-55F8B25624F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1916113"/>
            <a:ext cx="77724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V R T Á N Í</a:t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6000" b="1">
                <a:solidFill>
                  <a:schemeClr val="tx2"/>
                </a:solidFill>
              </a:rPr>
              <a:t>nástroje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E979E1D-F9F0-4106-BB39-BC99922BFF3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3"/>
          <p:cNvSpPr>
            <a:spLocks noChangeArrowheads="1"/>
          </p:cNvSpPr>
          <p:nvPr/>
        </p:nvSpPr>
        <p:spPr bwMode="auto">
          <a:xfrm>
            <a:off x="395288" y="1831975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patří do skupiny třískového obrábění.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Nástroj pro vrtání</a:t>
            </a:r>
            <a:r>
              <a:rPr lang="cs-CZ" altLang="cs-CZ" b="1"/>
              <a:t> </a:t>
            </a:r>
            <a:r>
              <a:rPr lang="cs-CZ" altLang="cs-CZ" sz="2400" b="1"/>
              <a:t>– vrták, slouží k zhotovení otvorů kruhového průřezu.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Při své činnosti vykonává současně dva pohyby. Jeden otáčivý kolem své osy a druhý přímočarý ve směru své osy.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 i="1">
                <a:solidFill>
                  <a:srgbClr val="FF0000"/>
                </a:solidFill>
              </a:rPr>
              <a:t>Tento pohyb se nazývá posuv a udává se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 i="1">
                <a:solidFill>
                  <a:srgbClr val="FF0000"/>
                </a:solidFill>
              </a:rPr>
              <a:t> v mm na 1 otáčku. </a:t>
            </a:r>
          </a:p>
        </p:txBody>
      </p:sp>
      <p:sp>
        <p:nvSpPr>
          <p:cNvPr id="4105" name="Rectangle 2"/>
          <p:cNvSpPr>
            <a:spLocks noChangeArrowheads="1"/>
          </p:cNvSpPr>
          <p:nvPr/>
        </p:nvSpPr>
        <p:spPr bwMode="auto">
          <a:xfrm>
            <a:off x="395288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Vrtání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4350814-BD27-4CEA-882F-FF9BE40727D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Pracovní plochy vrtáku</a:t>
            </a:r>
          </a:p>
        </p:txBody>
      </p:sp>
      <p:sp>
        <p:nvSpPr>
          <p:cNvPr id="5129" name="Rectangle 4"/>
          <p:cNvSpPr>
            <a:spLocks noChangeArrowheads="1"/>
          </p:cNvSpPr>
          <p:nvPr/>
        </p:nvSpPr>
        <p:spPr bwMode="auto">
          <a:xfrm>
            <a:off x="4284663" y="1600200"/>
            <a:ext cx="4402137" cy="420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000" b="1"/>
              <a:t>                 Šroubovitý vrták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000"/>
              <a:t>	 </a:t>
            </a:r>
            <a:r>
              <a:rPr lang="cs-CZ" altLang="cs-CZ" sz="2000" b="1"/>
              <a:t>má na svém těle dvě šroubovité drážky, jejichž šikmé plochy na hrotu vrtáku svírají s kuželovými plochami hrotu </a:t>
            </a:r>
            <a:r>
              <a:rPr lang="cs-CZ" altLang="cs-CZ" sz="2000" b="1">
                <a:solidFill>
                  <a:srgbClr val="FF0000"/>
                </a:solidFill>
              </a:rPr>
              <a:t>úhel břitu β</a:t>
            </a:r>
            <a:r>
              <a:rPr lang="cs-CZ" altLang="cs-CZ" sz="2000" b="1"/>
              <a:t> a s osou vrtáku </a:t>
            </a:r>
            <a:r>
              <a:rPr lang="cs-CZ" altLang="cs-CZ" sz="2000" b="1">
                <a:solidFill>
                  <a:srgbClr val="00CC00"/>
                </a:solidFill>
              </a:rPr>
              <a:t>úhel čela γ.</a:t>
            </a:r>
            <a:r>
              <a:rPr lang="cs-CZ" altLang="cs-CZ" sz="2000" b="1"/>
              <a:t> </a:t>
            </a:r>
            <a:r>
              <a:rPr lang="cs-CZ" altLang="cs-CZ" sz="2000" b="1">
                <a:solidFill>
                  <a:srgbClr val="993300"/>
                </a:solidFill>
              </a:rPr>
              <a:t>Úhel hřbetu ά</a:t>
            </a:r>
            <a:r>
              <a:rPr lang="cs-CZ" altLang="cs-CZ" sz="2000" b="1"/>
              <a:t> vzniká podbroušením kuželových ploch špičky. Hlavní ostří tvořené drážkami  s hřbetními plochami vniká do materiálu a ubírá třísky. </a:t>
            </a:r>
            <a:r>
              <a:rPr lang="cs-CZ" altLang="cs-CZ" sz="2000" b="1">
                <a:solidFill>
                  <a:srgbClr val="CC0066"/>
                </a:solidFill>
              </a:rPr>
              <a:t>Vrcholový úhel ε, který spolu svírají se volí podle druhu materiálu obrobku.</a:t>
            </a:r>
            <a:r>
              <a:rPr lang="cs-CZ" altLang="cs-CZ" sz="2000" b="1"/>
              <a:t> </a:t>
            </a:r>
          </a:p>
        </p:txBody>
      </p:sp>
      <p:pic>
        <p:nvPicPr>
          <p:cNvPr id="5130" name="Picture 14" descr="vrtáky2 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0" t="4614" r="15959" b="4581"/>
          <a:stretch>
            <a:fillRect/>
          </a:stretch>
        </p:blipFill>
        <p:spPr bwMode="auto">
          <a:xfrm>
            <a:off x="1187450" y="1628775"/>
            <a:ext cx="2425700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E927A13-62FC-4014-BCC9-AED29FEFFDC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Řezná část šroubovitého vrtáku</a:t>
            </a:r>
          </a:p>
        </p:txBody>
      </p:sp>
      <p:pic>
        <p:nvPicPr>
          <p:cNvPr id="6153" name="Picture 11" descr="IMAGE000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1" t="50247" r="10332" b="34422"/>
          <a:stretch>
            <a:fillRect/>
          </a:stretch>
        </p:blipFill>
        <p:spPr bwMode="auto">
          <a:xfrm>
            <a:off x="684213" y="1992313"/>
            <a:ext cx="7488237" cy="3697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0FEABFB-4BD9-4450-A98E-14C85775818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7" descr="PC12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72" t="14268" r="24551" b="28535"/>
          <a:stretch>
            <a:fillRect/>
          </a:stretch>
        </p:blipFill>
        <p:spPr bwMode="auto">
          <a:xfrm>
            <a:off x="827088" y="1844675"/>
            <a:ext cx="3455987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7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Pracovní plochy vrtáku</a:t>
            </a:r>
          </a:p>
        </p:txBody>
      </p:sp>
      <p:sp>
        <p:nvSpPr>
          <p:cNvPr id="7178" name="Rectangle 6"/>
          <p:cNvSpPr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80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 sz="2800">
                <a:solidFill>
                  <a:srgbClr val="FF0000"/>
                </a:solidFill>
              </a:rPr>
              <a:t>		</a:t>
            </a:r>
            <a:r>
              <a:rPr lang="cs-CZ" altLang="cs-CZ" b="1">
                <a:solidFill>
                  <a:srgbClr val="FF0000"/>
                </a:solidFill>
              </a:rPr>
              <a:t>Hlavní ostří</a:t>
            </a:r>
          </a:p>
          <a:p>
            <a:pPr eaLnBrk="1" hangingPunct="1">
              <a:buFontTx/>
              <a:buNone/>
            </a:pPr>
            <a:endParaRPr lang="cs-CZ" altLang="cs-CZ" b="1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>
                <a:solidFill>
                  <a:schemeClr val="accent2"/>
                </a:solidFill>
              </a:rPr>
              <a:t>		</a:t>
            </a:r>
            <a:r>
              <a:rPr lang="cs-CZ" altLang="cs-CZ" b="1">
                <a:solidFill>
                  <a:schemeClr val="accent2"/>
                </a:solidFill>
              </a:rPr>
              <a:t>Příčné ostří</a:t>
            </a:r>
          </a:p>
          <a:p>
            <a:pPr eaLnBrk="1" hangingPunct="1">
              <a:buFontTx/>
              <a:buNone/>
            </a:pPr>
            <a:endParaRPr lang="cs-CZ" altLang="cs-CZ" b="1">
              <a:solidFill>
                <a:schemeClr val="accent2"/>
              </a:solidFill>
            </a:endParaRPr>
          </a:p>
          <a:p>
            <a:pPr eaLnBrk="1" hangingPunct="1">
              <a:buFontTx/>
              <a:buNone/>
            </a:pPr>
            <a:r>
              <a:rPr lang="cs-CZ" altLang="cs-CZ">
                <a:solidFill>
                  <a:schemeClr val="accent2"/>
                </a:solidFill>
              </a:rPr>
              <a:t>		</a:t>
            </a:r>
            <a:r>
              <a:rPr lang="cs-CZ" altLang="cs-CZ" b="1">
                <a:solidFill>
                  <a:srgbClr val="006600"/>
                </a:solidFill>
              </a:rPr>
              <a:t>Fasetka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E96EA7C-62E1-4821-808C-83E0928536A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310063" y="1052513"/>
            <a:ext cx="4340225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                                    Druhy vrtáků</a:t>
            </a:r>
          </a:p>
        </p:txBody>
      </p:sp>
      <p:sp>
        <p:nvSpPr>
          <p:cNvPr id="8201" name="Rectangle 3"/>
          <p:cNvSpPr>
            <a:spLocks noChangeArrowheads="1"/>
          </p:cNvSpPr>
          <p:nvPr/>
        </p:nvSpPr>
        <p:spPr bwMode="auto">
          <a:xfrm>
            <a:off x="684213" y="1452563"/>
            <a:ext cx="3625850" cy="413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>
                <a:solidFill>
                  <a:schemeClr val="accent2"/>
                </a:solidFill>
              </a:rPr>
              <a:t>	Vrták s válcovou stopkou </a:t>
            </a:r>
            <a:r>
              <a:rPr lang="cs-CZ" altLang="cs-CZ" sz="2400" b="1"/>
              <a:t>se upíná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do vrtačkových tříčelisťových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sklíčidel.</a:t>
            </a:r>
          </a:p>
          <a:p>
            <a:pPr algn="ctr" eaLnBrk="1" hangingPunct="1">
              <a:buFontTx/>
              <a:buNone/>
            </a:pPr>
            <a:r>
              <a:rPr lang="cs-CZ" altLang="cs-CZ" sz="2400" b="1">
                <a:solidFill>
                  <a:srgbClr val="CC0066"/>
                </a:solidFill>
              </a:rPr>
              <a:t>	Vrták s kuželovou stopkou </a:t>
            </a:r>
            <a:r>
              <a:rPr lang="cs-CZ" altLang="cs-CZ" sz="2400" b="1"/>
              <a:t>se vkládá </a:t>
            </a:r>
            <a:endParaRPr lang="cs-CZ" altLang="cs-CZ" sz="2400" b="1">
              <a:solidFill>
                <a:srgbClr val="CC0066"/>
              </a:solidFill>
            </a:endParaRPr>
          </a:p>
          <a:p>
            <a:pPr algn="ctr" eaLnBrk="1" hangingPunct="1">
              <a:buFontTx/>
              <a:buNone/>
            </a:pPr>
            <a:r>
              <a:rPr lang="cs-CZ" altLang="cs-CZ" sz="2400" b="1">
                <a:solidFill>
                  <a:srgbClr val="CC0066"/>
                </a:solidFill>
              </a:rPr>
              <a:t>	</a:t>
            </a:r>
            <a:r>
              <a:rPr lang="cs-CZ" altLang="cs-CZ" sz="2400" b="1"/>
              <a:t> do kuželových dutin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(Morse kužele).</a:t>
            </a:r>
          </a:p>
        </p:txBody>
      </p:sp>
      <p:pic>
        <p:nvPicPr>
          <p:cNvPr id="8202" name="Picture 13" descr="vrtáky 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3" t="9227" r="15938" b="10753"/>
          <a:stretch>
            <a:fillRect/>
          </a:stretch>
        </p:blipFill>
        <p:spPr bwMode="auto">
          <a:xfrm>
            <a:off x="4572000" y="1844675"/>
            <a:ext cx="3065463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CDD5541-611A-4711-88D1-7EB5A4F85DF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572000" y="1052513"/>
            <a:ext cx="4114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chemeClr val="tx2"/>
                </a:solidFill>
              </a:rPr>
              <a:t>                                           Vrták pro plech</a:t>
            </a:r>
          </a:p>
        </p:txBody>
      </p:sp>
      <p:pic>
        <p:nvPicPr>
          <p:cNvPr id="9225" name="Picture 4" descr="PC1200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46" t="32584" r="32698" b="27554"/>
          <a:stretch>
            <a:fillRect/>
          </a:stretch>
        </p:blipFill>
        <p:spPr bwMode="auto">
          <a:xfrm>
            <a:off x="971550" y="1417638"/>
            <a:ext cx="3186113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6" name="Rectangle 3"/>
          <p:cNvSpPr>
            <a:spLocks noChangeArrowheads="1"/>
          </p:cNvSpPr>
          <p:nvPr/>
        </p:nvSpPr>
        <p:spPr bwMode="auto">
          <a:xfrm>
            <a:off x="4648200" y="1600200"/>
            <a:ext cx="3668713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</a:pPr>
            <a:endParaRPr lang="cs-CZ" altLang="cs-CZ" sz="280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/>
              <a:t>	</a:t>
            </a:r>
            <a:r>
              <a:rPr lang="cs-CZ" altLang="cs-CZ" sz="2400" b="1"/>
              <a:t>Vyznačuje se podbroušeným příčným ostřím, ze kterého vzniká středový hrot.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Otvor vzniká zařezáváním obvodové hrany vrtáku, která představuje příčné ostří.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807C99B-4785-456D-A7B0-8D73C349D83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>
            <a:spLocks noChangeArrowheads="1"/>
          </p:cNvSpPr>
          <p:nvPr/>
        </p:nvSpPr>
        <p:spPr bwMode="auto">
          <a:xfrm>
            <a:off x="468313" y="1052513"/>
            <a:ext cx="381635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   Stupňovitý vrták</a:t>
            </a:r>
          </a:p>
        </p:txBody>
      </p:sp>
      <p:sp>
        <p:nvSpPr>
          <p:cNvPr id="10249" name="Zástupný symbol pro text 3"/>
          <p:cNvSpPr>
            <a:spLocks/>
          </p:cNvSpPr>
          <p:nvPr/>
        </p:nvSpPr>
        <p:spPr bwMode="auto">
          <a:xfrm>
            <a:off x="684213" y="2205038"/>
            <a:ext cx="3167062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Používá se pro zhotovení děr větších průměrů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(do 32 mm) pro plechy a měkké materiály.</a:t>
            </a:r>
          </a:p>
        </p:txBody>
      </p:sp>
      <p:pic>
        <p:nvPicPr>
          <p:cNvPr id="10250" name="Picture 2" descr="PC15000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1196975"/>
            <a:ext cx="3744912" cy="460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6A26FCC-3D0C-4BC4-9227-B83EA204BBB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457200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Upínání vrtáků</a:t>
            </a:r>
          </a:p>
        </p:txBody>
      </p:sp>
      <p:pic>
        <p:nvPicPr>
          <p:cNvPr id="11273" name="Picture 4" descr="Scan100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4" t="8578" r="4123" b="24211"/>
          <a:stretch>
            <a:fillRect/>
          </a:stretch>
        </p:blipFill>
        <p:spPr bwMode="auto">
          <a:xfrm>
            <a:off x="1116013" y="1557338"/>
            <a:ext cx="6624637" cy="359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4" name="Rectangle 3"/>
          <p:cNvSpPr>
            <a:spLocks noChangeArrowheads="1"/>
          </p:cNvSpPr>
          <p:nvPr/>
        </p:nvSpPr>
        <p:spPr bwMode="auto">
          <a:xfrm>
            <a:off x="457200" y="5157788"/>
            <a:ext cx="822960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000" b="1"/>
              <a:t>		Rychloupínací tříčelisťové 	      Upínání do  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			sklíčidlo                            kuželové stopky</a:t>
            </a:r>
          </a:p>
          <a:p>
            <a:pPr eaLnBrk="1" hangingPunct="1">
              <a:buFontTx/>
              <a:buNone/>
            </a:pPr>
            <a:endParaRPr lang="cs-CZ" altLang="cs-CZ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B0B2DFA-66B5-41F1-87B6-79B4BFC8D7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000" b="1"/>
              <a:t>  </a:t>
            </a:r>
          </a:p>
          <a:p>
            <a:pPr eaLnBrk="1" hangingPunct="1">
              <a:buFontTx/>
              <a:buNone/>
            </a:pP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	1, Jaké úhly jsou charakteristické pro vrták?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	2, Jaké stopky mohou mít vrtáky?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	3, Jak může být upnut vrták do vrtačky 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     (pomocí jakých pomůcek)?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	4, Jak se liší nabroušením vrták na plech od šroubovitého 	     vrtáku?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5, K čemu se používá kuželová stopka (Morse kužel)?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76A03E-DC5A-404F-A39C-DB25DC5B01A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	</a:t>
            </a:r>
            <a:r>
              <a:rPr lang="cs-CZ" altLang="cs-CZ" sz="1600"/>
              <a:t>Fialová Ing. Dana, Gradek Ing. Vladislav, </a:t>
            </a:r>
            <a:r>
              <a:rPr lang="cs-CZ" altLang="cs-CZ" sz="1600" i="1"/>
              <a:t>Zámečnické práce a údržba –Technologie 1. díl učebnice pro SOU</a:t>
            </a:r>
            <a:r>
              <a:rPr lang="cs-CZ" altLang="cs-CZ" sz="1600"/>
              <a:t>,  Praha, Parta 2006, ISBN 80-7320-086-4</a:t>
            </a:r>
          </a:p>
          <a:p>
            <a:pPr>
              <a:buFontTx/>
              <a:buNone/>
            </a:pPr>
            <a:r>
              <a:rPr lang="cs-CZ" altLang="cs-CZ" sz="1600"/>
              <a:t> </a:t>
            </a:r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Outrata  Jiří Ing. , </a:t>
            </a:r>
            <a:r>
              <a:rPr lang="cs-CZ" altLang="cs-CZ" sz="1600" i="1"/>
              <a:t>Technologie ručního zpracování kovů pro 1. ročník OU a UŠ kovo oborů, Praha, </a:t>
            </a:r>
            <a:r>
              <a:rPr lang="cs-CZ" altLang="cs-CZ" sz="1600"/>
              <a:t>SNTL 1981, EAN 04-204-82, použité obrázky: snímek č. 4, str.40, obr. B, snímek č. 7, str.40, obr. C,D,E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	Dillinger Josef Ing. , a kolektiv, </a:t>
            </a:r>
            <a:r>
              <a:rPr lang="cs-CZ" altLang="cs-CZ" sz="1600" i="1"/>
              <a:t>Moderní strojírenství pro školu a praxi, </a:t>
            </a:r>
            <a:r>
              <a:rPr lang="cs-CZ" altLang="cs-CZ" sz="1600"/>
              <a:t>Praha, Nakladatelství Europa Sobotáles 2007, IBSN 978-80-86706-19-1</a:t>
            </a:r>
          </a:p>
          <a:p>
            <a:pPr>
              <a:buFontTx/>
              <a:buNone/>
            </a:pPr>
            <a:r>
              <a:rPr lang="cs-CZ" altLang="cs-CZ" sz="1600"/>
              <a:t>      použité obrázky: snímek č. 5, str.123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Fischer Ulrich a kolektiv, </a:t>
            </a:r>
            <a:r>
              <a:rPr lang="cs-CZ" altLang="cs-CZ" sz="1600" i="1"/>
              <a:t>Základy strojnictví, </a:t>
            </a:r>
            <a:r>
              <a:rPr lang="cs-CZ" altLang="cs-CZ" sz="1600"/>
              <a:t>Nakladatelství Europa Sobotáles 2004, IBSN 80-86706-09-5, použité obrázky: snímek č. 10, str.79, obr. 1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Fotografie na snímcích 6,8,9 archiv autora.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650</TotalTime>
  <Words>224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62</cp:revision>
  <dcterms:created xsi:type="dcterms:W3CDTF">2007-02-24T11:24:02Z</dcterms:created>
  <dcterms:modified xsi:type="dcterms:W3CDTF">2013-10-24T12:00:38Z</dcterms:modified>
</cp:coreProperties>
</file>