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286" r:id="rId4"/>
    <p:sldId id="291" r:id="rId5"/>
    <p:sldId id="292" r:id="rId6"/>
    <p:sldId id="293" r:id="rId7"/>
    <p:sldId id="301" r:id="rId8"/>
    <p:sldId id="294" r:id="rId9"/>
    <p:sldId id="295" r:id="rId10"/>
    <p:sldId id="296" r:id="rId11"/>
    <p:sldId id="298" r:id="rId12"/>
    <p:sldId id="29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3300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98" autoAdjust="0"/>
    <p:restoredTop sz="94640" autoAdjust="0"/>
  </p:normalViewPr>
  <p:slideViewPr>
    <p:cSldViewPr>
      <p:cViewPr>
        <p:scale>
          <a:sx n="100" d="100"/>
          <a:sy n="100" d="100"/>
        </p:scale>
        <p:origin x="-1462" y="-6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4869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4644AC-A293-44EF-A7F2-073FA297DC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911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707505-2DFC-4C8A-A570-BAEA34079F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84616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172DAD-81AF-4B94-8049-AB4BCC603F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21325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72F105-EF6B-4BD6-AB1C-B9243EE3C5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10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AF405F-2686-4B21-91A8-9A91EF46A9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28390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464757-8D83-41BA-BD3A-EAB17D9559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6147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18B94F-6132-4ED3-B7FF-2F2493C23F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452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887B67-C4E0-47F9-B8B2-65FBDD1D2E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8526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861FB1-C45B-411B-98B9-CA4855ADBB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714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85A879-362A-42D7-9347-915585546C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8663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4124E3-0992-4D1B-8F58-FC9F1D4E1B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5013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975185-59FD-4E3D-8951-8B88DA070D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19449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3B7CEF-A983-40BC-BB94-7B12EF0EC9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3502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531E4F-5F36-48D1-A1FA-D30F992B99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7957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FD4BDE-FEB5-4306-BC47-251C3DD8F0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617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98F9EDD7-A4C2-432A-8B30-BD7F03591E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2056" name="Group 7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2899731"/>
              </p:ext>
            </p:extLst>
          </p:nvPr>
        </p:nvGraphicFramePr>
        <p:xfrm>
          <a:off x="750888" y="2060575"/>
          <a:ext cx="7559675" cy="3819589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30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Technologické podmínky vrtání, volba otáček podle průměru vrtané díry a podle druhu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opracovávaného materiálu.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Posuv, řezná rychlost, průměr vrtáku, kvalita materiálu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Říha, konzultant Jan Mariáš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ročník, žáci 15 - 16 let, 23-51-H/01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Strojní mechanik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cs typeface="Arial" charset="0"/>
              </a:rPr>
              <a:t>VRTÁNÍ III. – technologické podmínky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7E472DB-0FFF-4D1B-ACBE-FC75FDC121F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447800"/>
            <a:ext cx="7561262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VY_32_INOVACE_30_610</a:t>
            </a:r>
            <a:endParaRPr lang="cs-CZ" altLang="cs-CZ" sz="2400" b="1">
              <a:latin typeface="Calibri" pitchFamily="34" charset="0"/>
              <a:cs typeface="Arial" charset="0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2400" b="1"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0E127E0-2FAB-4B01-A36B-58DF9E72B5C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2484438" y="1052513"/>
            <a:ext cx="44323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RUČNÍ OBRÁBĚNÍ KOVŮ</a:t>
            </a:r>
          </a:p>
        </p:txBody>
      </p:sp>
      <p:sp>
        <p:nvSpPr>
          <p:cNvPr id="3081" name="Rectangle 2"/>
          <p:cNvSpPr>
            <a:spLocks noChangeArrowheads="1"/>
          </p:cNvSpPr>
          <p:nvPr/>
        </p:nvSpPr>
        <p:spPr bwMode="auto">
          <a:xfrm>
            <a:off x="611188" y="1916113"/>
            <a:ext cx="7772400" cy="3960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8000" b="1">
                <a:solidFill>
                  <a:schemeClr val="tx2"/>
                </a:solidFill>
              </a:rPr>
              <a:t>V R T Á N Í</a:t>
            </a:r>
            <a:br>
              <a:rPr lang="cs-CZ" altLang="cs-CZ" sz="8000" b="1">
                <a:solidFill>
                  <a:schemeClr val="tx2"/>
                </a:solidFill>
              </a:rPr>
            </a:br>
            <a:r>
              <a:rPr lang="cs-CZ" altLang="cs-CZ" sz="6000" b="1">
                <a:solidFill>
                  <a:schemeClr val="tx2"/>
                </a:solidFill>
              </a:rPr>
              <a:t>technologické podmínky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C768536-6C5A-4868-8F6D-5DA2641055E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2"/>
          <p:cNvSpPr>
            <a:spLocks noChangeArrowheads="1"/>
          </p:cNvSpPr>
          <p:nvPr/>
        </p:nvSpPr>
        <p:spPr bwMode="auto">
          <a:xfrm>
            <a:off x="468313" y="1125538"/>
            <a:ext cx="8291512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Řezné podmínky</a:t>
            </a:r>
          </a:p>
        </p:txBody>
      </p:sp>
      <p:sp>
        <p:nvSpPr>
          <p:cNvPr id="4105" name="Rectangle 3"/>
          <p:cNvSpPr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None/>
            </a:pPr>
            <a:r>
              <a:rPr lang="cs-CZ" altLang="cs-CZ">
                <a:solidFill>
                  <a:srgbClr val="CC0066"/>
                </a:solidFill>
              </a:rPr>
              <a:t>	</a:t>
            </a:r>
          </a:p>
          <a:p>
            <a:pPr algn="ctr" eaLnBrk="1" hangingPunct="1">
              <a:buFontTx/>
              <a:buNone/>
            </a:pPr>
            <a:r>
              <a:rPr lang="cs-CZ" altLang="cs-CZ" sz="2400" b="1">
                <a:solidFill>
                  <a:srgbClr val="CC0066"/>
                </a:solidFill>
              </a:rPr>
              <a:t>	Jsou dány průměrem vrtáku a jeho rychlostí.</a:t>
            </a:r>
            <a:r>
              <a:rPr lang="cs-CZ" altLang="cs-CZ" sz="2400" b="1"/>
              <a:t> 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	</a:t>
            </a:r>
            <a:r>
              <a:rPr lang="cs-CZ" altLang="cs-CZ" sz="2400" b="1">
                <a:solidFill>
                  <a:srgbClr val="00CC00"/>
                </a:solidFill>
              </a:rPr>
              <a:t>Řeznou rychlostí (v)</a:t>
            </a:r>
            <a:r>
              <a:rPr lang="cs-CZ" altLang="cs-CZ" sz="2400" b="1"/>
              <a:t>  při vrtání rozumíme dráhu vnějšího krajního bodu hlavního ostří, stanovenou v metrech a vykonanou za 1  minutu. </a:t>
            </a:r>
          </a:p>
          <a:p>
            <a:pPr eaLnBrk="1" hangingPunct="1">
              <a:buFontTx/>
              <a:buNone/>
            </a:pPr>
            <a:endParaRPr lang="cs-CZ" altLang="cs-CZ" sz="2400" b="1"/>
          </a:p>
          <a:p>
            <a:pPr eaLnBrk="1" hangingPunct="1">
              <a:buFontTx/>
              <a:buNone/>
            </a:pPr>
            <a:r>
              <a:rPr lang="cs-CZ" altLang="cs-CZ" sz="2400" b="1"/>
              <a:t>	Pro její výpočet platí:   </a:t>
            </a:r>
            <a:r>
              <a:rPr lang="cs-CZ" altLang="cs-CZ" sz="2400" b="1" i="1">
                <a:solidFill>
                  <a:srgbClr val="00CC00"/>
                </a:solidFill>
              </a:rPr>
              <a:t>v = Π.d.n / 1000</a:t>
            </a:r>
            <a:r>
              <a:rPr lang="cs-CZ" altLang="cs-CZ" sz="2800" b="1"/>
              <a:t>    </a:t>
            </a:r>
          </a:p>
          <a:p>
            <a:pPr eaLnBrk="1" hangingPunct="1">
              <a:buFontTx/>
              <a:buNone/>
            </a:pPr>
            <a:r>
              <a:rPr lang="cs-CZ" altLang="cs-CZ" sz="2800" b="1"/>
              <a:t>	pro otáčky pak:</a:t>
            </a:r>
            <a:r>
              <a:rPr lang="cs-CZ" altLang="cs-CZ" sz="2800"/>
              <a:t>             </a:t>
            </a:r>
            <a:r>
              <a:rPr lang="cs-CZ" altLang="cs-CZ" b="1" i="1"/>
              <a:t>n = v . 1000 / Π.d.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A53A946-8465-4805-9662-DD7A31C0CE3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Nadpis 1"/>
          <p:cNvSpPr>
            <a:spLocks/>
          </p:cNvSpPr>
          <p:nvPr/>
        </p:nvSpPr>
        <p:spPr bwMode="auto">
          <a:xfrm>
            <a:off x="457200" y="1125538"/>
            <a:ext cx="8362950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Příklady nastavení řezné rychlosti [ot./min.] </a:t>
            </a:r>
            <a:br>
              <a:rPr lang="cs-CZ" altLang="cs-CZ" sz="2800" b="1">
                <a:solidFill>
                  <a:schemeClr val="tx2"/>
                </a:solidFill>
              </a:rPr>
            </a:br>
            <a:r>
              <a:rPr lang="cs-CZ" altLang="cs-CZ" sz="2800" b="1">
                <a:solidFill>
                  <a:schemeClr val="tx2"/>
                </a:solidFill>
              </a:rPr>
              <a:t>u stolní vrtačky</a:t>
            </a:r>
          </a:p>
        </p:txBody>
      </p:sp>
      <p:pic>
        <p:nvPicPr>
          <p:cNvPr id="5129" name="Picture 3" descr="C:\Documents and Settings\Riha\Dokumenty\Tabulka řemenic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2" t="10063" r="2200" b="8095"/>
          <a:stretch>
            <a:fillRect/>
          </a:stretch>
        </p:blipFill>
        <p:spPr bwMode="auto">
          <a:xfrm>
            <a:off x="250825" y="2276475"/>
            <a:ext cx="8529638" cy="333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1A238EF-6A23-456B-8B9C-0B794F7ED01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Nadpis 1"/>
          <p:cNvSpPr>
            <a:spLocks/>
          </p:cNvSpPr>
          <p:nvPr/>
        </p:nvSpPr>
        <p:spPr bwMode="auto">
          <a:xfrm>
            <a:off x="457200" y="1052513"/>
            <a:ext cx="8291513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Řezné podmínky při vrtání</a:t>
            </a:r>
          </a:p>
        </p:txBody>
      </p:sp>
      <p:graphicFrame>
        <p:nvGraphicFramePr>
          <p:cNvPr id="31824" name="Group 80"/>
          <p:cNvGraphicFramePr>
            <a:graphicFrameLocks noGrp="1"/>
          </p:cNvGraphicFramePr>
          <p:nvPr/>
        </p:nvGraphicFramePr>
        <p:xfrm>
          <a:off x="1042988" y="1700213"/>
          <a:ext cx="7058025" cy="4267200"/>
        </p:xfrm>
        <a:graphic>
          <a:graphicData uri="http://schemas.openxmlformats.org/drawingml/2006/table">
            <a:tbl>
              <a:tblPr/>
              <a:tblGrid>
                <a:gridCol w="1412875"/>
                <a:gridCol w="1409700"/>
                <a:gridCol w="1409700"/>
                <a:gridCol w="1412875"/>
                <a:gridCol w="1412875"/>
              </a:tblGrid>
              <a:tr h="587375">
                <a:tc gridSpan="5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00"/>
                          </a:solidFill>
                          <a:effectLst/>
                          <a:latin typeface="Arial" charset="0"/>
                        </a:rPr>
                        <a:t>Šroubovitý vrták z rychlořezné oceli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747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00"/>
                          </a:solidFill>
                          <a:effectLst/>
                          <a:latin typeface="Arial" charset="0"/>
                        </a:rPr>
                        <a:t>Průměr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00"/>
                          </a:solidFill>
                          <a:effectLst/>
                          <a:latin typeface="Arial" charset="0"/>
                        </a:rPr>
                        <a:t>vrtáku  D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00"/>
                          </a:solidFill>
                          <a:effectLst/>
                          <a:latin typeface="Arial" charset="0"/>
                        </a:rPr>
                        <a:t>(mm)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9933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Posuv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s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(mm.ot</a:t>
                      </a:r>
                      <a:r>
                        <a:rPr kumimoji="0" lang="cs-CZ" sz="2000" b="1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-1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Otáčky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(min-</a:t>
                      </a:r>
                      <a:r>
                        <a:rPr kumimoji="0" lang="cs-CZ" sz="2000" b="1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Řezná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rychlost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(m.min</a:t>
                      </a:r>
                      <a:r>
                        <a:rPr kumimoji="0" lang="cs-CZ" sz="2000" b="1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-1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)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Maximální délka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L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(mm)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293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00"/>
                          </a:solidFill>
                          <a:effectLst/>
                          <a:latin typeface="Arial" charset="0"/>
                        </a:rPr>
                        <a:t>5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9933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0,07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1870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26,2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50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00"/>
                          </a:solidFill>
                          <a:effectLst/>
                          <a:latin typeface="Arial" charset="0"/>
                        </a:rPr>
                        <a:t>6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9933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0,08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1370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25,9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50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00"/>
                          </a:solidFill>
                          <a:effectLst/>
                          <a:latin typeface="Arial" charset="0"/>
                        </a:rPr>
                        <a:t>7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9933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0,10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1170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25,7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60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293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00"/>
                          </a:solidFill>
                          <a:effectLst/>
                          <a:latin typeface="Arial" charset="0"/>
                        </a:rPr>
                        <a:t>8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9933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0,11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1010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25,4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60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00"/>
                          </a:solidFill>
                          <a:effectLst/>
                          <a:latin typeface="Arial" charset="0"/>
                        </a:rPr>
                        <a:t>9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9933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0,12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800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25,2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70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293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00"/>
                          </a:solidFill>
                          <a:effectLst/>
                          <a:latin typeface="Arial" charset="0"/>
                        </a:rPr>
                        <a:t>10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9933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0,13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800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25,0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70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293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00"/>
                          </a:solidFill>
                          <a:effectLst/>
                          <a:latin typeface="Arial" charset="0"/>
                        </a:rPr>
                        <a:t>12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9933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0,15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650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24,5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75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293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993300"/>
                          </a:solidFill>
                          <a:effectLst/>
                          <a:latin typeface="Arial" charset="0"/>
                        </a:rPr>
                        <a:t>14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9933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0,17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550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24,1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80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77" marR="68577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087418B-F94D-4100-89C9-54C0D6D1E73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8891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2834" name="Group 66"/>
          <p:cNvGraphicFramePr>
            <a:graphicFrameLocks noGrp="1"/>
          </p:cNvGraphicFramePr>
          <p:nvPr/>
        </p:nvGraphicFramePr>
        <p:xfrm>
          <a:off x="468313" y="1844675"/>
          <a:ext cx="7931150" cy="3916366"/>
        </p:xfrm>
        <a:graphic>
          <a:graphicData uri="http://schemas.openxmlformats.org/drawingml/2006/table">
            <a:tbl>
              <a:tblPr/>
              <a:tblGrid>
                <a:gridCol w="1322387"/>
                <a:gridCol w="1323975"/>
                <a:gridCol w="1319213"/>
                <a:gridCol w="1322387"/>
                <a:gridCol w="1320800"/>
                <a:gridCol w="1322388"/>
              </a:tblGrid>
              <a:tr h="53498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ocel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litina, bronz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hliník, mosaz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Ø mm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ot./min.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Ø mm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ot./min.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Ø mm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ot./min.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2,4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3500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2,4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3000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5,6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3500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2000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1800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1800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5921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1100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1000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1100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850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740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14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700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5349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12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550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12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450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18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400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</a:tbl>
          </a:graphicData>
        </a:graphic>
      </p:graphicFrame>
      <p:sp>
        <p:nvSpPr>
          <p:cNvPr id="7231" name="Nadpis 1"/>
          <p:cNvSpPr>
            <a:spLocks/>
          </p:cNvSpPr>
          <p:nvPr/>
        </p:nvSpPr>
        <p:spPr bwMode="auto">
          <a:xfrm>
            <a:off x="395288" y="1125538"/>
            <a:ext cx="8229600" cy="436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Tabulka doporučených otáček v závislosti </a:t>
            </a:r>
            <a:br>
              <a:rPr lang="cs-CZ" altLang="cs-CZ" sz="2800" b="1">
                <a:solidFill>
                  <a:schemeClr val="tx2"/>
                </a:solidFill>
              </a:rPr>
            </a:br>
            <a:r>
              <a:rPr lang="cs-CZ" altLang="cs-CZ" sz="2800" b="1">
                <a:solidFill>
                  <a:schemeClr val="tx2"/>
                </a:solidFill>
              </a:rPr>
              <a:t>na materiálu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3411598-A955-404E-AC48-0A79A96C834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2"/>
          <p:cNvSpPr>
            <a:spLocks noChangeArrowheads="1"/>
          </p:cNvSpPr>
          <p:nvPr/>
        </p:nvSpPr>
        <p:spPr bwMode="auto">
          <a:xfrm>
            <a:off x="468313" y="981075"/>
            <a:ext cx="8229600" cy="57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Příprava před vrtáním</a:t>
            </a:r>
          </a:p>
        </p:txBody>
      </p:sp>
      <p:sp>
        <p:nvSpPr>
          <p:cNvPr id="8201" name="Rectangle 3"/>
          <p:cNvSpPr>
            <a:spLocks noChangeArrowheads="1"/>
          </p:cNvSpPr>
          <p:nvPr/>
        </p:nvSpPr>
        <p:spPr bwMode="auto">
          <a:xfrm>
            <a:off x="457200" y="2060575"/>
            <a:ext cx="8229600" cy="367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400"/>
              <a:t>	</a:t>
            </a:r>
            <a:r>
              <a:rPr lang="cs-CZ" altLang="cs-CZ" sz="2400" b="1"/>
              <a:t>Podle průměru a hloubky díry zvolit vrták.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400" b="1"/>
              <a:t>	Průměr vrtáku překontrolovat posuvným měřítkem.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400" b="1"/>
              <a:t>	Zkontrolovat správné upnutí vrtáku do sklíčidla.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400" b="1"/>
              <a:t>	Překontrolovat správné dotažení vrtáku ve sklíčidle.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400" b="1"/>
              <a:t>	Větší díry předvrtávat vrtákem, jehož průměr odpovídá šířce příčného ostří.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400" b="1"/>
              <a:t>	Při vrtání větších a hlubších děr je nutné použít chladící emulzi nebo řeznou kapalinu.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28B1157-0A3E-4331-BEF6-7A5EC44A62B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2"/>
          <p:cNvSpPr>
            <a:spLocks noChangeArrowheads="1"/>
          </p:cNvSpPr>
          <p:nvPr/>
        </p:nvSpPr>
        <p:spPr bwMode="auto">
          <a:xfrm>
            <a:off x="468313" y="1052513"/>
            <a:ext cx="8229600" cy="50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Ostření vrtáků</a:t>
            </a:r>
          </a:p>
        </p:txBody>
      </p:sp>
      <p:sp>
        <p:nvSpPr>
          <p:cNvPr id="9225" name="Rectangle 3"/>
          <p:cNvSpPr>
            <a:spLocks noChangeArrowheads="1"/>
          </p:cNvSpPr>
          <p:nvPr/>
        </p:nvSpPr>
        <p:spPr bwMode="auto">
          <a:xfrm>
            <a:off x="457200" y="1600200"/>
            <a:ext cx="8229600" cy="218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000" b="1"/>
              <a:t>	Má velký vliv na výkon a trvanlivost vrtáku, ale také na rozměr a drsnost díry. Důležité je dodržení vrcholového úhlu ε pro různé druhy materiálů.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altLang="cs-CZ" sz="2000" b="1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z="2000" b="1"/>
              <a:t>	Vrták s velkým vrcholovým úhlem se zakusuje a snadno láme, s malým vrcholovým úhlem vrtá hrubou díru a rychle se otupuje. (Vztaženo ke konkrétnímu materiálu.)</a:t>
            </a:r>
          </a:p>
        </p:txBody>
      </p:sp>
      <p:graphicFrame>
        <p:nvGraphicFramePr>
          <p:cNvPr id="33829" name="Group 37"/>
          <p:cNvGraphicFramePr>
            <a:graphicFrameLocks noGrp="1"/>
          </p:cNvGraphicFramePr>
          <p:nvPr/>
        </p:nvGraphicFramePr>
        <p:xfrm>
          <a:off x="468313" y="4149725"/>
          <a:ext cx="8416925" cy="1889416"/>
        </p:xfrm>
        <a:graphic>
          <a:graphicData uri="http://schemas.openxmlformats.org/drawingml/2006/table">
            <a:tbl>
              <a:tblPr/>
              <a:tblGrid>
                <a:gridCol w="2003425"/>
                <a:gridCol w="1751012"/>
                <a:gridCol w="1455738"/>
                <a:gridCol w="1603375"/>
                <a:gridCol w="1603375"/>
              </a:tblGrid>
              <a:tr h="76171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Vrcholový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úhel</a:t>
                      </a:r>
                    </a:p>
                  </a:txBody>
                  <a:tcPr marT="45634" marB="456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60°</a:t>
                      </a:r>
                    </a:p>
                  </a:txBody>
                  <a:tcPr marT="45634" marB="456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116 -120°</a:t>
                      </a:r>
                    </a:p>
                  </a:txBody>
                  <a:tcPr marT="45634" marB="456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120 - 140°</a:t>
                      </a:r>
                    </a:p>
                  </a:txBody>
                  <a:tcPr marT="45634" marB="456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130 - 140°</a:t>
                      </a:r>
                    </a:p>
                  </a:txBody>
                  <a:tcPr marT="45634" marB="456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2741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materiál</a:t>
                      </a:r>
                    </a:p>
                  </a:txBody>
                  <a:tcPr marT="45634" marB="456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plastické hmoty</a:t>
                      </a:r>
                    </a:p>
                  </a:txBody>
                  <a:tcPr marT="45634" marB="456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ocel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litina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634" marB="456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měď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hliník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634" marB="456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bronz mosaz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634" marB="456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458512B-A460-4A1F-8245-3B09FEC8566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Nadpis 3"/>
          <p:cNvSpPr>
            <a:spLocks/>
          </p:cNvSpPr>
          <p:nvPr/>
        </p:nvSpPr>
        <p:spPr bwMode="auto">
          <a:xfrm>
            <a:off x="457200" y="1052513"/>
            <a:ext cx="8229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Šablony</a:t>
            </a:r>
          </a:p>
        </p:txBody>
      </p:sp>
      <p:pic>
        <p:nvPicPr>
          <p:cNvPr id="10249" name="Zástupný symbol pro obsah 6" descr="F:\Kalibry4.jpg"/>
          <p:cNvPicPr>
            <a:picLocks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323" t="57736" r="4103" b="5832"/>
          <a:stretch>
            <a:fillRect/>
          </a:stretch>
        </p:blipFill>
        <p:spPr bwMode="auto">
          <a:xfrm>
            <a:off x="1042988" y="2133600"/>
            <a:ext cx="2736850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250" name="Zástupný symbol pro obsah 5"/>
          <p:cNvSpPr>
            <a:spLocks/>
          </p:cNvSpPr>
          <p:nvPr/>
        </p:nvSpPr>
        <p:spPr bwMode="auto"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 sz="2800"/>
          </a:p>
          <a:p>
            <a:pPr eaLnBrk="1" hangingPunct="1">
              <a:buFontTx/>
              <a:buNone/>
            </a:pPr>
            <a:r>
              <a:rPr lang="cs-CZ" altLang="cs-CZ" sz="2400" b="1"/>
              <a:t>	Šablona na kontrolu ostří šroubových vrtáků.</a:t>
            </a:r>
          </a:p>
          <a:p>
            <a:pPr eaLnBrk="1" hangingPunct="1"/>
            <a:endParaRPr lang="cs-CZ" altLang="cs-CZ" sz="2400" b="1"/>
          </a:p>
          <a:p>
            <a:pPr eaLnBrk="1" hangingPunct="1">
              <a:buFontTx/>
              <a:buNone/>
            </a:pPr>
            <a:r>
              <a:rPr lang="cs-CZ" altLang="cs-CZ" sz="2400" b="1"/>
              <a:t>	Lze s ní měřit vrcholový úhel vrtáku a také délku hlavního ostří.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D02152D-4C51-4A24-AEF5-E79F644A677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Nadpis 1"/>
          <p:cNvSpPr>
            <a:spLocks/>
          </p:cNvSpPr>
          <p:nvPr/>
        </p:nvSpPr>
        <p:spPr bwMode="auto">
          <a:xfrm>
            <a:off x="468313" y="981075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Různé způsoby kontroly vrcholového úhlu vrtáku</a:t>
            </a:r>
          </a:p>
        </p:txBody>
      </p:sp>
      <p:pic>
        <p:nvPicPr>
          <p:cNvPr id="11273" name="Picture 2" descr="C:\Documents and Settings\Riha\Dokumenty\měrka vrták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68" t="22319" r="10524" b="12761"/>
          <a:stretch>
            <a:fillRect/>
          </a:stretch>
        </p:blipFill>
        <p:spPr bwMode="auto">
          <a:xfrm>
            <a:off x="827088" y="2133600"/>
            <a:ext cx="7202487" cy="335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49DE506-4DBA-4106-BA62-F247A4A5CEA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2843213" y="1125538"/>
            <a:ext cx="297338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Kontrolní otázky</a:t>
            </a:r>
          </a:p>
        </p:txBody>
      </p:sp>
      <p:sp>
        <p:nvSpPr>
          <p:cNvPr id="12297" name="Zástupný symbol pro obsah 2"/>
          <p:cNvSpPr>
            <a:spLocks/>
          </p:cNvSpPr>
          <p:nvPr/>
        </p:nvSpPr>
        <p:spPr bwMode="auto">
          <a:xfrm>
            <a:off x="457200" y="2060575"/>
            <a:ext cx="8229600" cy="302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None/>
            </a:pPr>
            <a:r>
              <a:rPr lang="cs-CZ" altLang="cs-CZ" sz="2000" b="1"/>
              <a:t>  </a:t>
            </a:r>
          </a:p>
          <a:p>
            <a:pPr eaLnBrk="1" hangingPunct="1">
              <a:buFontTx/>
              <a:buNone/>
            </a:pPr>
            <a:endParaRPr lang="cs-CZ" altLang="cs-CZ" sz="2000" b="1"/>
          </a:p>
          <a:p>
            <a:pPr eaLnBrk="1" hangingPunct="1">
              <a:buFontTx/>
              <a:buNone/>
            </a:pPr>
            <a:r>
              <a:rPr lang="cs-CZ" altLang="cs-CZ" sz="2000" b="1"/>
              <a:t>	1, Jaké úhly jsou charakteristické pro vrták?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  	2, Čím jsou dány řezné podmínky při vrtání?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 	3, Co je posuv vrtáku?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	4, Závisí řezná rychlost na průměru vrtáku?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	5, Závisí řezná rychlost na druhu vrtaného materiálu?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09A2DBC-4B68-4D7C-A6AA-C9F81ACD66D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13321" name="Zástupný symbol pro obsah 2"/>
          <p:cNvSpPr>
            <a:spLocks/>
          </p:cNvSpPr>
          <p:nvPr/>
        </p:nvSpPr>
        <p:spPr bwMode="auto">
          <a:xfrm>
            <a:off x="457200" y="1916113"/>
            <a:ext cx="8218488" cy="388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</a:pPr>
            <a:r>
              <a:rPr lang="cs-CZ" altLang="cs-CZ" sz="2800" b="1"/>
              <a:t>	</a:t>
            </a:r>
            <a:r>
              <a:rPr lang="cs-CZ" altLang="cs-CZ" sz="1600"/>
              <a:t>Fialová Dana Ing., Gradek Vladislav Ing, </a:t>
            </a:r>
            <a:r>
              <a:rPr lang="cs-CZ" altLang="cs-CZ" sz="1600" i="1"/>
              <a:t>Zámečnické práce a údržba –Technologie 1. díl učebnice pro SOU</a:t>
            </a:r>
            <a:r>
              <a:rPr lang="cs-CZ" altLang="cs-CZ" sz="1600"/>
              <a:t>,  Praha, Parta 2006, ISBN 80-7320-086-4, použité obrázky: snímek č. 10, str.20, obr. 47</a:t>
            </a:r>
          </a:p>
          <a:p>
            <a:pPr>
              <a:buFontTx/>
              <a:buNone/>
            </a:pPr>
            <a:endParaRPr lang="cs-CZ" altLang="cs-CZ" sz="1600"/>
          </a:p>
          <a:p>
            <a:pPr>
              <a:buFontTx/>
              <a:buNone/>
            </a:pPr>
            <a:r>
              <a:rPr lang="cs-CZ" altLang="cs-CZ" sz="1600"/>
              <a:t>	Fialová Dana Ing., Gradek Vladislav Ing, </a:t>
            </a:r>
            <a:r>
              <a:rPr lang="cs-CZ" altLang="cs-CZ" sz="1600" i="1"/>
              <a:t>Zámečnické práce a údržba –Technologie 1. díl učebnice pro SOU</a:t>
            </a:r>
            <a:r>
              <a:rPr lang="cs-CZ" altLang="cs-CZ" sz="1600"/>
              <a:t>,  Praha, Parta 2006, ISBN 978-80-7320-105-0, použité obrázky: snímek č. 9, str.21, obr. 43</a:t>
            </a:r>
          </a:p>
          <a:p>
            <a:pPr>
              <a:buFontTx/>
              <a:buNone/>
            </a:pPr>
            <a:endParaRPr lang="cs-CZ" altLang="cs-CZ" sz="1600"/>
          </a:p>
          <a:p>
            <a:pPr>
              <a:buFontTx/>
              <a:buNone/>
            </a:pPr>
            <a:r>
              <a:rPr lang="cs-CZ" altLang="cs-CZ" sz="1600" b="1"/>
              <a:t>	</a:t>
            </a:r>
            <a:r>
              <a:rPr lang="cs-CZ" altLang="cs-CZ" sz="1600"/>
              <a:t>Outrata Jiří Ing., </a:t>
            </a:r>
            <a:r>
              <a:rPr lang="cs-CZ" altLang="cs-CZ" sz="1600" i="1"/>
              <a:t>Technologie ručního zpracování kovů pro 1. ročník OU a UŠ kovo oborů, Praha, </a:t>
            </a:r>
            <a:r>
              <a:rPr lang="cs-CZ" altLang="cs-CZ" sz="1600"/>
              <a:t>SNTL 1981, EAN 04-204-82</a:t>
            </a:r>
          </a:p>
          <a:p>
            <a:pPr>
              <a:buFontTx/>
              <a:buNone/>
            </a:pPr>
            <a:endParaRPr lang="cs-CZ" altLang="cs-CZ" sz="1600"/>
          </a:p>
          <a:p>
            <a:pPr>
              <a:buFontTx/>
              <a:buNone/>
            </a:pPr>
            <a:r>
              <a:rPr lang="cs-CZ" altLang="cs-CZ" sz="1600"/>
              <a:t>      Snímky č. 4,5 a 6 prospekt firmy PROMA, vrtačka PTB 16B</a:t>
            </a:r>
          </a:p>
          <a:p>
            <a:pPr>
              <a:buFontTx/>
              <a:buNone/>
            </a:pPr>
            <a:r>
              <a:rPr lang="cs-CZ" altLang="cs-CZ" sz="1800"/>
              <a:t>	</a:t>
            </a:r>
          </a:p>
          <a:p>
            <a:pPr>
              <a:buFontTx/>
              <a:buNone/>
            </a:pPr>
            <a:endParaRPr lang="cs-CZ" altLang="cs-CZ" sz="1800"/>
          </a:p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560</TotalTime>
  <Words>383</Words>
  <Application>Microsoft Office PowerPoint</Application>
  <PresentationFormat>Předvádění na obrazovce (4:3)</PresentationFormat>
  <Paragraphs>215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Arial</vt:lpstr>
      <vt:lpstr>Calibri</vt:lpstr>
      <vt:lpstr>Times New Roman</vt:lpstr>
      <vt:lpstr>Book Antiqua</vt:lpstr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Zdeněk Říha</cp:lastModifiedBy>
  <cp:revision>56</cp:revision>
  <dcterms:created xsi:type="dcterms:W3CDTF">2007-02-24T11:24:02Z</dcterms:created>
  <dcterms:modified xsi:type="dcterms:W3CDTF">2013-10-24T12:01:08Z</dcterms:modified>
</cp:coreProperties>
</file>