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73" r:id="rId3"/>
    <p:sldId id="275" r:id="rId4"/>
    <p:sldId id="276" r:id="rId5"/>
    <p:sldId id="300" r:id="rId6"/>
    <p:sldId id="278" r:id="rId7"/>
    <p:sldId id="282" r:id="rId8"/>
    <p:sldId id="283" r:id="rId9"/>
    <p:sldId id="289" r:id="rId10"/>
    <p:sldId id="297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3399"/>
    <a:srgbClr val="0000FF"/>
    <a:srgbClr val="003300"/>
    <a:srgbClr val="0066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91" autoAdjust="0"/>
    <p:restoredTop sz="94640" autoAdjust="0"/>
  </p:normalViewPr>
  <p:slideViewPr>
    <p:cSldViewPr>
      <p:cViewPr>
        <p:scale>
          <a:sx n="100" d="100"/>
          <a:sy n="100" d="100"/>
        </p:scale>
        <p:origin x="-1522" y="-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4" d="100"/>
        <a:sy n="13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836C1-1209-470F-8CD7-FD58932A49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1665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192B56-3258-4CE2-B00C-9789E0C92C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839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3EF775-6FC6-4D1A-BA67-FFBED3ED7F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0188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009FE-6F0B-4546-A3BF-06C4247A4D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3840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C6B087-912A-4DF3-A1A9-54559FD060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82673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5C176-57C5-43F4-8F0C-5D95A8766D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0284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872392-F52E-4CBA-973D-ADEED451D6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3573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D743F8-3959-4C68-96BA-A9831764DE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4046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4E56A1-63CF-45EB-B5E6-CF80763B30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36581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AF487-11EA-496D-B7E0-5F4DB63050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651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E770B-B44B-445B-9060-C684A1D1E6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5578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12ED7-A8B2-493C-8967-F673C37415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7288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E2C8A9-D19B-4D71-B677-083AE83124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5343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5BAA-14C3-4972-A31F-D5E09AB6F3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8889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B32DB2-28B2-4470-B4E8-064818B303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43490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A66C7F2-50A4-4087-8594-55686A17BD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20" name="Group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2566777"/>
              </p:ext>
            </p:extLst>
          </p:nvPr>
        </p:nvGraphicFramePr>
        <p:xfrm>
          <a:off x="750888" y="2060575"/>
          <a:ext cx="7559675" cy="382251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30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Úprava okrajů vrtaných otvorů, zarovnávání a zahlubování pro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hlavy zápustných šroubů.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Kuželový, válcový a nástrčný záhlubník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, záhlubník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 vodícím čepem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Říha, konzultant Jan Mariáš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ročník, žáci 15 - 16 let, 23-51-H/01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Strojní mechanik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92188"/>
            <a:ext cx="75596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cs typeface="Arial" charset="0"/>
              </a:rPr>
              <a:t>ZAHLUBOVÁNÍ</a:t>
            </a: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8A8C62A-95C7-417F-BC6E-DE118FAE273A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92163" y="1447800"/>
            <a:ext cx="7561262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VY_32_INOVACE_30_611</a:t>
            </a:r>
            <a:endParaRPr lang="cs-CZ" altLang="cs-CZ" sz="2400" b="1">
              <a:latin typeface="Calibri" pitchFamily="34" charset="0"/>
              <a:cs typeface="Arial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b="1"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11E467A-EC5D-4FDF-8A3E-85727D5F990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1763713" y="1412875"/>
            <a:ext cx="5689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Ruční obrábění kovů</a:t>
            </a:r>
          </a:p>
        </p:txBody>
      </p:sp>
      <p:sp>
        <p:nvSpPr>
          <p:cNvPr id="3081" name="Rectangle 2"/>
          <p:cNvSpPr>
            <a:spLocks noChangeArrowheads="1"/>
          </p:cNvSpPr>
          <p:nvPr/>
        </p:nvSpPr>
        <p:spPr bwMode="auto">
          <a:xfrm>
            <a:off x="611188" y="981075"/>
            <a:ext cx="7772400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8000" b="1">
                <a:solidFill>
                  <a:schemeClr val="tx2"/>
                </a:solidFill>
              </a:rPr>
              <a:t/>
            </a:r>
            <a:br>
              <a:rPr lang="cs-CZ" altLang="cs-CZ" sz="8000" b="1">
                <a:solidFill>
                  <a:schemeClr val="tx2"/>
                </a:solidFill>
              </a:rPr>
            </a:br>
            <a:endParaRPr lang="cs-CZ" altLang="cs-CZ" sz="6000" b="1">
              <a:solidFill>
                <a:schemeClr val="tx2"/>
              </a:solidFill>
            </a:endParaRPr>
          </a:p>
        </p:txBody>
      </p:sp>
      <p:sp>
        <p:nvSpPr>
          <p:cNvPr id="3082" name="Rectangle 12"/>
          <p:cNvSpPr>
            <a:spLocks noChangeArrowheads="1"/>
          </p:cNvSpPr>
          <p:nvPr/>
        </p:nvSpPr>
        <p:spPr bwMode="auto">
          <a:xfrm>
            <a:off x="900113" y="1844675"/>
            <a:ext cx="7772400" cy="403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6000" b="1">
                <a:solidFill>
                  <a:schemeClr val="tx2"/>
                </a:solidFill>
              </a:rPr>
              <a:t>ZAHLUBOVÁNÍ</a:t>
            </a:r>
            <a:br>
              <a:rPr lang="cs-CZ" altLang="cs-CZ" sz="6000" b="1">
                <a:solidFill>
                  <a:schemeClr val="tx2"/>
                </a:solidFill>
              </a:rPr>
            </a:br>
            <a:endParaRPr lang="cs-CZ" altLang="cs-CZ" sz="6600" b="1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3E08A4A-4771-4E28-85CF-D3B11862DCB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0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Rectangle 15"/>
          <p:cNvSpPr>
            <a:spLocks noChangeArrowheads="1"/>
          </p:cNvSpPr>
          <p:nvPr/>
        </p:nvSpPr>
        <p:spPr bwMode="auto">
          <a:xfrm>
            <a:off x="323850" y="1125538"/>
            <a:ext cx="82296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66FF"/>
                </a:solidFill>
              </a:rPr>
              <a:t>Zahlubování</a:t>
            </a:r>
          </a:p>
        </p:txBody>
      </p:sp>
      <p:sp>
        <p:nvSpPr>
          <p:cNvPr id="4105" name="Rectangle 16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r>
              <a:rPr lang="cs-CZ" altLang="cs-CZ"/>
              <a:t>	</a:t>
            </a:r>
          </a:p>
          <a:p>
            <a:pPr algn="ctr">
              <a:buFontTx/>
              <a:buNone/>
            </a:pPr>
            <a:r>
              <a:rPr lang="cs-CZ" altLang="cs-CZ">
                <a:solidFill>
                  <a:srgbClr val="FF33CC"/>
                </a:solidFill>
              </a:rPr>
              <a:t>	</a:t>
            </a:r>
            <a:r>
              <a:rPr lang="cs-CZ" altLang="cs-CZ" sz="2400" b="1">
                <a:solidFill>
                  <a:srgbClr val="FF33CC"/>
                </a:solidFill>
              </a:rPr>
              <a:t>Je technologická operace, při které se upravují čelní plochy a ústí díry</a:t>
            </a:r>
            <a:r>
              <a:rPr lang="cs-CZ" altLang="cs-CZ" sz="2400" b="1"/>
              <a:t> </a:t>
            </a:r>
          </a:p>
          <a:p>
            <a:pPr algn="ctr">
              <a:buFontTx/>
              <a:buNone/>
            </a:pPr>
            <a:r>
              <a:rPr lang="cs-CZ" altLang="cs-CZ" sz="2400" b="1"/>
              <a:t>kuželovitým nebo válcovitým rozšířením díry nebo sražením hrany.</a:t>
            </a:r>
          </a:p>
          <a:p>
            <a:pPr algn="ctr">
              <a:buFontTx/>
              <a:buNone/>
            </a:pPr>
            <a:endParaRPr lang="cs-CZ" altLang="cs-CZ" sz="2400" b="1"/>
          </a:p>
          <a:p>
            <a:pPr algn="ctr">
              <a:buFontTx/>
              <a:buNone/>
            </a:pPr>
            <a:r>
              <a:rPr lang="cs-CZ" altLang="cs-CZ" sz="2400" b="1">
                <a:solidFill>
                  <a:srgbClr val="FF33CC"/>
                </a:solidFill>
              </a:rPr>
              <a:t>Tímto způsobem se také obrábějí díry pro zapuštěné hlavy šroubů nebo nýtů</a:t>
            </a:r>
            <a:r>
              <a:rPr lang="cs-CZ" altLang="cs-CZ" sz="2400" b="1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95DA1AA-5633-4803-8E7F-E8C7704417BA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51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16"/>
          <p:cNvSpPr>
            <a:spLocks noChangeArrowheads="1"/>
          </p:cNvSpPr>
          <p:nvPr/>
        </p:nvSpPr>
        <p:spPr bwMode="auto">
          <a:xfrm>
            <a:off x="395288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66FF"/>
                </a:solidFill>
              </a:rPr>
              <a:t>Záhlubníky</a:t>
            </a:r>
          </a:p>
        </p:txBody>
      </p:sp>
      <p:sp>
        <p:nvSpPr>
          <p:cNvPr id="5129" name="Rectangle 17"/>
          <p:cNvSpPr>
            <a:spLocks noChangeArrowheads="1"/>
          </p:cNvSpPr>
          <p:nvPr/>
        </p:nvSpPr>
        <p:spPr bwMode="auto">
          <a:xfrm>
            <a:off x="457200" y="1600200"/>
            <a:ext cx="332263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80000"/>
              </a:lnSpc>
              <a:buFontTx/>
              <a:buNone/>
            </a:pPr>
            <a:r>
              <a:rPr lang="cs-CZ" altLang="cs-CZ" sz="2400" b="1"/>
              <a:t>Jsou konstrukčně podobné vrtákům, mají dvě nebo více ostří vytvořených na čelních plochách.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cs-CZ" altLang="cs-CZ" sz="2400" b="1">
                <a:solidFill>
                  <a:srgbClr val="FF0000"/>
                </a:solidFill>
              </a:rPr>
              <a:t>Vyrábějí se buď s vodícím čepem nebo bez něj. Podle tvaru rozlišujeme záhlubníky na válcové, kuželové a nástrčné.</a:t>
            </a:r>
          </a:p>
          <a:p>
            <a:pPr>
              <a:lnSpc>
                <a:spcPct val="80000"/>
              </a:lnSpc>
            </a:pPr>
            <a:endParaRPr lang="cs-CZ" altLang="cs-CZ" sz="2400">
              <a:solidFill>
                <a:srgbClr val="FF0000"/>
              </a:solidFill>
            </a:endParaRPr>
          </a:p>
        </p:txBody>
      </p:sp>
      <p:pic>
        <p:nvPicPr>
          <p:cNvPr id="5130" name="Picture 18" descr="skenovat0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90" t="5164" r="2820" b="64212"/>
          <a:stretch>
            <a:fillRect/>
          </a:stretch>
        </p:blipFill>
        <p:spPr bwMode="auto">
          <a:xfrm>
            <a:off x="3924300" y="1773238"/>
            <a:ext cx="4537075" cy="390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4B1AB35-D54D-4916-BF77-949E89BBA57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61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Rectangle 13"/>
          <p:cNvSpPr>
            <a:spLocks noChangeArrowheads="1"/>
          </p:cNvSpPr>
          <p:nvPr/>
        </p:nvSpPr>
        <p:spPr bwMode="auto">
          <a:xfrm>
            <a:off x="395288" y="1052513"/>
            <a:ext cx="82296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66FF"/>
                </a:solidFill>
              </a:rPr>
              <a:t>Záhlubníky</a:t>
            </a:r>
          </a:p>
        </p:txBody>
      </p:sp>
      <p:pic>
        <p:nvPicPr>
          <p:cNvPr id="6153" name="Picture 14" descr="u záhlubníkyC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2"/>
          <a:stretch>
            <a:fillRect/>
          </a:stretch>
        </p:blipFill>
        <p:spPr bwMode="auto">
          <a:xfrm>
            <a:off x="4978400" y="1844675"/>
            <a:ext cx="329565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4" name="Rectangle 15"/>
          <p:cNvSpPr>
            <a:spLocks noChangeArrowheads="1"/>
          </p:cNvSpPr>
          <p:nvPr/>
        </p:nvSpPr>
        <p:spPr bwMode="auto"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FontTx/>
              <a:buNone/>
            </a:pPr>
            <a:r>
              <a:rPr lang="cs-CZ" altLang="cs-CZ" sz="2800" b="1"/>
              <a:t>	</a:t>
            </a:r>
          </a:p>
          <a:p>
            <a:pPr algn="ctr">
              <a:buFontTx/>
              <a:buNone/>
            </a:pPr>
            <a:r>
              <a:rPr lang="cs-CZ" altLang="cs-CZ" sz="2400" b="1"/>
              <a:t>Příklad vytvoření zahloubení pro zápustný nýt nebo šroub </a:t>
            </a:r>
          </a:p>
          <a:p>
            <a:pPr algn="ctr">
              <a:buFontTx/>
              <a:buNone/>
            </a:pPr>
            <a:r>
              <a:rPr lang="cs-CZ" altLang="cs-CZ" sz="2400" b="1"/>
              <a:t>(pravý horní obr.).</a:t>
            </a:r>
          </a:p>
          <a:p>
            <a:pPr algn="ctr">
              <a:buFontTx/>
              <a:buNone/>
            </a:pPr>
            <a:endParaRPr lang="cs-CZ" altLang="cs-CZ" sz="2400" b="1"/>
          </a:p>
          <a:p>
            <a:pPr algn="ctr">
              <a:buFontTx/>
              <a:buNone/>
            </a:pPr>
            <a:r>
              <a:rPr lang="cs-CZ" altLang="cs-CZ" sz="2400" b="1"/>
              <a:t>	A pro šroub s válcovou hlavou </a:t>
            </a:r>
          </a:p>
          <a:p>
            <a:pPr algn="ctr">
              <a:buFontTx/>
              <a:buNone/>
            </a:pPr>
            <a:r>
              <a:rPr lang="cs-CZ" altLang="cs-CZ" sz="2400" b="1"/>
              <a:t>(levý spodní obr.).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0D193AB-69BC-4A52-9333-7D35312E22F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71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Rectangle 4"/>
          <p:cNvSpPr>
            <a:spLocks noChangeArrowheads="1"/>
          </p:cNvSpPr>
          <p:nvPr/>
        </p:nvSpPr>
        <p:spPr bwMode="auto">
          <a:xfrm>
            <a:off x="468313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7177" name="Rectangle 18"/>
          <p:cNvSpPr>
            <a:spLocks noChangeArrowheads="1"/>
          </p:cNvSpPr>
          <p:nvPr/>
        </p:nvSpPr>
        <p:spPr bwMode="auto">
          <a:xfrm>
            <a:off x="468313" y="981075"/>
            <a:ext cx="822960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66FF"/>
                </a:solidFill>
              </a:rPr>
              <a:t>Válcový záhlubník</a:t>
            </a:r>
          </a:p>
        </p:txBody>
      </p:sp>
      <p:pic>
        <p:nvPicPr>
          <p:cNvPr id="7178" name="Picture 19" descr="PC1200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70" t="10707" r="16312" b="9569"/>
          <a:stretch>
            <a:fillRect/>
          </a:stretch>
        </p:blipFill>
        <p:spPr bwMode="auto">
          <a:xfrm>
            <a:off x="755650" y="1628775"/>
            <a:ext cx="36004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9" name="Rectangle 20"/>
          <p:cNvSpPr>
            <a:spLocks noChangeArrowheads="1"/>
          </p:cNvSpPr>
          <p:nvPr/>
        </p:nvSpPr>
        <p:spPr bwMode="auto"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r>
              <a:rPr lang="cs-CZ" altLang="cs-CZ" sz="2800" b="1"/>
              <a:t>	</a:t>
            </a:r>
          </a:p>
          <a:p>
            <a:pPr algn="ctr">
              <a:buFontTx/>
              <a:buNone/>
            </a:pPr>
            <a:r>
              <a:rPr lang="cs-CZ" altLang="cs-CZ" sz="2800" b="1"/>
              <a:t>	</a:t>
            </a:r>
          </a:p>
          <a:p>
            <a:pPr algn="ctr">
              <a:buFontTx/>
              <a:buNone/>
            </a:pPr>
            <a:r>
              <a:rPr lang="cs-CZ" altLang="cs-CZ" sz="2400" b="1"/>
              <a:t>Válcový záhlubník s vodícím čepem, používaný pro zahlubování a zapuštění válcových hlav šroubů.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60A8E57-15F3-4568-A590-F26BAA3617E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15888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81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Rectangle 2"/>
          <p:cNvSpPr>
            <a:spLocks noChangeArrowheads="1"/>
          </p:cNvSpPr>
          <p:nvPr/>
        </p:nvSpPr>
        <p:spPr bwMode="auto">
          <a:xfrm>
            <a:off x="539750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800" b="1">
              <a:solidFill>
                <a:schemeClr val="tx2"/>
              </a:solidFill>
            </a:endParaRPr>
          </a:p>
        </p:txBody>
      </p:sp>
      <p:sp>
        <p:nvSpPr>
          <p:cNvPr id="8201" name="Rectangle 16"/>
          <p:cNvSpPr>
            <a:spLocks noChangeArrowheads="1"/>
          </p:cNvSpPr>
          <p:nvPr/>
        </p:nvSpPr>
        <p:spPr bwMode="auto">
          <a:xfrm>
            <a:off x="395288" y="1125538"/>
            <a:ext cx="822960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66FF"/>
                </a:solidFill>
              </a:rPr>
              <a:t>Kuželový záhlubník</a:t>
            </a:r>
          </a:p>
        </p:txBody>
      </p:sp>
      <p:sp>
        <p:nvSpPr>
          <p:cNvPr id="8202" name="Rectangle 17"/>
          <p:cNvSpPr>
            <a:spLocks noChangeArrowheads="1"/>
          </p:cNvSpPr>
          <p:nvPr/>
        </p:nvSpPr>
        <p:spPr bwMode="auto">
          <a:xfrm>
            <a:off x="468313" y="2133600"/>
            <a:ext cx="403225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r>
              <a:rPr lang="cs-CZ" altLang="cs-CZ" sz="2800"/>
              <a:t>	</a:t>
            </a:r>
          </a:p>
          <a:p>
            <a:pPr algn="ctr">
              <a:buFontTx/>
              <a:buNone/>
            </a:pPr>
            <a:r>
              <a:rPr lang="cs-CZ" altLang="cs-CZ" sz="2800"/>
              <a:t>	</a:t>
            </a:r>
            <a:r>
              <a:rPr lang="cs-CZ" altLang="cs-CZ" sz="2400" b="1"/>
              <a:t>Kuželový záhlubník </a:t>
            </a:r>
          </a:p>
          <a:p>
            <a:pPr algn="ctr">
              <a:buFontTx/>
              <a:buNone/>
            </a:pPr>
            <a:r>
              <a:rPr lang="cs-CZ" altLang="cs-CZ" sz="2400" b="1"/>
              <a:t>	s vodícím čepem se používá pro sražení hran vrtané díry nebo k úpravě díry pro použití  zápustných šroubů či nýtů.</a:t>
            </a:r>
          </a:p>
        </p:txBody>
      </p:sp>
      <p:pic>
        <p:nvPicPr>
          <p:cNvPr id="8203" name="Picture 18" descr="PB0600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250" t="68755" r="39348" b="6667"/>
          <a:stretch>
            <a:fillRect/>
          </a:stretch>
        </p:blipFill>
        <p:spPr bwMode="auto">
          <a:xfrm>
            <a:off x="5003800" y="1773238"/>
            <a:ext cx="3394075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5518084-66C1-4957-B6C3-AE4E2524B49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dirty="0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dirty="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dirty="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dirty="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922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2"/>
          <p:cNvSpPr>
            <a:spLocks noChangeArrowheads="1"/>
          </p:cNvSpPr>
          <p:nvPr/>
        </p:nvSpPr>
        <p:spPr bwMode="auto">
          <a:xfrm>
            <a:off x="457200" y="1052513"/>
            <a:ext cx="8229600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cs-CZ" altLang="cs-CZ" sz="2400" b="1">
              <a:solidFill>
                <a:schemeClr val="tx2"/>
              </a:solidFill>
            </a:endParaRPr>
          </a:p>
        </p:txBody>
      </p:sp>
      <p:sp>
        <p:nvSpPr>
          <p:cNvPr id="9225" name="Rectangle 17"/>
          <p:cNvSpPr>
            <a:spLocks noChangeArrowheads="1"/>
          </p:cNvSpPr>
          <p:nvPr/>
        </p:nvSpPr>
        <p:spPr bwMode="auto">
          <a:xfrm>
            <a:off x="468313" y="1052513"/>
            <a:ext cx="82296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66FF"/>
                </a:solidFill>
              </a:rPr>
              <a:t>Různé způsoby zahlubování a zarovnávání</a:t>
            </a:r>
          </a:p>
        </p:txBody>
      </p:sp>
      <p:pic>
        <p:nvPicPr>
          <p:cNvPr id="9226" name="Picture 18" descr="skenovat00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3" t="67929" r="16165" b="13031"/>
          <a:stretch>
            <a:fillRect/>
          </a:stretch>
        </p:blipFill>
        <p:spPr bwMode="auto">
          <a:xfrm>
            <a:off x="250825" y="2492375"/>
            <a:ext cx="8496300" cy="282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805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EC4A5055-4CF7-47B4-A33D-73329AFB4215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21"/>
          <p:cNvSpPr>
            <a:spLocks noChangeArrowheads="1"/>
          </p:cNvSpPr>
          <p:nvPr/>
        </p:nvSpPr>
        <p:spPr bwMode="auto">
          <a:xfrm>
            <a:off x="468313" y="1052513"/>
            <a:ext cx="8229600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Kontrolní otázky</a:t>
            </a:r>
          </a:p>
        </p:txBody>
      </p:sp>
      <p:sp>
        <p:nvSpPr>
          <p:cNvPr id="10249" name="Rectangle 22"/>
          <p:cNvSpPr>
            <a:spLocks noChangeArrowheads="1"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endParaRPr lang="cs-CZ" altLang="cs-CZ"/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/>
              <a:t>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/>
              <a:t>  </a:t>
            </a:r>
            <a:r>
              <a:rPr lang="cs-CZ" altLang="cs-CZ" sz="2400" b="1"/>
              <a:t>1, K čemu slouží zahlubování?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sz="2400" b="1"/>
              <a:t>  2, Pro který nástroj je charakteristický vodící čep?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sz="2400" b="1"/>
              <a:t>  3, Jaký pracovní tvar hlavy mají záhlubníky?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altLang="cs-CZ" sz="2400" b="1"/>
          </a:p>
          <a:p>
            <a:pPr>
              <a:lnSpc>
                <a:spcPct val="90000"/>
              </a:lnSpc>
              <a:buFontTx/>
              <a:buNone/>
            </a:pPr>
            <a:r>
              <a:rPr lang="cs-CZ" altLang="cs-CZ" sz="2400" b="1"/>
              <a:t>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C9C6F8B-146F-4B02-A83A-6A7191FF077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2843213" y="1125538"/>
            <a:ext cx="307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00FF"/>
                </a:solidFill>
              </a:rPr>
              <a:t>Použitá literatura</a:t>
            </a:r>
          </a:p>
        </p:txBody>
      </p:sp>
      <p:sp>
        <p:nvSpPr>
          <p:cNvPr id="11273" name="Zástupný symbol pro obsah 2"/>
          <p:cNvSpPr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cs-CZ" altLang="cs-CZ" sz="2800" b="1"/>
          </a:p>
          <a:p>
            <a:pPr>
              <a:buFontTx/>
              <a:buNone/>
            </a:pPr>
            <a:r>
              <a:rPr lang="cs-CZ" altLang="cs-CZ" sz="1800" b="1"/>
              <a:t>	</a:t>
            </a:r>
            <a:r>
              <a:rPr lang="cs-CZ" altLang="cs-CZ" sz="1800"/>
              <a:t>Fialová. Dana Ing, Gradek Vladislav Ing. , </a:t>
            </a:r>
            <a:r>
              <a:rPr lang="cs-CZ" altLang="cs-CZ" sz="1800" i="1"/>
              <a:t>Zámečnické práce a údržba –Technologie 1. díl učebnice pro SOU</a:t>
            </a:r>
            <a:r>
              <a:rPr lang="cs-CZ" altLang="cs-CZ" sz="1800"/>
              <a:t>,  Praha, Parta 2006, ISBN 80-7320-086-4</a:t>
            </a:r>
          </a:p>
          <a:p>
            <a:pPr>
              <a:buFontTx/>
              <a:buNone/>
            </a:pPr>
            <a:r>
              <a:rPr lang="cs-CZ" altLang="cs-CZ" sz="1800"/>
              <a:t>	Použité obrázky: snímek č. 4, str. 32, obr. 57,snímek č. 8, str.32, obr. 59</a:t>
            </a:r>
          </a:p>
          <a:p>
            <a:pPr>
              <a:buFontTx/>
              <a:buNone/>
            </a:pPr>
            <a:endParaRPr lang="cs-CZ" altLang="cs-CZ" sz="1800"/>
          </a:p>
          <a:p>
            <a:pPr>
              <a:buFontTx/>
              <a:buNone/>
            </a:pPr>
            <a:r>
              <a:rPr lang="cs-CZ" altLang="cs-CZ" sz="1800" b="1"/>
              <a:t>	</a:t>
            </a:r>
            <a:r>
              <a:rPr lang="cs-CZ" altLang="cs-CZ" sz="1800"/>
              <a:t>Outrata  Jiří Ing. , </a:t>
            </a:r>
            <a:r>
              <a:rPr lang="cs-CZ" altLang="cs-CZ" sz="1800" i="1"/>
              <a:t>Technologie ručního zpracování kovů pro 1. ročník OU a UŠ kovo oborů, Praha, </a:t>
            </a:r>
            <a:r>
              <a:rPr lang="cs-CZ" altLang="cs-CZ" sz="1800"/>
              <a:t>SNTL 1981, EAN 04-204-82</a:t>
            </a:r>
          </a:p>
          <a:p>
            <a:pPr>
              <a:buFontTx/>
              <a:buNone/>
            </a:pPr>
            <a:endParaRPr lang="cs-CZ" altLang="cs-CZ" sz="1800"/>
          </a:p>
          <a:p>
            <a:pPr>
              <a:buFontTx/>
              <a:buNone/>
            </a:pPr>
            <a:r>
              <a:rPr lang="cs-CZ" altLang="cs-CZ" sz="1800"/>
              <a:t>     Použité obrázky: snímek č. 5, str. , obr. C,D</a:t>
            </a:r>
          </a:p>
          <a:p>
            <a:pPr>
              <a:buFontTx/>
              <a:buNone/>
            </a:pPr>
            <a:endParaRPr lang="cs-CZ" altLang="cs-CZ" sz="1800"/>
          </a:p>
          <a:p>
            <a:pPr>
              <a:buFontTx/>
              <a:buNone/>
            </a:pPr>
            <a:r>
              <a:rPr lang="cs-CZ" altLang="cs-CZ" sz="1800"/>
              <a:t>	Fotografie archiv autora.</a:t>
            </a:r>
          </a:p>
          <a:p>
            <a:pPr>
              <a:buFontTx/>
              <a:buNone/>
            </a:pPr>
            <a:endParaRPr lang="cs-CZ" altLang="cs-CZ" sz="1800"/>
          </a:p>
          <a:p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709</TotalTime>
  <Words>213</Words>
  <Application>Microsoft Office PowerPoint</Application>
  <PresentationFormat>Předvádění na obrazovce (4:3)</PresentationFormat>
  <Paragraphs>102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Times New Roman</vt:lpstr>
      <vt:lpstr>Book Antiqua</vt:lpstr>
      <vt:lpstr>Výchozí návrh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Ruční obrábění kovů</dc:title>
  <dc:creator>Zdeněk Říha</dc:creator>
  <cp:lastModifiedBy>Zdeněk Říha</cp:lastModifiedBy>
  <cp:revision>58</cp:revision>
  <dcterms:created xsi:type="dcterms:W3CDTF">2007-02-24T11:24:02Z</dcterms:created>
  <dcterms:modified xsi:type="dcterms:W3CDTF">2013-10-24T12:01:32Z</dcterms:modified>
</cp:coreProperties>
</file>