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305" r:id="rId4"/>
    <p:sldId id="275" r:id="rId5"/>
    <p:sldId id="308" r:id="rId6"/>
    <p:sldId id="310" r:id="rId7"/>
    <p:sldId id="311" r:id="rId8"/>
    <p:sldId id="312" r:id="rId9"/>
    <p:sldId id="313" r:id="rId10"/>
    <p:sldId id="309" r:id="rId11"/>
    <p:sldId id="314" r:id="rId12"/>
    <p:sldId id="276" r:id="rId13"/>
    <p:sldId id="303" r:id="rId14"/>
    <p:sldId id="30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3399"/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100" d="100"/>
          <a:sy n="100" d="100"/>
        </p:scale>
        <p:origin x="-1467" y="-6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1" d="100"/>
        <a:sy n="151" d="100"/>
      </p:scale>
      <p:origin x="0" y="273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AC428E-398A-4618-9D93-665D743F1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062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2A83F-CFEF-43C4-AB9F-8BBEFFC99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691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26FA96-FF5B-419B-997D-E1C6B22DC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63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E51E7E-5178-4991-9EAE-3FE64FD09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803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6F5264-115C-4909-8AAC-132F365D1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934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BE95A-120A-472F-A1F7-77841FC7C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305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912532-69A7-4B45-A3DD-BF3363271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747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A1031-B44E-4CA9-AEDC-89752E81C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4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B49F50-E7FF-4651-8CA1-1AFF0617D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100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ED5AE-25AF-4094-ACC9-02A5F8EDE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507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F3D72-7E6F-42AC-BF7C-7500E3F41A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020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3478CE-9E91-4ADF-8D38-394F368BF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98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511DB2-3395-4D5D-8836-5EC4E3B75C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5267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CB7545-9DE8-46FE-BA97-F2D245BA2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658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38A87E-01E9-4F05-8AFD-E82CE5DDF5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246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C201B6C-61DD-4A0D-846B-DE5C7694F7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4" name="Group 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7822975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Vyhrubování a vystružování jako příprava pro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přesnou lícovanou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díru.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Kuželový, válcový a nástrčný výhrubník, strojní a stavitelný výstružník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Vyhrubování a vystružování 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D4B9BF5-7457-4C21-8992-725BA2A1475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47800"/>
            <a:ext cx="7561262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VY_32_INOVACE_30_612</a:t>
            </a:r>
            <a:endParaRPr lang="cs-CZ" altLang="cs-CZ" sz="2400" b="1">
              <a:latin typeface="Calibri" pitchFamily="34" charset="0"/>
              <a:cs typeface="Arial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A0F413C-D2BC-424F-B296-36C6C65026C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1763713" y="1125538"/>
            <a:ext cx="56896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611188" y="981075"/>
            <a:ext cx="777240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  <p:sp>
        <p:nvSpPr>
          <p:cNvPr id="3082" name="Rectangle 12"/>
          <p:cNvSpPr>
            <a:spLocks noChangeArrowheads="1"/>
          </p:cNvSpPr>
          <p:nvPr/>
        </p:nvSpPr>
        <p:spPr bwMode="auto">
          <a:xfrm>
            <a:off x="827088" y="2420938"/>
            <a:ext cx="7772400" cy="252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6600" b="1">
                <a:solidFill>
                  <a:schemeClr val="tx2"/>
                </a:solidFill>
              </a:rPr>
              <a:t>VYHRUBOVÁNÍ, VYSTRUŽOVÁNÍ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59FA128-7F3C-403D-BF1E-7D5D6584D2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468313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33CC"/>
                </a:solidFill>
              </a:rPr>
              <a:t>Vyhrubování</a:t>
            </a: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468313" y="2060575"/>
            <a:ext cx="8229600" cy="3633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/>
              <a:t>	</a:t>
            </a:r>
          </a:p>
          <a:p>
            <a:pPr algn="ctr">
              <a:buFontTx/>
              <a:buNone/>
            </a:pPr>
            <a:r>
              <a:rPr lang="cs-CZ" altLang="cs-CZ" sz="2400" b="1">
                <a:solidFill>
                  <a:srgbClr val="0066FF"/>
                </a:solidFill>
              </a:rPr>
              <a:t>Tento technologický proces se používá pro zlepšení kvality a přesnosti vrtané díry.</a:t>
            </a:r>
            <a:r>
              <a:rPr lang="cs-CZ" altLang="cs-CZ" sz="2400" b="1"/>
              <a:t> </a:t>
            </a:r>
          </a:p>
          <a:p>
            <a:pPr algn="ctr">
              <a:buFontTx/>
              <a:buNone/>
            </a:pPr>
            <a:endParaRPr lang="cs-CZ" altLang="cs-CZ" sz="2400" b="1"/>
          </a:p>
          <a:p>
            <a:pPr algn="ctr">
              <a:buFontTx/>
              <a:buNone/>
            </a:pPr>
            <a:r>
              <a:rPr lang="cs-CZ" altLang="cs-CZ" sz="2400" b="1"/>
              <a:t>Vyhrubováním zajišťujeme rovnoměrný úběr materiálu o 0,2 - 0,4 mm pro dokončovací práce vystružováním.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6A67EF-C0F6-4E58-906F-5BA0BB8916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15"/>
          <p:cNvSpPr>
            <a:spLocks noChangeArrowheads="1"/>
          </p:cNvSpPr>
          <p:nvPr/>
        </p:nvSpPr>
        <p:spPr bwMode="auto">
          <a:xfrm>
            <a:off x="468313" y="1125538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33CC"/>
                </a:solidFill>
              </a:rPr>
              <a:t>Výhrubníky</a:t>
            </a:r>
          </a:p>
        </p:txBody>
      </p:sp>
      <p:pic>
        <p:nvPicPr>
          <p:cNvPr id="5129" name="Picture 16" descr="skenovat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9" t="57837" r="2136" b="7878"/>
          <a:stretch>
            <a:fillRect/>
          </a:stretch>
        </p:blipFill>
        <p:spPr bwMode="auto">
          <a:xfrm>
            <a:off x="1187450" y="1773238"/>
            <a:ext cx="691197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0" name="Rectangle 17"/>
          <p:cNvSpPr>
            <a:spLocks noChangeArrowheads="1"/>
          </p:cNvSpPr>
          <p:nvPr/>
        </p:nvSpPr>
        <p:spPr bwMode="auto">
          <a:xfrm>
            <a:off x="457200" y="4581525"/>
            <a:ext cx="8229600" cy="154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400"/>
              <a:t>	</a:t>
            </a:r>
            <a:r>
              <a:rPr lang="cs-CZ" altLang="cs-CZ" sz="2400" b="1"/>
              <a:t>Výhrubníky jsou tří až čtyř břité nástroje, sloužící k úpravě vrtané díry před vystružováním. Vyrábějí se s kuželovou stopkou nebo jako nástrčné.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C3ECEC2-193A-4AF6-88A1-500D882F79C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755650" y="1125538"/>
            <a:ext cx="77724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33CC33"/>
                </a:solidFill>
              </a:rPr>
              <a:t>Vystružování</a:t>
            </a:r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468313" y="1844675"/>
            <a:ext cx="8135937" cy="381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400" b="1">
                <a:solidFill>
                  <a:srgbClr val="FF0000"/>
                </a:solidFill>
              </a:rPr>
              <a:t>Je operace pro získání přesné lícované díry.</a:t>
            </a:r>
          </a:p>
          <a:p>
            <a:pPr algn="ctr">
              <a:buFontTx/>
              <a:buNone/>
            </a:pPr>
            <a:r>
              <a:rPr lang="cs-CZ" altLang="cs-CZ" sz="2400" b="1"/>
              <a:t> Výstružníkem odebíráme pouze velmi jemné třísky. Díru vyhlazujeme a dáváme jí konečný tvar. Proto se přídavek (úbytek) materiálu na vystružování (tloušťka třísky) pohybuje při strojním vystružování u ocelových obrobků mezi 0,2 – 0,4 mm  na průměr díry. </a:t>
            </a:r>
          </a:p>
          <a:p>
            <a:pPr algn="ctr">
              <a:buFontTx/>
              <a:buNone/>
            </a:pPr>
            <a:r>
              <a:rPr lang="cs-CZ" altLang="cs-CZ" sz="2400" b="1"/>
              <a:t>Při ručním vystružování je přídavek pouze </a:t>
            </a:r>
          </a:p>
          <a:p>
            <a:pPr algn="ctr">
              <a:buFontTx/>
              <a:buNone/>
            </a:pPr>
            <a:r>
              <a:rPr lang="cs-CZ" altLang="cs-CZ" sz="2400" b="1"/>
              <a:t>0,05 – 0,1 mm.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4CE62E2-8E3A-4889-8711-D256FADCE30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3851275" y="1052513"/>
            <a:ext cx="4846638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33CC33"/>
                </a:solidFill>
              </a:rPr>
              <a:t>Výstružníky</a:t>
            </a:r>
          </a:p>
        </p:txBody>
      </p: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4" t="12639" r="-1410" b="10724"/>
          <a:stretch>
            <a:fillRect/>
          </a:stretch>
        </p:blipFill>
        <p:spPr bwMode="auto">
          <a:xfrm>
            <a:off x="3779838" y="1844675"/>
            <a:ext cx="5113337" cy="390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457200" y="1268413"/>
            <a:ext cx="3322638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800"/>
              <a:t>	</a:t>
            </a:r>
            <a:r>
              <a:rPr lang="cs-CZ" altLang="cs-CZ" sz="2400" b="1"/>
              <a:t>Jsou mnohobřité nástroje s přímými zuby pro obrábění běžných ocelí a litiny. Zuby ve šroubovici jsou pro obrábění houževnatých materiálů, aby v každé poloze byl nástroj dobře veden.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FD64773-C61E-4622-AB85-86E3DE552FC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395288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33CC33"/>
                </a:solidFill>
              </a:rPr>
              <a:t>Rozdíly v konstrukci výstružníků</a:t>
            </a:r>
          </a:p>
        </p:txBody>
      </p:sp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2" t="18201" r="43872" b="69327"/>
          <a:stretch>
            <a:fillRect/>
          </a:stretch>
        </p:blipFill>
        <p:spPr bwMode="auto">
          <a:xfrm>
            <a:off x="1116013" y="1773238"/>
            <a:ext cx="3455987" cy="140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97" t="19312" r="5287" b="69527"/>
          <a:stretch>
            <a:fillRect/>
          </a:stretch>
        </p:blipFill>
        <p:spPr bwMode="auto">
          <a:xfrm>
            <a:off x="4859338" y="1989138"/>
            <a:ext cx="169703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4" name="Rectangle 12"/>
          <p:cNvSpPr>
            <a:spLocks noChangeArrowheads="1"/>
          </p:cNvSpPr>
          <p:nvPr/>
        </p:nvSpPr>
        <p:spPr bwMode="auto">
          <a:xfrm>
            <a:off x="684213" y="3429000"/>
            <a:ext cx="7931150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800"/>
              <a:t>	</a:t>
            </a:r>
            <a:r>
              <a:rPr lang="cs-CZ" altLang="cs-CZ" sz="2400" b="1">
                <a:solidFill>
                  <a:srgbClr val="0066FF"/>
                </a:solidFill>
              </a:rPr>
              <a:t>Ruční výstružník</a:t>
            </a:r>
            <a:r>
              <a:rPr lang="cs-CZ" altLang="cs-CZ" sz="2400" b="1"/>
              <a:t> má dlouhou řeznou část a na konci čtyřhran.</a:t>
            </a:r>
          </a:p>
          <a:p>
            <a:pPr algn="ctr">
              <a:buFontTx/>
              <a:buNone/>
            </a:pPr>
            <a:endParaRPr lang="cs-CZ" altLang="cs-CZ" sz="2400" b="1"/>
          </a:p>
          <a:p>
            <a:pPr algn="ctr">
              <a:buFontTx/>
              <a:buNone/>
            </a:pPr>
            <a:r>
              <a:rPr lang="cs-CZ" altLang="cs-CZ" sz="2400" b="1">
                <a:solidFill>
                  <a:srgbClr val="FF33CC"/>
                </a:solidFill>
              </a:rPr>
              <a:t>				Strojní výstružník</a:t>
            </a:r>
            <a:r>
              <a:rPr lang="cs-CZ" altLang="cs-CZ" sz="2400" b="1"/>
              <a:t> </a:t>
            </a:r>
          </a:p>
          <a:p>
            <a:pPr algn="ctr">
              <a:buFontTx/>
              <a:buNone/>
            </a:pPr>
            <a:r>
              <a:rPr lang="cs-CZ" altLang="cs-CZ" sz="2400" b="1"/>
              <a:t>				má pouze krátkou řeznou část a na konci kuželovou stopku.</a:t>
            </a:r>
          </a:p>
        </p:txBody>
      </p:sp>
      <p:pic>
        <p:nvPicPr>
          <p:cNvPr id="8205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5" t="37071" r="67062" b="49722"/>
          <a:stretch>
            <a:fillRect/>
          </a:stretch>
        </p:blipFill>
        <p:spPr bwMode="auto">
          <a:xfrm>
            <a:off x="900113" y="4581525"/>
            <a:ext cx="2087562" cy="128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2C5DBD6-F57B-4BB0-BA2C-529919B2C3D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468313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33CC33"/>
                </a:solidFill>
              </a:rPr>
              <a:t>Stavitelné výstružníky</a:t>
            </a:r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457200" y="1600200"/>
            <a:ext cx="4038600" cy="406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800"/>
              <a:t>	</a:t>
            </a:r>
          </a:p>
          <a:p>
            <a:pPr algn="ctr">
              <a:buFontTx/>
              <a:buNone/>
            </a:pPr>
            <a:r>
              <a:rPr lang="cs-CZ" altLang="cs-CZ" sz="2800"/>
              <a:t>	</a:t>
            </a:r>
            <a:r>
              <a:rPr lang="cs-CZ" altLang="cs-CZ" sz="2000" b="1"/>
              <a:t>Celistvé výstružníky jsou tuhé, ale ostřením se jejich průměr zmenšuje. Takže použití je omezené.</a:t>
            </a:r>
          </a:p>
          <a:p>
            <a:pPr algn="ctr">
              <a:buFontTx/>
              <a:buNone/>
            </a:pPr>
            <a:endParaRPr lang="cs-CZ" altLang="cs-CZ" sz="2000" b="1"/>
          </a:p>
          <a:p>
            <a:pPr algn="ctr">
              <a:buFontTx/>
              <a:buNone/>
            </a:pPr>
            <a:r>
              <a:rPr lang="cs-CZ" altLang="cs-CZ" sz="2000">
                <a:solidFill>
                  <a:srgbClr val="33CC33"/>
                </a:solidFill>
              </a:rPr>
              <a:t>	</a:t>
            </a:r>
            <a:r>
              <a:rPr lang="cs-CZ" altLang="cs-CZ" sz="2000" b="1">
                <a:solidFill>
                  <a:srgbClr val="FF33CC"/>
                </a:solidFill>
              </a:rPr>
              <a:t>Rozpínací (stavitelné) výstružníky mají rozříznuté tělo, takže se dají šroubem s kuličkou rozpínat na průměr až o několik desetin mm</a:t>
            </a:r>
            <a:r>
              <a:rPr lang="cs-CZ" altLang="cs-CZ" sz="2000" b="1">
                <a:solidFill>
                  <a:srgbClr val="33CC33"/>
                </a:solidFill>
              </a:rPr>
              <a:t>.</a:t>
            </a:r>
          </a:p>
        </p:txBody>
      </p:sp>
      <p:pic>
        <p:nvPicPr>
          <p:cNvPr id="9226" name="Picture 10" descr="šrouby002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96" t="25098" r="22612" b="13736"/>
          <a:stretch>
            <a:fillRect/>
          </a:stretch>
        </p:blipFill>
        <p:spPr bwMode="auto">
          <a:xfrm>
            <a:off x="5867400" y="1628775"/>
            <a:ext cx="238125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8235AE-2030-4D90-9389-F1708D71F92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0249" name="Rectangle 9"/>
          <p:cNvSpPr>
            <a:spLocks noChangeArrowheads="1"/>
          </p:cNvSpPr>
          <p:nvPr/>
        </p:nvSpPr>
        <p:spPr bwMode="auto">
          <a:xfrm>
            <a:off x="395288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33CC33"/>
                </a:solidFill>
              </a:rPr>
              <a:t>Kuželové výstružníky</a:t>
            </a:r>
          </a:p>
        </p:txBody>
      </p:sp>
      <p:pic>
        <p:nvPicPr>
          <p:cNvPr id="10250" name="Picture 10" descr="u kuželvýst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700213"/>
            <a:ext cx="2770188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1" name="Rectangle 11"/>
          <p:cNvSpPr>
            <a:spLocks noChangeArrowheads="1"/>
          </p:cNvSpPr>
          <p:nvPr/>
        </p:nvSpPr>
        <p:spPr bwMode="auto">
          <a:xfrm>
            <a:off x="4211638" y="1989138"/>
            <a:ext cx="4402137" cy="381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000"/>
              <a:t>	</a:t>
            </a:r>
            <a:r>
              <a:rPr lang="cs-CZ" altLang="cs-CZ" sz="2000" b="1">
                <a:solidFill>
                  <a:srgbClr val="FF0000"/>
                </a:solidFill>
              </a:rPr>
              <a:t>Používají se na úpravu děr pro kuželové kolíky.</a:t>
            </a:r>
          </a:p>
          <a:p>
            <a:pPr algn="ctr">
              <a:buFontTx/>
              <a:buNone/>
            </a:pPr>
            <a:endParaRPr lang="cs-CZ" altLang="cs-CZ" sz="2000" b="1">
              <a:solidFill>
                <a:srgbClr val="FF0000"/>
              </a:solidFill>
            </a:endParaRPr>
          </a:p>
          <a:p>
            <a:pPr algn="ctr">
              <a:buFontTx/>
              <a:buNone/>
            </a:pPr>
            <a:r>
              <a:rPr lang="cs-CZ" altLang="cs-CZ" sz="2000" b="1"/>
              <a:t>	Výstružníky </a:t>
            </a:r>
          </a:p>
          <a:p>
            <a:pPr algn="ctr">
              <a:buFontTx/>
              <a:buNone/>
            </a:pPr>
            <a:r>
              <a:rPr lang="cs-CZ" altLang="cs-CZ" sz="2000" b="1"/>
              <a:t>	1 předhrubovací </a:t>
            </a:r>
          </a:p>
          <a:p>
            <a:pPr algn="ctr">
              <a:buFontTx/>
              <a:buNone/>
            </a:pPr>
            <a:r>
              <a:rPr lang="cs-CZ" altLang="cs-CZ" sz="2000" b="1"/>
              <a:t>	a 2 hrubovací mají řeznou část upravenou k dělení třísek.</a:t>
            </a:r>
          </a:p>
          <a:p>
            <a:pPr algn="ctr">
              <a:buFontTx/>
              <a:buNone/>
            </a:pPr>
            <a:r>
              <a:rPr lang="cs-CZ" altLang="cs-CZ" sz="2000" b="1"/>
              <a:t>3 výstružník je dokončovací.</a:t>
            </a:r>
          </a:p>
          <a:p>
            <a:pPr algn="ctr">
              <a:buFontTx/>
              <a:buNone/>
            </a:pPr>
            <a:r>
              <a:rPr lang="cs-CZ" altLang="cs-CZ" sz="2000" b="1"/>
              <a:t>	Výstružník se smí otočit nazpět pouze o šířku zubu.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69B9392-358C-4E5C-BFB3-B42477177AE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395288" y="1052513"/>
            <a:ext cx="8229600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Konstrukční rozdíly</a:t>
            </a:r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457200" y="1600200"/>
            <a:ext cx="4038600" cy="413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2800" b="1"/>
              <a:t>	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cs-CZ" altLang="cs-CZ" sz="2800" b="1"/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2400" b="1">
                <a:solidFill>
                  <a:srgbClr val="FF33CC"/>
                </a:solidFill>
              </a:rPr>
              <a:t>Výhrubník</a:t>
            </a:r>
            <a:r>
              <a:rPr lang="cs-CZ" altLang="cs-CZ" sz="2400" b="1"/>
              <a:t> má vždy tří nebo čtyř břitou řeznou část stočenou do šroubovice.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400" b="1">
                <a:solidFill>
                  <a:srgbClr val="33CC33"/>
                </a:solidFill>
              </a:rPr>
              <a:t>Výstružník</a:t>
            </a:r>
            <a:r>
              <a:rPr lang="cs-CZ" altLang="cs-CZ" sz="2400" b="1"/>
              <a:t> je vícebřitý nástroj s řeznou částí ve směru svislé osy.</a:t>
            </a:r>
          </a:p>
        </p:txBody>
      </p:sp>
      <p:pic>
        <p:nvPicPr>
          <p:cNvPr id="11274" name="Picture 10" descr="skenovat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87" t="12364" r="11133" b="72382"/>
          <a:stretch>
            <a:fillRect/>
          </a:stretch>
        </p:blipFill>
        <p:spPr bwMode="auto">
          <a:xfrm>
            <a:off x="5076825" y="1989138"/>
            <a:ext cx="2654300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50A562C-F2AA-429B-AB8C-8CD0B06980C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297" name="Rectangle 9"/>
          <p:cNvSpPr>
            <a:spLocks noChangeArrowheads="1"/>
          </p:cNvSpPr>
          <p:nvPr/>
        </p:nvSpPr>
        <p:spPr bwMode="auto">
          <a:xfrm>
            <a:off x="468313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Rozdíly v označení</a:t>
            </a:r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827088" y="1916113"/>
            <a:ext cx="3595687" cy="3992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800" b="1"/>
              <a:t>	</a:t>
            </a:r>
          </a:p>
          <a:p>
            <a:pPr>
              <a:buFontTx/>
              <a:buNone/>
            </a:pPr>
            <a:r>
              <a:rPr lang="cs-CZ" altLang="cs-CZ" sz="5400" b="1"/>
              <a:t>	Ø 49,7</a:t>
            </a:r>
          </a:p>
          <a:p>
            <a:pPr>
              <a:buFontTx/>
              <a:buNone/>
            </a:pPr>
            <a:endParaRPr lang="cs-CZ" altLang="cs-CZ" sz="4800" b="1"/>
          </a:p>
          <a:p>
            <a:pPr algn="ctr">
              <a:buFontTx/>
              <a:buNone/>
            </a:pPr>
            <a:r>
              <a:rPr lang="cs-CZ" altLang="cs-CZ" sz="5400" b="1"/>
              <a:t>Ø 50 H7</a:t>
            </a:r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cs-CZ" altLang="cs-CZ" sz="2400"/>
              <a:t>	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altLang="cs-CZ" sz="2400"/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altLang="cs-CZ" sz="2400"/>
              <a:t>	</a:t>
            </a:r>
            <a:r>
              <a:rPr lang="cs-CZ" altLang="cs-CZ" sz="2400" b="1">
                <a:solidFill>
                  <a:srgbClr val="FF33CC"/>
                </a:solidFill>
              </a:rPr>
              <a:t>Je-li na těle nástroje takováto  značka, jedná se o výhrubník.</a:t>
            </a:r>
            <a:r>
              <a:rPr lang="cs-CZ" altLang="cs-CZ" sz="2400" b="1"/>
              <a:t> 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altLang="cs-CZ" sz="2400" b="1"/>
          </a:p>
          <a:p>
            <a:pPr algn="ctr">
              <a:lnSpc>
                <a:spcPct val="80000"/>
              </a:lnSpc>
              <a:buFontTx/>
              <a:buNone/>
            </a:pPr>
            <a:endParaRPr lang="cs-CZ" altLang="cs-CZ" sz="2400" b="1"/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400" b="1">
                <a:solidFill>
                  <a:srgbClr val="33CC33"/>
                </a:solidFill>
              </a:rPr>
              <a:t>Je-li nástroj označen takto, jednán se vždy o výstružník.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071027-7795-4B2B-B7EA-92A55619C2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16"/>
          <p:cNvSpPr>
            <a:spLocks noChangeArrowheads="1"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33CC"/>
                </a:solidFill>
              </a:rPr>
              <a:t>Postup při výrobě přesné (lícované) díry</a:t>
            </a:r>
          </a:p>
        </p:txBody>
      </p:sp>
      <p:pic>
        <p:nvPicPr>
          <p:cNvPr id="13321" name="Picture 17" descr="skenovat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01" t="10637" r="4036" b="53830"/>
          <a:stretch>
            <a:fillRect/>
          </a:stretch>
        </p:blipFill>
        <p:spPr bwMode="auto">
          <a:xfrm>
            <a:off x="971550" y="1628775"/>
            <a:ext cx="7488238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3609CA9-3794-41BA-8B18-A5BEC686CEA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12"/>
          <p:cNvSpPr>
            <a:spLocks noChangeArrowheads="1"/>
          </p:cNvSpPr>
          <p:nvPr/>
        </p:nvSpPr>
        <p:spPr bwMode="auto">
          <a:xfrm>
            <a:off x="395288" y="1052513"/>
            <a:ext cx="8229600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Kontrolní otázky</a:t>
            </a:r>
          </a:p>
        </p:txBody>
      </p:sp>
      <p:sp>
        <p:nvSpPr>
          <p:cNvPr id="14345" name="Rectangle 13"/>
          <p:cNvSpPr>
            <a:spLocks noChangeArrowheads="1"/>
          </p:cNvSpPr>
          <p:nvPr/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endParaRPr lang="cs-CZ" altLang="cs-CZ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/>
              <a:t> </a:t>
            </a:r>
            <a:r>
              <a:rPr lang="cs-CZ" altLang="cs-CZ" sz="2400" b="1"/>
              <a:t>1,  Co je vyhrubování a při jaké technologické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      operaci se používá?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  2, K čemu slouží vystružování?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  3, Jaký je konstrukční rozdíl mezi výhrubníkem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      a výstružníkem?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  4, Na jakém principu pracuje stavitelný výstružník?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/>
              <a:t>  5, Co znamená tato značka Ø 50 H7 na nástroji?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ECFBB61-185D-4002-B994-A30C9C5EDAA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5369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cs-CZ" altLang="cs-CZ" sz="2800" b="1"/>
          </a:p>
          <a:p>
            <a:pPr>
              <a:buFontTx/>
              <a:buNone/>
            </a:pPr>
            <a:r>
              <a:rPr lang="cs-CZ" altLang="cs-CZ" sz="1800" b="1"/>
              <a:t>	</a:t>
            </a:r>
            <a:r>
              <a:rPr lang="cs-CZ" altLang="cs-CZ" sz="1800"/>
              <a:t>Fialová Dana Ing. , Gradek. Vladislav Ing, </a:t>
            </a:r>
            <a:r>
              <a:rPr lang="cs-CZ" altLang="cs-CZ" sz="1800" i="1"/>
              <a:t>Zámečnické práce a údržba –Technologie 1. díl učebnice pro SOU</a:t>
            </a:r>
            <a:r>
              <a:rPr lang="cs-CZ" altLang="cs-CZ" sz="1800"/>
              <a:t>,  Praha, Parta 2006, ISBN 80-7320-086-4, použité obrázky: snímek č. 7, str.33, obr. 60, snímek č. 10, str.33, obr. 60, snímek č. 12, str.31, obr. 55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 b="1"/>
              <a:t>	</a:t>
            </a:r>
            <a:r>
              <a:rPr lang="cs-CZ" altLang="cs-CZ" sz="1800"/>
              <a:t>Outrata  Jiří Ing. , </a:t>
            </a:r>
            <a:r>
              <a:rPr lang="cs-CZ" altLang="cs-CZ" sz="1800" i="1"/>
              <a:t>Technologie ručního zpracování kovů pro 1. ročník OU a UŠ kovo oborů, Praha, </a:t>
            </a:r>
            <a:r>
              <a:rPr lang="cs-CZ" altLang="cs-CZ" sz="1800"/>
              <a:t>SNTL 1981, EAN 04-204-82,</a:t>
            </a:r>
          </a:p>
          <a:p>
            <a:pPr>
              <a:buFontTx/>
              <a:buNone/>
            </a:pPr>
            <a:r>
              <a:rPr lang="cs-CZ" altLang="cs-CZ" sz="1800"/>
              <a:t>	 použité obrázky: snímek č. 8, str.53, obr. A,B, snímek č. 9, str. 3, obr. E</a:t>
            </a:r>
          </a:p>
          <a:p>
            <a:pPr>
              <a:buFontTx/>
              <a:buNone/>
            </a:pPr>
            <a:r>
              <a:rPr lang="cs-CZ" altLang="cs-CZ" sz="1800"/>
              <a:t>	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747</TotalTime>
  <Words>310</Words>
  <Application>Microsoft Office PowerPoint</Application>
  <PresentationFormat>Předvádění na obrazovce (4:3)</PresentationFormat>
  <Paragraphs>133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62</cp:revision>
  <dcterms:created xsi:type="dcterms:W3CDTF">2007-02-24T11:24:02Z</dcterms:created>
  <dcterms:modified xsi:type="dcterms:W3CDTF">2013-10-24T12:01:55Z</dcterms:modified>
</cp:coreProperties>
</file>