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73" r:id="rId3"/>
    <p:sldId id="275" r:id="rId4"/>
    <p:sldId id="276" r:id="rId5"/>
    <p:sldId id="300" r:id="rId6"/>
    <p:sldId id="278" r:id="rId7"/>
    <p:sldId id="282" r:id="rId8"/>
    <p:sldId id="283" r:id="rId9"/>
    <p:sldId id="289" r:id="rId10"/>
    <p:sldId id="290" r:id="rId11"/>
    <p:sldId id="304" r:id="rId12"/>
    <p:sldId id="305" r:id="rId13"/>
    <p:sldId id="286" r:id="rId14"/>
    <p:sldId id="303" r:id="rId1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FF3399"/>
    <a:srgbClr val="0000FF"/>
    <a:srgbClr val="003300"/>
    <a:srgbClr val="0066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24" autoAdjust="0"/>
    <p:restoredTop sz="94640" autoAdjust="0"/>
  </p:normalViewPr>
  <p:slideViewPr>
    <p:cSldViewPr>
      <p:cViewPr>
        <p:scale>
          <a:sx n="100" d="100"/>
          <a:sy n="100" d="100"/>
        </p:scale>
        <p:origin x="-1467" y="-65"/>
      </p:cViewPr>
      <p:guideLst>
        <p:guide orient="horz" pos="2160"/>
        <p:guide pos="2880"/>
      </p:guideLst>
    </p:cSldViewPr>
  </p:slideViewPr>
  <p:notesTextViewPr>
    <p:cViewPr>
      <p:scale>
        <a:sx n="100" d="100"/>
        <a:sy n="100" d="100"/>
      </p:scale>
      <p:origin x="0" y="0"/>
    </p:cViewPr>
  </p:notesTextViewPr>
  <p:sorterViewPr>
    <p:cViewPr>
      <p:scale>
        <a:sx n="132" d="100"/>
        <a:sy n="132"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400ED8BE-6E76-4AD4-B062-76D692E78026}" type="slidenum">
              <a:rPr lang="cs-CZ"/>
              <a:pPr>
                <a:defRPr/>
              </a:pPr>
              <a:t>‹#›</a:t>
            </a:fld>
            <a:endParaRPr lang="cs-CZ"/>
          </a:p>
        </p:txBody>
      </p:sp>
    </p:spTree>
    <p:extLst>
      <p:ext uri="{BB962C8B-B14F-4D97-AF65-F5344CB8AC3E}">
        <p14:creationId xmlns:p14="http://schemas.microsoft.com/office/powerpoint/2010/main" val="4232618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926EB958-D828-4772-B182-B500D8AE581A}" type="slidenum">
              <a:rPr lang="cs-CZ"/>
              <a:pPr>
                <a:defRPr/>
              </a:pPr>
              <a:t>‹#›</a:t>
            </a:fld>
            <a:endParaRPr lang="cs-CZ"/>
          </a:p>
        </p:txBody>
      </p:sp>
    </p:spTree>
    <p:extLst>
      <p:ext uri="{BB962C8B-B14F-4D97-AF65-F5344CB8AC3E}">
        <p14:creationId xmlns:p14="http://schemas.microsoft.com/office/powerpoint/2010/main" val="3282089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3D5E96BD-42A3-4C6A-84DF-F9DE808818FD}" type="slidenum">
              <a:rPr lang="cs-CZ"/>
              <a:pPr>
                <a:defRPr/>
              </a:pPr>
              <a:t>‹#›</a:t>
            </a:fld>
            <a:endParaRPr lang="cs-CZ"/>
          </a:p>
        </p:txBody>
      </p:sp>
    </p:spTree>
    <p:extLst>
      <p:ext uri="{BB962C8B-B14F-4D97-AF65-F5344CB8AC3E}">
        <p14:creationId xmlns:p14="http://schemas.microsoft.com/office/powerpoint/2010/main" val="318550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34B4993B-9F07-45B5-8F5D-D92416BC1C15}" type="slidenum">
              <a:rPr lang="cs-CZ"/>
              <a:pPr>
                <a:defRPr/>
              </a:pPr>
              <a:t>‹#›</a:t>
            </a:fld>
            <a:endParaRPr lang="cs-CZ"/>
          </a:p>
        </p:txBody>
      </p:sp>
    </p:spTree>
    <p:extLst>
      <p:ext uri="{BB962C8B-B14F-4D97-AF65-F5344CB8AC3E}">
        <p14:creationId xmlns:p14="http://schemas.microsoft.com/office/powerpoint/2010/main" val="3032058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9C0A24A9-863F-4A58-A966-6BD7B9679C9B}" type="slidenum">
              <a:rPr lang="cs-CZ"/>
              <a:pPr>
                <a:defRPr/>
              </a:pPr>
              <a:t>‹#›</a:t>
            </a:fld>
            <a:endParaRPr lang="cs-CZ"/>
          </a:p>
        </p:txBody>
      </p:sp>
    </p:spTree>
    <p:extLst>
      <p:ext uri="{BB962C8B-B14F-4D97-AF65-F5344CB8AC3E}">
        <p14:creationId xmlns:p14="http://schemas.microsoft.com/office/powerpoint/2010/main" val="2224266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723BB85D-F0E5-47F6-A29B-BC357DB4DD38}" type="slidenum">
              <a:rPr lang="cs-CZ"/>
              <a:pPr>
                <a:defRPr/>
              </a:pPr>
              <a:t>‹#›</a:t>
            </a:fld>
            <a:endParaRPr lang="cs-CZ"/>
          </a:p>
        </p:txBody>
      </p:sp>
    </p:spTree>
    <p:extLst>
      <p:ext uri="{BB962C8B-B14F-4D97-AF65-F5344CB8AC3E}">
        <p14:creationId xmlns:p14="http://schemas.microsoft.com/office/powerpoint/2010/main" val="516026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ACD18B34-839A-499A-BE5A-46DE406D4465}" type="slidenum">
              <a:rPr lang="cs-CZ"/>
              <a:pPr>
                <a:defRPr/>
              </a:pPr>
              <a:t>‹#›</a:t>
            </a:fld>
            <a:endParaRPr lang="cs-CZ"/>
          </a:p>
        </p:txBody>
      </p:sp>
    </p:spTree>
    <p:extLst>
      <p:ext uri="{BB962C8B-B14F-4D97-AF65-F5344CB8AC3E}">
        <p14:creationId xmlns:p14="http://schemas.microsoft.com/office/powerpoint/2010/main" val="2387735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EB1CFEA0-02F3-47B1-8F9D-AF27B4111154}" type="slidenum">
              <a:rPr lang="cs-CZ"/>
              <a:pPr>
                <a:defRPr/>
              </a:pPr>
              <a:t>‹#›</a:t>
            </a:fld>
            <a:endParaRPr lang="cs-CZ"/>
          </a:p>
        </p:txBody>
      </p:sp>
    </p:spTree>
    <p:extLst>
      <p:ext uri="{BB962C8B-B14F-4D97-AF65-F5344CB8AC3E}">
        <p14:creationId xmlns:p14="http://schemas.microsoft.com/office/powerpoint/2010/main" val="1571208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452BB59E-0BBD-4CDB-8AAF-2B803C4752B1}" type="slidenum">
              <a:rPr lang="cs-CZ"/>
              <a:pPr>
                <a:defRPr/>
              </a:pPr>
              <a:t>‹#›</a:t>
            </a:fld>
            <a:endParaRPr lang="cs-CZ"/>
          </a:p>
        </p:txBody>
      </p:sp>
    </p:spTree>
    <p:extLst>
      <p:ext uri="{BB962C8B-B14F-4D97-AF65-F5344CB8AC3E}">
        <p14:creationId xmlns:p14="http://schemas.microsoft.com/office/powerpoint/2010/main" val="2911838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B0BE7B2C-805D-4607-AF9F-D51C9FDF1DD9}" type="slidenum">
              <a:rPr lang="cs-CZ"/>
              <a:pPr>
                <a:defRPr/>
              </a:pPr>
              <a:t>‹#›</a:t>
            </a:fld>
            <a:endParaRPr lang="cs-CZ"/>
          </a:p>
        </p:txBody>
      </p:sp>
    </p:spTree>
    <p:extLst>
      <p:ext uri="{BB962C8B-B14F-4D97-AF65-F5344CB8AC3E}">
        <p14:creationId xmlns:p14="http://schemas.microsoft.com/office/powerpoint/2010/main" val="575622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ABF4F050-0A2A-4C3A-808C-41A9222ABFB7}" type="slidenum">
              <a:rPr lang="cs-CZ"/>
              <a:pPr>
                <a:defRPr/>
              </a:pPr>
              <a:t>‹#›</a:t>
            </a:fld>
            <a:endParaRPr lang="cs-CZ"/>
          </a:p>
        </p:txBody>
      </p:sp>
    </p:spTree>
    <p:extLst>
      <p:ext uri="{BB962C8B-B14F-4D97-AF65-F5344CB8AC3E}">
        <p14:creationId xmlns:p14="http://schemas.microsoft.com/office/powerpoint/2010/main" val="15632490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6169E6DE-3B76-4F7F-9F5F-72F86A39D78B}" type="slidenum">
              <a:rPr lang="cs-CZ"/>
              <a:pPr>
                <a:defRPr/>
              </a:pPr>
              <a:t>‹#›</a:t>
            </a:fld>
            <a:endParaRPr lang="cs-CZ"/>
          </a:p>
        </p:txBody>
      </p:sp>
    </p:spTree>
    <p:extLst>
      <p:ext uri="{BB962C8B-B14F-4D97-AF65-F5344CB8AC3E}">
        <p14:creationId xmlns:p14="http://schemas.microsoft.com/office/powerpoint/2010/main" val="2319115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50341C6-3460-4D71-96EF-647D6F025B97}" type="slidenum">
              <a:rPr lang="cs-CZ"/>
              <a:pPr>
                <a:defRPr/>
              </a:pPr>
              <a:t>‹#›</a:t>
            </a:fld>
            <a:endParaRPr lang="cs-CZ"/>
          </a:p>
        </p:txBody>
      </p:sp>
    </p:spTree>
    <p:extLst>
      <p:ext uri="{BB962C8B-B14F-4D97-AF65-F5344CB8AC3E}">
        <p14:creationId xmlns:p14="http://schemas.microsoft.com/office/powerpoint/2010/main" val="1550696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C6EF218-A04F-4E6B-A814-4B9C1E245208}" type="slidenum">
              <a:rPr lang="cs-CZ"/>
              <a:pPr>
                <a:defRPr/>
              </a:pPr>
              <a:t>‹#›</a:t>
            </a:fld>
            <a:endParaRPr lang="cs-CZ"/>
          </a:p>
        </p:txBody>
      </p:sp>
    </p:spTree>
    <p:extLst>
      <p:ext uri="{BB962C8B-B14F-4D97-AF65-F5344CB8AC3E}">
        <p14:creationId xmlns:p14="http://schemas.microsoft.com/office/powerpoint/2010/main" val="2873406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verTx" preserve="1">
  <p:cSld name="Nadpis a obsah nad text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59D833FB-D233-41F0-B8E3-B64B977826BD}" type="slidenum">
              <a:rPr lang="cs-CZ"/>
              <a:pPr>
                <a:defRPr/>
              </a:pPr>
              <a:t>‹#›</a:t>
            </a:fld>
            <a:endParaRPr lang="cs-CZ"/>
          </a:p>
        </p:txBody>
      </p:sp>
    </p:spTree>
    <p:extLst>
      <p:ext uri="{BB962C8B-B14F-4D97-AF65-F5344CB8AC3E}">
        <p14:creationId xmlns:p14="http://schemas.microsoft.com/office/powerpoint/2010/main" val="1343698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1DC2B4E7-5610-42C0-9C34-02B21372DAE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8" name="Group 70"/>
          <p:cNvGraphicFramePr>
            <a:graphicFrameLocks noGrp="1"/>
          </p:cNvGraphicFramePr>
          <p:nvPr>
            <p:extLst>
              <p:ext uri="{D42A27DB-BD31-4B8C-83A1-F6EECF244321}">
                <p14:modId xmlns:p14="http://schemas.microsoft.com/office/powerpoint/2010/main" val="1984894510"/>
              </p:ext>
            </p:extLst>
          </p:nvPr>
        </p:nvGraphicFramePr>
        <p:xfrm>
          <a:off x="750888" y="2060575"/>
          <a:ext cx="7559675" cy="389553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rPr>
                        <a:t>30</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Anotace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Arial" charset="0"/>
                          <a:cs typeface="Times New Roman" pitchFamily="18" charset="0"/>
                        </a:rPr>
                        <a:t>Druhy závitů používané v technické praxi, jejich </a:t>
                      </a:r>
                      <a:r>
                        <a:rPr kumimoji="0" lang="cs-CZ" sz="1100" b="0" i="0" u="none" strike="noStrike" cap="none" normalizeH="0" baseline="0" smtClean="0">
                          <a:ln>
                            <a:noFill/>
                          </a:ln>
                          <a:solidFill>
                            <a:schemeClr val="tx1"/>
                          </a:solidFill>
                          <a:effectLst/>
                          <a:latin typeface="Arial" charset="0"/>
                          <a:cs typeface="Times New Roman" pitchFamily="18" charset="0"/>
                        </a:rPr>
                        <a:t>technické hodnoty a </a:t>
                      </a:r>
                      <a:r>
                        <a:rPr kumimoji="0" lang="cs-CZ" sz="1100" b="0" i="0" u="none" strike="noStrike" cap="none" normalizeH="0" baseline="0" dirty="0" smtClean="0">
                          <a:ln>
                            <a:noFill/>
                          </a:ln>
                          <a:solidFill>
                            <a:schemeClr val="tx1"/>
                          </a:solidFill>
                          <a:effectLst/>
                          <a:latin typeface="Arial" charset="0"/>
                          <a:cs typeface="Times New Roman" pitchFamily="18" charset="0"/>
                        </a:rPr>
                        <a:t>značení.</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Klíčová slova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rPr>
                        <a:t>Metrický a Whitworthův závit, jednochodý a vícechodý závit, levý a pravý závit, stoupání, rozteč závitu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Zdeněk Říha, konzultant Jan Mariáš</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Jazyk</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Čeština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učebního materiálu</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Potřebné pomůcky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PC, data projektor</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interaktivity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Výklad pomocí 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Stupeň a typ vzdělávání</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Střední škola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Cílová skupina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1. ročník, žáci 15 - 16 let, 23-51-H/01 Strojní mechanik</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Speciální vzdělávací potřeby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Ne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Zdroje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Seznam viz poslední strana </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cs typeface="Arial" charset="0"/>
              </a:rPr>
              <a:t>DRUHY  ZÁVITŮ</a:t>
            </a: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A94B56F-C8B6-4F84-8C87-AE9985B27D5E}"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792163" y="1447800"/>
            <a:ext cx="7561262"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t>VY_32_INOVACE_30_613</a:t>
            </a:r>
            <a:endParaRPr lang="cs-CZ" altLang="cs-CZ" sz="2400" b="1">
              <a:latin typeface="Calibri" pitchFamily="34" charset="0"/>
              <a:cs typeface="Arial" charset="0"/>
            </a:endParaRPr>
          </a:p>
          <a:p>
            <a:pPr algn="ctr" eaLnBrk="1" hangingPunct="1">
              <a:spcBef>
                <a:spcPct val="0"/>
              </a:spcBef>
              <a:buFontTx/>
              <a:buNone/>
            </a:pPr>
            <a:endParaRPr lang="cs-CZ" altLang="cs-CZ" sz="2400" b="1">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59714D8-EE95-4D8B-94ED-A7077EEF1FFB}" type="slidenum">
              <a:rPr lang="cs-CZ" sz="1200">
                <a:solidFill>
                  <a:schemeClr val="tx1">
                    <a:tint val="75000"/>
                  </a:schemeClr>
                </a:solidFill>
                <a:latin typeface="+mn-lt"/>
              </a:rPr>
              <a:pPr algn="r" fontAlgn="auto">
                <a:spcBef>
                  <a:spcPts val="0"/>
                </a:spcBef>
                <a:spcAft>
                  <a:spcPts val="0"/>
                </a:spcAft>
                <a:defRPr/>
              </a:pPr>
              <a:t>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307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Rectangle 8"/>
          <p:cNvSpPr>
            <a:spLocks noChangeArrowheads="1"/>
          </p:cNvSpPr>
          <p:nvPr/>
        </p:nvSpPr>
        <p:spPr bwMode="auto">
          <a:xfrm>
            <a:off x="1835150" y="1268413"/>
            <a:ext cx="47942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Ruční zpracování kovů</a:t>
            </a:r>
          </a:p>
        </p:txBody>
      </p:sp>
      <p:sp>
        <p:nvSpPr>
          <p:cNvPr id="3081" name="Rectangle 2"/>
          <p:cNvSpPr>
            <a:spLocks noChangeArrowheads="1"/>
          </p:cNvSpPr>
          <p:nvPr/>
        </p:nvSpPr>
        <p:spPr bwMode="auto">
          <a:xfrm>
            <a:off x="539750" y="1989138"/>
            <a:ext cx="7772400" cy="3384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8000" b="1">
                <a:solidFill>
                  <a:schemeClr val="tx2"/>
                </a:solidFill>
              </a:rPr>
              <a:t/>
            </a:r>
            <a:br>
              <a:rPr lang="cs-CZ" altLang="cs-CZ" sz="8000" b="1">
                <a:solidFill>
                  <a:schemeClr val="tx2"/>
                </a:solidFill>
              </a:rPr>
            </a:br>
            <a:r>
              <a:rPr lang="cs-CZ" altLang="cs-CZ" sz="8000" b="1">
                <a:solidFill>
                  <a:schemeClr val="tx2"/>
                </a:solidFill>
              </a:rPr>
              <a:t>DRUHY</a:t>
            </a:r>
          </a:p>
          <a:p>
            <a:pPr algn="ctr" eaLnBrk="1" hangingPunct="1">
              <a:spcBef>
                <a:spcPct val="0"/>
              </a:spcBef>
              <a:buFontTx/>
              <a:buNone/>
            </a:pPr>
            <a:r>
              <a:rPr lang="cs-CZ" altLang="cs-CZ" sz="8000" b="1">
                <a:solidFill>
                  <a:schemeClr val="tx2"/>
                </a:solidFill>
              </a:rPr>
              <a:t>ZÁVITŮ</a:t>
            </a:r>
            <a:br>
              <a:rPr lang="cs-CZ" altLang="cs-CZ" sz="8000" b="1">
                <a:solidFill>
                  <a:schemeClr val="tx2"/>
                </a:solidFill>
              </a:rPr>
            </a:br>
            <a:endParaRPr lang="cs-CZ" altLang="cs-CZ" sz="6000" b="1">
              <a:solidFill>
                <a:schemeClr val="tx2"/>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0FA4ED5-7524-44A1-A414-A9CF6BE5CA75}"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0"/>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4" name="Rectangle 3"/>
          <p:cNvSpPr>
            <a:spLocks noChangeArrowheads="1"/>
          </p:cNvSpPr>
          <p:nvPr/>
        </p:nvSpPr>
        <p:spPr bwMode="auto">
          <a:xfrm>
            <a:off x="1258888" y="1916113"/>
            <a:ext cx="6626225" cy="3817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a:t>	</a:t>
            </a:r>
          </a:p>
          <a:p>
            <a:pPr algn="ctr" eaLnBrk="1" hangingPunct="1">
              <a:buFontTx/>
              <a:buNone/>
            </a:pPr>
            <a:r>
              <a:rPr lang="cs-CZ" altLang="cs-CZ" b="1"/>
              <a:t>	</a:t>
            </a:r>
            <a:endParaRPr lang="cs-CZ" altLang="cs-CZ" sz="2400" b="1">
              <a:solidFill>
                <a:srgbClr val="2D7731"/>
              </a:solidFill>
            </a:endParaRPr>
          </a:p>
          <a:p>
            <a:pPr algn="ctr" eaLnBrk="1" hangingPunct="1">
              <a:buFontTx/>
              <a:buNone/>
            </a:pPr>
            <a:r>
              <a:rPr lang="cs-CZ" altLang="cs-CZ" sz="2400" b="1"/>
              <a:t>  </a:t>
            </a:r>
            <a:r>
              <a:rPr lang="cs-CZ" altLang="cs-CZ" sz="2400" b="1">
                <a:solidFill>
                  <a:srgbClr val="A50021"/>
                </a:solidFill>
              </a:rPr>
              <a:t>Podle provedení závitů, které mohou být do díry nebo na povrchu dělíme závity </a:t>
            </a:r>
          </a:p>
          <a:p>
            <a:pPr algn="ctr" eaLnBrk="1" hangingPunct="1">
              <a:buFontTx/>
              <a:buNone/>
            </a:pPr>
            <a:r>
              <a:rPr lang="cs-CZ" altLang="cs-CZ" sz="2400" b="1">
                <a:solidFill>
                  <a:srgbClr val="A50021"/>
                </a:solidFill>
              </a:rPr>
              <a:t>na vnitřní a vnější.</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5560048-ACAA-46A2-A46D-69AA371F304A}"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512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8" name="Nadpis 1"/>
          <p:cNvSpPr>
            <a:spLocks/>
          </p:cNvSpPr>
          <p:nvPr/>
        </p:nvSpPr>
        <p:spPr bwMode="auto">
          <a:xfrm>
            <a:off x="395288" y="1125538"/>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Základní druhy závitů</a:t>
            </a:r>
          </a:p>
        </p:txBody>
      </p:sp>
      <p:pic>
        <p:nvPicPr>
          <p:cNvPr id="512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773238"/>
            <a:ext cx="7273925" cy="3878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3E6AC3F3-1FE9-4A11-8765-11D9C196E1E5}" type="slidenum">
              <a:rPr lang="cs-CZ" sz="1200">
                <a:solidFill>
                  <a:schemeClr val="tx1">
                    <a:tint val="75000"/>
                  </a:schemeClr>
                </a:solidFill>
                <a:latin typeface="+mn-lt"/>
              </a:rPr>
              <a:pPr algn="r" fontAlgn="auto">
                <a:spcBef>
                  <a:spcPts val="0"/>
                </a:spcBef>
                <a:spcAft>
                  <a:spcPts val="0"/>
                </a:spcAft>
                <a:defRPr/>
              </a:pPr>
              <a:t>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615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Rectangle 2"/>
          <p:cNvSpPr>
            <a:spLocks noChangeArrowheads="1"/>
          </p:cNvSpPr>
          <p:nvPr/>
        </p:nvSpPr>
        <p:spPr bwMode="auto">
          <a:xfrm>
            <a:off x="468313"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U závitů definujeme chod závitu</a:t>
            </a:r>
          </a:p>
        </p:txBody>
      </p:sp>
      <p:pic>
        <p:nvPicPr>
          <p:cNvPr id="6153" name="Picture 7"/>
          <p:cNvPicPr>
            <a:picLocks noChangeAspect="1" noChangeArrowheads="1"/>
          </p:cNvPicPr>
          <p:nvPr/>
        </p:nvPicPr>
        <p:blipFill>
          <a:blip r:embed="rId4">
            <a:extLst>
              <a:ext uri="{28A0092B-C50C-407E-A947-70E740481C1C}">
                <a14:useLocalDpi xmlns:a14="http://schemas.microsoft.com/office/drawing/2010/main" val="0"/>
              </a:ext>
            </a:extLst>
          </a:blip>
          <a:srcRect l="50700" t="42336" r="22797" b="29781"/>
          <a:stretch>
            <a:fillRect/>
          </a:stretch>
        </p:blipFill>
        <p:spPr bwMode="auto">
          <a:xfrm>
            <a:off x="611188" y="1916113"/>
            <a:ext cx="1944687" cy="388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4" name="Picture 7"/>
          <p:cNvPicPr>
            <a:picLocks noChangeAspect="1" noChangeArrowheads="1"/>
          </p:cNvPicPr>
          <p:nvPr/>
        </p:nvPicPr>
        <p:blipFill>
          <a:blip r:embed="rId4">
            <a:extLst>
              <a:ext uri="{28A0092B-C50C-407E-A947-70E740481C1C}">
                <a14:useLocalDpi xmlns:a14="http://schemas.microsoft.com/office/drawing/2010/main" val="0"/>
              </a:ext>
            </a:extLst>
          </a:blip>
          <a:srcRect l="13602" t="41302" r="58232" b="29971"/>
          <a:stretch>
            <a:fillRect/>
          </a:stretch>
        </p:blipFill>
        <p:spPr bwMode="auto">
          <a:xfrm>
            <a:off x="2555875" y="1916113"/>
            <a:ext cx="1911350"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5" name="Rectangle 4"/>
          <p:cNvSpPr>
            <a:spLocks noChangeArrowheads="1"/>
          </p:cNvSpPr>
          <p:nvPr/>
        </p:nvSpPr>
        <p:spPr bwMode="auto">
          <a:xfrm>
            <a:off x="4643438" y="1628775"/>
            <a:ext cx="4316412"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FontTx/>
              <a:buNone/>
            </a:pPr>
            <a:r>
              <a:rPr lang="cs-CZ" altLang="cs-CZ" sz="2800"/>
              <a:t>	</a:t>
            </a:r>
            <a:r>
              <a:rPr lang="cs-CZ" altLang="cs-CZ" sz="2400" b="1" u="sng">
                <a:solidFill>
                  <a:srgbClr val="FF0000"/>
                </a:solidFill>
              </a:rPr>
              <a:t>Pravý</a:t>
            </a:r>
            <a:r>
              <a:rPr lang="cs-CZ" altLang="cs-CZ" sz="2400" b="1" u="sng">
                <a:solidFill>
                  <a:schemeClr val="accent2"/>
                </a:solidFill>
              </a:rPr>
              <a:t> </a:t>
            </a:r>
            <a:r>
              <a:rPr lang="cs-CZ" altLang="cs-CZ" sz="2400" b="1" u="sng">
                <a:solidFill>
                  <a:srgbClr val="0066CC"/>
                </a:solidFill>
              </a:rPr>
              <a:t>a levý závit</a:t>
            </a:r>
            <a:r>
              <a:rPr lang="cs-CZ" altLang="cs-CZ" sz="2400" b="1">
                <a:solidFill>
                  <a:srgbClr val="0066CC"/>
                </a:solidFill>
              </a:rPr>
              <a:t> </a:t>
            </a:r>
          </a:p>
          <a:p>
            <a:pPr algn="ctr" eaLnBrk="1" hangingPunct="1">
              <a:lnSpc>
                <a:spcPct val="90000"/>
              </a:lnSpc>
              <a:buFontTx/>
              <a:buNone/>
            </a:pPr>
            <a:r>
              <a:rPr lang="cs-CZ" altLang="cs-CZ" sz="2400" b="1"/>
              <a:t>   se určí podle toho, jak</a:t>
            </a:r>
          </a:p>
          <a:p>
            <a:pPr algn="ctr" eaLnBrk="1" hangingPunct="1">
              <a:lnSpc>
                <a:spcPct val="90000"/>
              </a:lnSpc>
              <a:buFontTx/>
              <a:buNone/>
            </a:pPr>
            <a:r>
              <a:rPr lang="cs-CZ" altLang="cs-CZ" sz="2400" b="1"/>
              <a:t>	šroubovice stoupá, </a:t>
            </a:r>
          </a:p>
          <a:p>
            <a:pPr algn="ctr" eaLnBrk="1" hangingPunct="1">
              <a:lnSpc>
                <a:spcPct val="90000"/>
              </a:lnSpc>
              <a:buFontTx/>
              <a:buNone/>
            </a:pPr>
            <a:r>
              <a:rPr lang="cs-CZ" altLang="cs-CZ" sz="2400" b="1">
                <a:solidFill>
                  <a:schemeClr val="accent2"/>
                </a:solidFill>
              </a:rPr>
              <a:t>    </a:t>
            </a:r>
            <a:r>
              <a:rPr lang="cs-CZ" altLang="cs-CZ" sz="2400" b="1">
                <a:solidFill>
                  <a:srgbClr val="009900"/>
                </a:solidFill>
              </a:rPr>
              <a:t>(z leva doprava je pravý závit) , </a:t>
            </a:r>
            <a:r>
              <a:rPr lang="cs-CZ" altLang="cs-CZ" sz="2400" b="1"/>
              <a:t>šroub i matice se otáčí doprava, ve směru hodinových ručiček.</a:t>
            </a:r>
            <a:endParaRPr lang="cs-CZ" altLang="cs-CZ" sz="2800" b="1">
              <a:solidFill>
                <a:srgbClr val="FF0000"/>
              </a:solidFill>
            </a:endParaRPr>
          </a:p>
          <a:p>
            <a:pPr algn="ctr" eaLnBrk="1" hangingPunct="1">
              <a:lnSpc>
                <a:spcPct val="90000"/>
              </a:lnSpc>
              <a:buFontTx/>
              <a:buNone/>
            </a:pPr>
            <a:r>
              <a:rPr lang="cs-CZ" altLang="cs-CZ" sz="2400" b="1">
                <a:solidFill>
                  <a:srgbClr val="0066CC"/>
                </a:solidFill>
              </a:rPr>
              <a:t>Levý obrázek představuje levý závit.</a:t>
            </a:r>
          </a:p>
        </p:txBody>
      </p:sp>
      <p:sp>
        <p:nvSpPr>
          <p:cNvPr id="6156" name="Rectangle 17"/>
          <p:cNvSpPr>
            <a:spLocks noChangeArrowheads="1"/>
          </p:cNvSpPr>
          <p:nvPr/>
        </p:nvSpPr>
        <p:spPr bwMode="auto">
          <a:xfrm>
            <a:off x="4468813" y="5013325"/>
            <a:ext cx="4675187"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solidFill>
                  <a:srgbClr val="FF0000"/>
                </a:solidFill>
              </a:rPr>
              <a:t>Pravý obrázek představuje pravý závit.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718FCA5-01FB-4673-B207-990D31996E2F}"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717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6" name="Rectangle 4"/>
          <p:cNvSpPr>
            <a:spLocks noChangeArrowheads="1"/>
          </p:cNvSpPr>
          <p:nvPr/>
        </p:nvSpPr>
        <p:spPr bwMode="auto">
          <a:xfrm>
            <a:off x="468313"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7177" name="Rectangle 2"/>
          <p:cNvSpPr>
            <a:spLocks noChangeArrowheads="1"/>
          </p:cNvSpPr>
          <p:nvPr/>
        </p:nvSpPr>
        <p:spPr bwMode="auto">
          <a:xfrm>
            <a:off x="395288"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U závitů dále definujeme:</a:t>
            </a:r>
          </a:p>
        </p:txBody>
      </p:sp>
      <p:sp>
        <p:nvSpPr>
          <p:cNvPr id="7178" name="Rectangle 3"/>
          <p:cNvSpPr>
            <a:spLocks noChangeArrowheads="1"/>
          </p:cNvSpPr>
          <p:nvPr/>
        </p:nvSpPr>
        <p:spPr bwMode="auto">
          <a:xfrm>
            <a:off x="457200" y="1600200"/>
            <a:ext cx="4546600" cy="4349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lnSpc>
                <a:spcPct val="80000"/>
              </a:lnSpc>
              <a:buFontTx/>
              <a:buNone/>
            </a:pPr>
            <a:endParaRPr lang="cs-CZ" altLang="cs-CZ" sz="2000" b="1"/>
          </a:p>
          <a:p>
            <a:pPr algn="ctr" eaLnBrk="1" hangingPunct="1">
              <a:lnSpc>
                <a:spcPct val="80000"/>
              </a:lnSpc>
              <a:buFontTx/>
              <a:buNone/>
            </a:pPr>
            <a:r>
              <a:rPr lang="cs-CZ" altLang="cs-CZ" sz="2000" b="1">
                <a:solidFill>
                  <a:srgbClr val="FF0000"/>
                </a:solidFill>
              </a:rPr>
              <a:t>	 a, </a:t>
            </a:r>
            <a:r>
              <a:rPr lang="cs-CZ" altLang="cs-CZ" sz="2000" b="1" u="sng">
                <a:solidFill>
                  <a:srgbClr val="FF0000"/>
                </a:solidFill>
              </a:rPr>
              <a:t>úhel stoupání</a:t>
            </a:r>
            <a:r>
              <a:rPr lang="cs-CZ" altLang="cs-CZ" sz="2000" b="1">
                <a:solidFill>
                  <a:srgbClr val="FF0000"/>
                </a:solidFill>
              </a:rPr>
              <a:t>,</a:t>
            </a:r>
            <a:r>
              <a:rPr lang="cs-CZ" altLang="cs-CZ" sz="2000" b="1"/>
              <a:t> který se vyznačuje pozvolností nebo strmostí stoupání závitu </a:t>
            </a:r>
          </a:p>
          <a:p>
            <a:pPr algn="ctr" eaLnBrk="1" hangingPunct="1">
              <a:lnSpc>
                <a:spcPct val="80000"/>
              </a:lnSpc>
              <a:buFontTx/>
              <a:buNone/>
            </a:pPr>
            <a:r>
              <a:rPr lang="cs-CZ" altLang="cs-CZ" sz="2000" b="1"/>
              <a:t>(horní obrázek)</a:t>
            </a:r>
          </a:p>
          <a:p>
            <a:pPr algn="ctr" eaLnBrk="1" hangingPunct="1">
              <a:lnSpc>
                <a:spcPct val="80000"/>
              </a:lnSpc>
              <a:buFontTx/>
              <a:buNone/>
            </a:pPr>
            <a:r>
              <a:rPr lang="cs-CZ" altLang="cs-CZ" sz="2000" b="1"/>
              <a:t>	</a:t>
            </a:r>
            <a:r>
              <a:rPr lang="cs-CZ" altLang="cs-CZ" sz="2000" b="1">
                <a:solidFill>
                  <a:srgbClr val="009900"/>
                </a:solidFill>
              </a:rPr>
              <a:t>b, </a:t>
            </a:r>
            <a:r>
              <a:rPr lang="cs-CZ" altLang="cs-CZ" sz="2000" b="1" u="sng">
                <a:solidFill>
                  <a:srgbClr val="009900"/>
                </a:solidFill>
              </a:rPr>
              <a:t>chod závitu</a:t>
            </a:r>
            <a:r>
              <a:rPr lang="cs-CZ" altLang="cs-CZ" sz="2000" b="1"/>
              <a:t> představuje jedno ovinutí kolem válce, většinou jsou závity </a:t>
            </a:r>
          </a:p>
          <a:p>
            <a:pPr algn="ctr" eaLnBrk="1" hangingPunct="1">
              <a:lnSpc>
                <a:spcPct val="80000"/>
              </a:lnSpc>
              <a:buFontTx/>
              <a:buNone/>
            </a:pPr>
            <a:r>
              <a:rPr lang="cs-CZ" altLang="cs-CZ" sz="2000" b="1"/>
              <a:t>    jednochodé, mohou být </a:t>
            </a:r>
          </a:p>
          <a:p>
            <a:pPr algn="ctr" eaLnBrk="1" hangingPunct="1">
              <a:lnSpc>
                <a:spcPct val="80000"/>
              </a:lnSpc>
              <a:buFontTx/>
              <a:buNone/>
            </a:pPr>
            <a:r>
              <a:rPr lang="cs-CZ" altLang="cs-CZ" sz="2000" b="1"/>
              <a:t>i dvouchodé (mají dvě rozteče) </a:t>
            </a:r>
          </a:p>
          <a:p>
            <a:pPr algn="ctr" eaLnBrk="1" hangingPunct="1">
              <a:lnSpc>
                <a:spcPct val="80000"/>
              </a:lnSpc>
              <a:buFontTx/>
              <a:buNone/>
            </a:pPr>
            <a:r>
              <a:rPr lang="cs-CZ" altLang="cs-CZ" sz="2000" b="1"/>
              <a:t>(prostřední obrázek)</a:t>
            </a:r>
          </a:p>
          <a:p>
            <a:pPr algn="ctr" eaLnBrk="1" hangingPunct="1">
              <a:lnSpc>
                <a:spcPct val="80000"/>
              </a:lnSpc>
              <a:buFontTx/>
              <a:buNone/>
            </a:pPr>
            <a:r>
              <a:rPr lang="cs-CZ" altLang="cs-CZ" sz="2000" b="1"/>
              <a:t>nebo tříchodé, mají tři rozteče </a:t>
            </a:r>
          </a:p>
          <a:p>
            <a:pPr algn="ctr" eaLnBrk="1" hangingPunct="1">
              <a:lnSpc>
                <a:spcPct val="80000"/>
              </a:lnSpc>
              <a:buFontTx/>
              <a:buNone/>
            </a:pPr>
            <a:r>
              <a:rPr lang="cs-CZ" altLang="cs-CZ" sz="2000" b="1"/>
              <a:t>(spodní obrázek)</a:t>
            </a:r>
            <a:endParaRPr lang="cs-CZ" altLang="cs-CZ" sz="2000"/>
          </a:p>
          <a:p>
            <a:pPr algn="ctr" eaLnBrk="1" hangingPunct="1">
              <a:lnSpc>
                <a:spcPct val="80000"/>
              </a:lnSpc>
              <a:buFontTx/>
              <a:buNone/>
            </a:pPr>
            <a:r>
              <a:rPr lang="cs-CZ" altLang="cs-CZ" sz="2000" b="1">
                <a:solidFill>
                  <a:srgbClr val="CC0066"/>
                </a:solidFill>
              </a:rPr>
              <a:t>     c, </a:t>
            </a:r>
            <a:r>
              <a:rPr lang="cs-CZ" altLang="cs-CZ" sz="2000" b="1" u="sng">
                <a:solidFill>
                  <a:srgbClr val="CC0066"/>
                </a:solidFill>
              </a:rPr>
              <a:t>stoupání</a:t>
            </a:r>
            <a:r>
              <a:rPr lang="cs-CZ" altLang="cs-CZ" sz="2000" b="1">
                <a:solidFill>
                  <a:srgbClr val="CC0066"/>
                </a:solidFill>
              </a:rPr>
              <a:t> (s)</a:t>
            </a:r>
            <a:r>
              <a:rPr lang="cs-CZ" altLang="cs-CZ" sz="2000" b="1"/>
              <a:t> závitu je rozteč (t) mezi dvěma sousedními chody</a:t>
            </a:r>
            <a:r>
              <a:rPr lang="cs-CZ" altLang="cs-CZ" sz="2000"/>
              <a:t>.              </a:t>
            </a:r>
          </a:p>
        </p:txBody>
      </p:sp>
      <p:pic>
        <p:nvPicPr>
          <p:cNvPr id="7179" name="Picture 5" descr="závitABC"/>
          <p:cNvPicPr>
            <a:picLocks noChangeAspect="1" noChangeArrowheads="1"/>
          </p:cNvPicPr>
          <p:nvPr/>
        </p:nvPicPr>
        <p:blipFill>
          <a:blip r:embed="rId4">
            <a:extLst>
              <a:ext uri="{28A0092B-C50C-407E-A947-70E740481C1C}">
                <a14:useLocalDpi xmlns:a14="http://schemas.microsoft.com/office/drawing/2010/main" val="0"/>
              </a:ext>
            </a:extLst>
          </a:blip>
          <a:srcRect l="20923" b="6880"/>
          <a:stretch>
            <a:fillRect/>
          </a:stretch>
        </p:blipFill>
        <p:spPr bwMode="auto">
          <a:xfrm>
            <a:off x="5219700" y="1700213"/>
            <a:ext cx="3227388" cy="4105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628A290-C5C9-472E-BECF-DE0AD0D4693A}"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15888"/>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819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Rectangle 2"/>
          <p:cNvSpPr>
            <a:spLocks noChangeArrowheads="1"/>
          </p:cNvSpPr>
          <p:nvPr/>
        </p:nvSpPr>
        <p:spPr bwMode="auto">
          <a:xfrm>
            <a:off x="539750"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pic>
        <p:nvPicPr>
          <p:cNvPr id="8201" name="Picture 16" descr="IMAGE0001"/>
          <p:cNvPicPr>
            <a:picLocks noChangeAspect="1" noChangeArrowheads="1"/>
          </p:cNvPicPr>
          <p:nvPr/>
        </p:nvPicPr>
        <p:blipFill>
          <a:blip r:embed="rId4">
            <a:extLst>
              <a:ext uri="{28A0092B-C50C-407E-A947-70E740481C1C}">
                <a14:useLocalDpi xmlns:a14="http://schemas.microsoft.com/office/drawing/2010/main" val="0"/>
              </a:ext>
            </a:extLst>
          </a:blip>
          <a:srcRect l="3755" t="12518" r="11102" b="27257"/>
          <a:stretch>
            <a:fillRect/>
          </a:stretch>
        </p:blipFill>
        <p:spPr bwMode="auto">
          <a:xfrm>
            <a:off x="900113" y="1268413"/>
            <a:ext cx="7200900" cy="464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07FF26F-E99D-4136-AD05-AFC018C4CE9C}"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922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Rectangle 2"/>
          <p:cNvSpPr>
            <a:spLocks noChangeArrowheads="1"/>
          </p:cNvSpPr>
          <p:nvPr/>
        </p:nvSpPr>
        <p:spPr bwMode="auto">
          <a:xfrm>
            <a:off x="457200" y="1052513"/>
            <a:ext cx="8229600"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400" b="1">
              <a:solidFill>
                <a:schemeClr val="tx2"/>
              </a:solidFill>
            </a:endParaRPr>
          </a:p>
        </p:txBody>
      </p:sp>
      <p:sp>
        <p:nvSpPr>
          <p:cNvPr id="9225" name="Rectangle 2"/>
          <p:cNvSpPr>
            <a:spLocks noChangeArrowheads="1"/>
          </p:cNvSpPr>
          <p:nvPr/>
        </p:nvSpPr>
        <p:spPr bwMode="auto">
          <a:xfrm>
            <a:off x="395288" y="1052513"/>
            <a:ext cx="82296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Podle tvaru (profilu ) závitu je rozdělujeme  na:</a:t>
            </a:r>
            <a:r>
              <a:rPr lang="cs-CZ" altLang="cs-CZ" sz="4000">
                <a:solidFill>
                  <a:schemeClr val="tx2"/>
                </a:solidFill>
              </a:rPr>
              <a:t> </a:t>
            </a:r>
          </a:p>
        </p:txBody>
      </p:sp>
      <p:sp>
        <p:nvSpPr>
          <p:cNvPr id="9226" name="Rectangle 3"/>
          <p:cNvSpPr>
            <a:spLocks noChangeArrowheads="1"/>
          </p:cNvSpPr>
          <p:nvPr/>
        </p:nvSpPr>
        <p:spPr bwMode="auto">
          <a:xfrm>
            <a:off x="457200" y="1600200"/>
            <a:ext cx="505142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lnSpc>
                <a:spcPct val="80000"/>
              </a:lnSpc>
              <a:buFontTx/>
              <a:buNone/>
            </a:pPr>
            <a:r>
              <a:rPr lang="cs-CZ" altLang="cs-CZ" sz="2000" b="1"/>
              <a:t>	</a:t>
            </a:r>
          </a:p>
          <a:p>
            <a:pPr algn="ctr" eaLnBrk="1" hangingPunct="1">
              <a:lnSpc>
                <a:spcPct val="80000"/>
              </a:lnSpc>
              <a:buFontTx/>
              <a:buNone/>
            </a:pPr>
            <a:r>
              <a:rPr lang="cs-CZ" altLang="cs-CZ" sz="2400" b="1"/>
              <a:t>a, </a:t>
            </a:r>
            <a:r>
              <a:rPr lang="cs-CZ" altLang="cs-CZ" sz="2400" b="1" u="sng">
                <a:solidFill>
                  <a:srgbClr val="009900"/>
                </a:solidFill>
              </a:rPr>
              <a:t>ostré metrické</a:t>
            </a:r>
            <a:r>
              <a:rPr lang="cs-CZ" altLang="cs-CZ" sz="2400" b="1"/>
              <a:t> - pro šrouby jimiž se pevně spojují nebo</a:t>
            </a:r>
          </a:p>
          <a:p>
            <a:pPr algn="ctr" eaLnBrk="1" hangingPunct="1">
              <a:lnSpc>
                <a:spcPct val="80000"/>
              </a:lnSpc>
              <a:buFontTx/>
              <a:buNone/>
            </a:pPr>
            <a:r>
              <a:rPr lang="cs-CZ" altLang="cs-CZ" sz="2400" b="1"/>
              <a:t>	upevňují strojní součásti, mají vrcholový úhel 60°</a:t>
            </a:r>
          </a:p>
          <a:p>
            <a:pPr algn="ctr" eaLnBrk="1" hangingPunct="1">
              <a:lnSpc>
                <a:spcPct val="80000"/>
              </a:lnSpc>
              <a:buFontTx/>
              <a:buNone/>
            </a:pPr>
            <a:r>
              <a:rPr lang="cs-CZ" altLang="cs-CZ" sz="2400" b="1"/>
              <a:t>    a označují se „M“.</a:t>
            </a:r>
          </a:p>
          <a:p>
            <a:pPr algn="ctr" eaLnBrk="1" hangingPunct="1">
              <a:lnSpc>
                <a:spcPct val="80000"/>
              </a:lnSpc>
              <a:buFontTx/>
              <a:buNone/>
            </a:pPr>
            <a:endParaRPr lang="cs-CZ" altLang="cs-CZ" sz="2400" b="1"/>
          </a:p>
          <a:p>
            <a:pPr algn="ctr" eaLnBrk="1" hangingPunct="1">
              <a:lnSpc>
                <a:spcPct val="80000"/>
              </a:lnSpc>
              <a:buFontTx/>
              <a:buNone/>
            </a:pPr>
            <a:r>
              <a:rPr lang="cs-CZ" altLang="cs-CZ" sz="2400" b="1"/>
              <a:t>b, </a:t>
            </a:r>
            <a:r>
              <a:rPr lang="cs-CZ" altLang="cs-CZ" sz="2400" b="1" u="sng">
                <a:solidFill>
                  <a:srgbClr val="CC0066"/>
                </a:solidFill>
              </a:rPr>
              <a:t>ostré –Whitworthovy</a:t>
            </a:r>
            <a:r>
              <a:rPr lang="cs-CZ" altLang="cs-CZ" sz="2400" b="1"/>
              <a:t> – mají vrcholový úhel 55° a jeho vrcholy jsou zaobleny, jejich rozměr se udává v anglických palcích (1“ = 25,4 mm), značí se „W“ a již nejsou běžně používány.</a:t>
            </a:r>
          </a:p>
        </p:txBody>
      </p:sp>
      <p:pic>
        <p:nvPicPr>
          <p:cNvPr id="9227" name="Picture 7" descr="druhy záv"/>
          <p:cNvPicPr>
            <a:picLocks noChangeAspect="1" noChangeArrowheads="1"/>
          </p:cNvPicPr>
          <p:nvPr/>
        </p:nvPicPr>
        <p:blipFill>
          <a:blip r:embed="rId4">
            <a:extLst>
              <a:ext uri="{28A0092B-C50C-407E-A947-70E740481C1C}">
                <a14:useLocalDpi xmlns:a14="http://schemas.microsoft.com/office/drawing/2010/main" val="0"/>
              </a:ext>
            </a:extLst>
          </a:blip>
          <a:srcRect l="7692" t="12143" r="66817" b="5603"/>
          <a:stretch>
            <a:fillRect/>
          </a:stretch>
        </p:blipFill>
        <p:spPr bwMode="auto">
          <a:xfrm>
            <a:off x="6156325" y="1773238"/>
            <a:ext cx="2263775" cy="44783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805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26F4B42-700D-49EF-B5F5-B51F3E240BDA}"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024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Rectangle 2"/>
          <p:cNvSpPr>
            <a:spLocks noChangeArrowheads="1"/>
          </p:cNvSpPr>
          <p:nvPr/>
        </p:nvSpPr>
        <p:spPr bwMode="auto">
          <a:xfrm>
            <a:off x="468313" y="1125538"/>
            <a:ext cx="8229600"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Tvar (profil) závitu</a:t>
            </a:r>
          </a:p>
        </p:txBody>
      </p:sp>
      <p:sp>
        <p:nvSpPr>
          <p:cNvPr id="10249" name="Rectangle 4"/>
          <p:cNvSpPr>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buFontTx/>
              <a:buNone/>
            </a:pPr>
            <a:r>
              <a:rPr lang="cs-CZ" altLang="cs-CZ" sz="2800" b="1"/>
              <a:t>	</a:t>
            </a:r>
          </a:p>
          <a:p>
            <a:pPr algn="ctr" eaLnBrk="1" hangingPunct="1">
              <a:buFontTx/>
              <a:buNone/>
            </a:pPr>
            <a:r>
              <a:rPr lang="cs-CZ" altLang="cs-CZ" sz="2400" b="1"/>
              <a:t>c, </a:t>
            </a:r>
            <a:r>
              <a:rPr lang="cs-CZ" altLang="cs-CZ" sz="2400" b="1" u="sng">
                <a:solidFill>
                  <a:srgbClr val="FF0000"/>
                </a:solidFill>
              </a:rPr>
              <a:t>lichoběžníkové – rovnoramenné</a:t>
            </a:r>
          </a:p>
          <a:p>
            <a:pPr algn="ctr" eaLnBrk="1" hangingPunct="1">
              <a:buFontTx/>
              <a:buNone/>
            </a:pPr>
            <a:endParaRPr lang="cs-CZ" altLang="cs-CZ" sz="2400" b="1" u="sng"/>
          </a:p>
          <a:p>
            <a:pPr algn="ctr" eaLnBrk="1" hangingPunct="1">
              <a:buFontTx/>
              <a:buNone/>
            </a:pPr>
            <a:r>
              <a:rPr lang="cs-CZ" altLang="cs-CZ" sz="2400" b="1"/>
              <a:t> jsou vhodné pro šrouby, které mají snadno pohybovat strojními součástkami a přesně je vést (např. u obráběcích strojů).</a:t>
            </a:r>
          </a:p>
        </p:txBody>
      </p:sp>
      <p:pic>
        <p:nvPicPr>
          <p:cNvPr id="10250" name="Picture 5" descr="druhy záv"/>
          <p:cNvPicPr>
            <a:picLocks noChangeAspect="1" noChangeArrowheads="1"/>
          </p:cNvPicPr>
          <p:nvPr/>
        </p:nvPicPr>
        <p:blipFill>
          <a:blip r:embed="rId4">
            <a:extLst>
              <a:ext uri="{28A0092B-C50C-407E-A947-70E740481C1C}">
                <a14:useLocalDpi xmlns:a14="http://schemas.microsoft.com/office/drawing/2010/main" val="0"/>
              </a:ext>
            </a:extLst>
          </a:blip>
          <a:srcRect l="30815" t="14337" r="48792" b="11383"/>
          <a:stretch>
            <a:fillRect/>
          </a:stretch>
        </p:blipFill>
        <p:spPr bwMode="auto">
          <a:xfrm>
            <a:off x="5795963" y="1557338"/>
            <a:ext cx="2200275" cy="4465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D0ABA6F-1A20-480B-A13C-4859252641A7}"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127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2" name="Rectangle 2"/>
          <p:cNvSpPr>
            <a:spLocks noChangeArrowheads="1"/>
          </p:cNvSpPr>
          <p:nvPr/>
        </p:nvSpPr>
        <p:spPr bwMode="auto">
          <a:xfrm>
            <a:off x="468313" y="1125538"/>
            <a:ext cx="8229600" cy="29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1273" name="Rectangle 2"/>
          <p:cNvSpPr>
            <a:spLocks noChangeArrowheads="1"/>
          </p:cNvSpPr>
          <p:nvPr/>
        </p:nvSpPr>
        <p:spPr bwMode="auto">
          <a:xfrm>
            <a:off x="468313" y="1125538"/>
            <a:ext cx="82296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Tvar (profil) závitu</a:t>
            </a:r>
          </a:p>
        </p:txBody>
      </p:sp>
      <p:sp>
        <p:nvSpPr>
          <p:cNvPr id="11274" name="Rectangle 3"/>
          <p:cNvSpPr>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800"/>
              <a:t>	</a:t>
            </a:r>
          </a:p>
          <a:p>
            <a:pPr algn="ctr" eaLnBrk="1" hangingPunct="1">
              <a:buFontTx/>
              <a:buNone/>
            </a:pPr>
            <a:r>
              <a:rPr lang="cs-CZ" altLang="cs-CZ" sz="2800"/>
              <a:t>	</a:t>
            </a:r>
          </a:p>
          <a:p>
            <a:pPr algn="ctr" eaLnBrk="1" hangingPunct="1">
              <a:buFontTx/>
              <a:buNone/>
            </a:pPr>
            <a:r>
              <a:rPr lang="cs-CZ" altLang="cs-CZ" sz="2400" b="1"/>
              <a:t>d, </a:t>
            </a:r>
            <a:r>
              <a:rPr lang="cs-CZ" altLang="cs-CZ" sz="2400" b="1" u="sng">
                <a:solidFill>
                  <a:srgbClr val="0066CC"/>
                </a:solidFill>
              </a:rPr>
              <a:t>lichoběžníkové nerovnoramenné</a:t>
            </a:r>
            <a:r>
              <a:rPr lang="cs-CZ" altLang="cs-CZ" sz="2400" b="1"/>
              <a:t> –</a:t>
            </a:r>
          </a:p>
          <a:p>
            <a:pPr algn="ctr" eaLnBrk="1" hangingPunct="1">
              <a:buFontTx/>
              <a:buNone/>
            </a:pPr>
            <a:r>
              <a:rPr lang="cs-CZ" altLang="cs-CZ" sz="2400" b="1"/>
              <a:t> používají se tam kde je nutno zachytit jednostranné tlaky, např. u lisů.</a:t>
            </a:r>
          </a:p>
        </p:txBody>
      </p:sp>
      <p:pic>
        <p:nvPicPr>
          <p:cNvPr id="11275" name="Picture 5" descr="druhy záv"/>
          <p:cNvPicPr>
            <a:picLocks noChangeAspect="1" noChangeArrowheads="1"/>
          </p:cNvPicPr>
          <p:nvPr/>
        </p:nvPicPr>
        <p:blipFill>
          <a:blip r:embed="rId4">
            <a:extLst>
              <a:ext uri="{28A0092B-C50C-407E-A947-70E740481C1C}">
                <a14:useLocalDpi xmlns:a14="http://schemas.microsoft.com/office/drawing/2010/main" val="0"/>
              </a:ext>
            </a:extLst>
          </a:blip>
          <a:srcRect l="50000" t="11571" r="29102" b="9270"/>
          <a:stretch>
            <a:fillRect/>
          </a:stretch>
        </p:blipFill>
        <p:spPr bwMode="auto">
          <a:xfrm>
            <a:off x="5097463" y="1989138"/>
            <a:ext cx="2420937" cy="3940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07FDC9BA-69E7-476C-93FA-CD4C8B67CBD5}"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229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2297" name="Rectangle 6"/>
          <p:cNvSpPr>
            <a:spLocks noChangeArrowheads="1"/>
          </p:cNvSpPr>
          <p:nvPr/>
        </p:nvSpPr>
        <p:spPr bwMode="auto">
          <a:xfrm>
            <a:off x="395288" y="1125538"/>
            <a:ext cx="8229600"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Tvar (profil) závitu</a:t>
            </a:r>
          </a:p>
        </p:txBody>
      </p:sp>
      <p:sp>
        <p:nvSpPr>
          <p:cNvPr id="12298" name="Rectangle 4"/>
          <p:cNvSpPr>
            <a:spLocks noChangeArrowheads="1"/>
          </p:cNvSpPr>
          <p:nvPr/>
        </p:nvSpPr>
        <p:spPr bwMode="auto">
          <a:xfrm>
            <a:off x="468313" y="1628775"/>
            <a:ext cx="4038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FontTx/>
              <a:buNone/>
            </a:pPr>
            <a:r>
              <a:rPr lang="cs-CZ" altLang="cs-CZ" sz="2800" b="1"/>
              <a:t>	</a:t>
            </a:r>
          </a:p>
          <a:p>
            <a:pPr algn="ctr" eaLnBrk="1" hangingPunct="1">
              <a:buFontTx/>
              <a:buNone/>
            </a:pPr>
            <a:r>
              <a:rPr lang="cs-CZ" altLang="cs-CZ" sz="2800" b="1"/>
              <a:t>	e, </a:t>
            </a:r>
            <a:r>
              <a:rPr lang="cs-CZ" altLang="cs-CZ" sz="2800" b="1" u="sng">
                <a:solidFill>
                  <a:srgbClr val="A50021"/>
                </a:solidFill>
              </a:rPr>
              <a:t>oblé</a:t>
            </a:r>
            <a:r>
              <a:rPr lang="cs-CZ" altLang="cs-CZ" sz="2800" b="1"/>
              <a:t> – jsou určeny pro součásti fungující za těžkých podmínek a při značném znečištění  (např. jako spojky </a:t>
            </a:r>
          </a:p>
          <a:p>
            <a:pPr algn="ctr" eaLnBrk="1" hangingPunct="1">
              <a:buFontTx/>
              <a:buNone/>
            </a:pPr>
            <a:r>
              <a:rPr lang="cs-CZ" altLang="cs-CZ" sz="2800" b="1"/>
              <a:t>	železničních vagonů) nebo jako …</a:t>
            </a:r>
          </a:p>
        </p:txBody>
      </p:sp>
      <p:pic>
        <p:nvPicPr>
          <p:cNvPr id="12299" name="Picture 7" descr="druhy záv"/>
          <p:cNvPicPr>
            <a:picLocks noChangeAspect="1" noChangeArrowheads="1"/>
          </p:cNvPicPr>
          <p:nvPr/>
        </p:nvPicPr>
        <p:blipFill>
          <a:blip r:embed="rId4">
            <a:extLst>
              <a:ext uri="{28A0092B-C50C-407E-A947-70E740481C1C}">
                <a14:useLocalDpi xmlns:a14="http://schemas.microsoft.com/office/drawing/2010/main" val="0"/>
              </a:ext>
            </a:extLst>
          </a:blip>
          <a:srcRect l="70898" t="12672" r="154" b="11288"/>
          <a:stretch>
            <a:fillRect/>
          </a:stretch>
        </p:blipFill>
        <p:spPr bwMode="auto">
          <a:xfrm>
            <a:off x="5724525" y="1773238"/>
            <a:ext cx="2282825" cy="3887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E08B472-AE64-4EFF-8B8F-01FF41E27847}"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331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0" name="Rectangle 2"/>
          <p:cNvSpPr>
            <a:spLocks noChangeArrowheads="1"/>
          </p:cNvSpPr>
          <p:nvPr/>
        </p:nvSpPr>
        <p:spPr bwMode="auto">
          <a:xfrm>
            <a:off x="468313" y="981075"/>
            <a:ext cx="8229600" cy="576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3321" name="Nadpis 1"/>
          <p:cNvSpPr>
            <a:spLocks/>
          </p:cNvSpPr>
          <p:nvPr/>
        </p:nvSpPr>
        <p:spPr bwMode="auto">
          <a:xfrm>
            <a:off x="395288" y="1196975"/>
            <a:ext cx="822960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Oblý (Edisonův) závit u žárovek</a:t>
            </a:r>
          </a:p>
        </p:txBody>
      </p:sp>
      <p:pic>
        <p:nvPicPr>
          <p:cNvPr id="133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8888" y="2241550"/>
            <a:ext cx="2393950" cy="3240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23" name="Picture 2" descr="http://zarovky.rosada.cz/images/klasick%C3%A1%20%C5%BE%C3%A1rovka.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2133600"/>
            <a:ext cx="2078037"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1C86655-02E4-4F05-8764-C5E64BACD5C9}"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434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Rectangle 2"/>
          <p:cNvSpPr>
            <a:spLocks noChangeArrowheads="1"/>
          </p:cNvSpPr>
          <p:nvPr/>
        </p:nvSpPr>
        <p:spPr bwMode="auto">
          <a:xfrm>
            <a:off x="468313" y="1125538"/>
            <a:ext cx="8291512"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cs-CZ" altLang="cs-CZ" sz="2800" b="1">
              <a:solidFill>
                <a:schemeClr val="tx2"/>
              </a:solidFill>
            </a:endParaRPr>
          </a:p>
        </p:txBody>
      </p:sp>
      <p:sp>
        <p:nvSpPr>
          <p:cNvPr id="14345" name="Rectangle 8"/>
          <p:cNvSpPr>
            <a:spLocks noChangeArrowheads="1"/>
          </p:cNvSpPr>
          <p:nvPr/>
        </p:nvSpPr>
        <p:spPr bwMode="auto">
          <a:xfrm>
            <a:off x="2843213" y="1125538"/>
            <a:ext cx="2973387"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Kontrolní otázky</a:t>
            </a:r>
          </a:p>
        </p:txBody>
      </p:sp>
      <p:sp>
        <p:nvSpPr>
          <p:cNvPr id="14346" name="Zástupný symbol pro obsah 2"/>
          <p:cNvSpPr>
            <a:spLocks/>
          </p:cNvSpPr>
          <p:nvPr/>
        </p:nvSpPr>
        <p:spPr bwMode="auto">
          <a:xfrm>
            <a:off x="457200" y="2133600"/>
            <a:ext cx="8229600" cy="3527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buFontTx/>
              <a:buNone/>
            </a:pPr>
            <a:r>
              <a:rPr lang="cs-CZ" altLang="cs-CZ" sz="1600" b="1"/>
              <a:t>  </a:t>
            </a:r>
          </a:p>
          <a:p>
            <a:pPr>
              <a:buFontTx/>
              <a:buNone/>
            </a:pPr>
            <a:r>
              <a:rPr lang="cs-CZ" altLang="cs-CZ" sz="2000" b="1"/>
              <a:t>  1, Co to je úhel stoupání?</a:t>
            </a:r>
          </a:p>
          <a:p>
            <a:pPr>
              <a:buFontTx/>
              <a:buNone/>
            </a:pPr>
            <a:r>
              <a:rPr lang="cs-CZ" altLang="cs-CZ" sz="2000" b="1"/>
              <a:t>  2, Co charakterizuje vícechodý závit?</a:t>
            </a:r>
          </a:p>
          <a:p>
            <a:pPr>
              <a:buFontTx/>
              <a:buNone/>
            </a:pPr>
            <a:r>
              <a:rPr lang="cs-CZ" altLang="cs-CZ" sz="2000" b="1"/>
              <a:t>  3, Podle čeho se určuje rozdíl mezi levým a pravým závitem?</a:t>
            </a:r>
          </a:p>
          <a:p>
            <a:pPr>
              <a:buFontTx/>
              <a:buNone/>
            </a:pPr>
            <a:r>
              <a:rPr lang="cs-CZ" altLang="cs-CZ" sz="2000" b="1"/>
              <a:t>  4, Jak se rozdělují závity podle tvaru (profilu)?</a:t>
            </a:r>
          </a:p>
          <a:p>
            <a:pPr>
              <a:buFontTx/>
              <a:buNone/>
            </a:pPr>
            <a:r>
              <a:rPr lang="cs-CZ" altLang="cs-CZ" sz="2000" b="1"/>
              <a:t>  5, Jaký je rozdíl mezi metrickým a Whitwortovým závitem?</a:t>
            </a:r>
          </a:p>
          <a:p>
            <a:pPr>
              <a:buFontTx/>
              <a:buNone/>
            </a:pPr>
            <a:r>
              <a:rPr lang="cs-CZ" altLang="cs-CZ" sz="2000" b="1"/>
              <a:t>  6, Kdy se používají lichoběžníkové rovnoramenné závity?</a:t>
            </a:r>
          </a:p>
          <a:p>
            <a:pPr>
              <a:buFontTx/>
              <a:buNone/>
            </a:pPr>
            <a:r>
              <a:rPr lang="cs-CZ" altLang="cs-CZ" sz="2000" b="1"/>
              <a:t>  7, K čemu se používají lichoběžníkové nerovnoramenné závity?</a:t>
            </a:r>
          </a:p>
          <a:p>
            <a:pPr>
              <a:buFontTx/>
              <a:buNone/>
            </a:pPr>
            <a:r>
              <a:rPr lang="cs-CZ" altLang="cs-CZ" sz="2000" b="1"/>
              <a:t>  8, Pro jaké druhy spojení lze s výhodou použít oblé závity?</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BE8B506-F094-4380-9244-4A143567F18F}"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8891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536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8" name="Zástupný symbol pro obsah 2"/>
          <p:cNvSpPr>
            <a:spLocks/>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endParaRPr lang="cs-CZ" altLang="cs-CZ" sz="2800" b="1"/>
          </a:p>
          <a:p>
            <a:pPr>
              <a:buFontTx/>
              <a:buNone/>
            </a:pPr>
            <a:r>
              <a:rPr lang="cs-CZ" altLang="cs-CZ" sz="1800" b="1"/>
              <a:t>	</a:t>
            </a:r>
            <a:r>
              <a:rPr lang="cs-CZ" altLang="cs-CZ" sz="1800"/>
              <a:t>Outrata Jiří Ing. , </a:t>
            </a:r>
            <a:r>
              <a:rPr lang="cs-CZ" altLang="cs-CZ" sz="1800" i="1"/>
              <a:t>Technologie ručního zpracování kovů pro 1. ročník OU a UŠ kovo oborů, Praha, </a:t>
            </a:r>
            <a:r>
              <a:rPr lang="cs-CZ" altLang="cs-CZ" sz="1800"/>
              <a:t>SNTL 1981, EAN 04-204-82</a:t>
            </a:r>
          </a:p>
          <a:p>
            <a:pPr>
              <a:buFontTx/>
              <a:buNone/>
            </a:pPr>
            <a:r>
              <a:rPr lang="cs-CZ" altLang="cs-CZ" sz="1800"/>
              <a:t>     použité obrázky: snímek č. 5, str.56, obr. B,C, snímek č. 6, str. 58, obr. A,B,C, snímek č. 8, str.56, obr. D, snímek č. 9, str.56, obr. E, snímek č. 10, str. 56, obr. F, snímek č. 1, str. 56, obr.G</a:t>
            </a:r>
          </a:p>
          <a:p>
            <a:pPr>
              <a:buFontTx/>
              <a:buNone/>
            </a:pPr>
            <a:endParaRPr lang="cs-CZ" altLang="cs-CZ" sz="1800"/>
          </a:p>
          <a:p>
            <a:pPr>
              <a:buFontTx/>
              <a:buNone/>
            </a:pPr>
            <a:r>
              <a:rPr lang="cs-CZ" altLang="cs-CZ" sz="1800"/>
              <a:t>	Dillinger Josef Ing. , a kolektiv, </a:t>
            </a:r>
            <a:r>
              <a:rPr lang="cs-CZ" altLang="cs-CZ" sz="1800" i="1"/>
              <a:t>Moderní strojírenství pro školu a praxi, </a:t>
            </a:r>
            <a:r>
              <a:rPr lang="cs-CZ" altLang="cs-CZ" sz="1800"/>
              <a:t>Praha, Nakladatelství Sobotáles 2007, IBSN 978-80-86706-19-1</a:t>
            </a:r>
          </a:p>
          <a:p>
            <a:pPr>
              <a:buFontTx/>
              <a:buNone/>
            </a:pPr>
            <a:r>
              <a:rPr lang="cs-CZ" altLang="cs-CZ" sz="1800"/>
              <a:t>      použité obrázky: snímek č. 7, str.362, obr. 5   </a:t>
            </a:r>
          </a:p>
          <a:p>
            <a:pPr>
              <a:buFontTx/>
              <a:buNone/>
            </a:pPr>
            <a:r>
              <a:rPr lang="cs-CZ" altLang="cs-CZ" sz="1800"/>
              <a:t>     Snímek č. 12, cs.wikipedia.org.wiki.Edison		</a:t>
            </a:r>
            <a:endParaRPr lang="cs-CZ" altLang="cs-CZ"/>
          </a:p>
        </p:txBody>
      </p:sp>
      <p:sp>
        <p:nvSpPr>
          <p:cNvPr id="15369" name="Rectangle 8"/>
          <p:cNvSpPr>
            <a:spLocks noChangeArrowheads="1"/>
          </p:cNvSpPr>
          <p:nvPr/>
        </p:nvSpPr>
        <p:spPr bwMode="auto">
          <a:xfrm>
            <a:off x="2843213" y="1125538"/>
            <a:ext cx="30718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0000FF"/>
                </a:solidFill>
              </a:rPr>
              <a:t>Použitá literatura</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924</TotalTime>
  <Words>346</Words>
  <Application>Microsoft Office PowerPoint</Application>
  <PresentationFormat>Předvádění na obrazovce (4:3)</PresentationFormat>
  <Paragraphs>130</Paragraphs>
  <Slides>14</Slides>
  <Notes>0</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14</vt:i4>
      </vt:variant>
    </vt:vector>
  </HeadingPairs>
  <TitlesOfParts>
    <vt:vector size="19" baseType="lpstr">
      <vt:lpstr>Arial</vt:lpstr>
      <vt:lpstr>Calibri</vt:lpstr>
      <vt:lpstr>Times New Roman</vt:lpstr>
      <vt:lpstr>Book Antiqua</vt:lpstr>
      <vt:lpstr>Výchozí návrh</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Ruční obrábění kovů</dc:title>
  <dc:creator>Zdeněk Říha</dc:creator>
  <cp:lastModifiedBy>Zdeněk Říha</cp:lastModifiedBy>
  <cp:revision>62</cp:revision>
  <dcterms:created xsi:type="dcterms:W3CDTF">2007-02-24T11:24:02Z</dcterms:created>
  <dcterms:modified xsi:type="dcterms:W3CDTF">2013-10-24T12:02:17Z</dcterms:modified>
</cp:coreProperties>
</file>