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5" r:id="rId4"/>
    <p:sldId id="276" r:id="rId5"/>
    <p:sldId id="300" r:id="rId6"/>
    <p:sldId id="278" r:id="rId7"/>
    <p:sldId id="282" r:id="rId8"/>
    <p:sldId id="283" r:id="rId9"/>
    <p:sldId id="289" r:id="rId10"/>
    <p:sldId id="290" r:id="rId11"/>
    <p:sldId id="304" r:id="rId12"/>
    <p:sldId id="305" r:id="rId13"/>
    <p:sldId id="286" r:id="rId14"/>
    <p:sldId id="303" r:id="rId15"/>
    <p:sldId id="294" r:id="rId16"/>
    <p:sldId id="295" r:id="rId17"/>
    <p:sldId id="302" r:id="rId18"/>
    <p:sldId id="298" r:id="rId19"/>
    <p:sldId id="306" r:id="rId20"/>
    <p:sldId id="307" r:id="rId21"/>
    <p:sldId id="308" r:id="rId22"/>
    <p:sldId id="297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3399"/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455" autoAdjust="0"/>
  </p:normalViewPr>
  <p:slideViewPr>
    <p:cSldViewPr>
      <p:cViewPr>
        <p:scale>
          <a:sx n="100" d="100"/>
          <a:sy n="100" d="100"/>
        </p:scale>
        <p:origin x="-1467" y="-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9" d="100"/>
        <a:sy n="12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5B4D96-C187-44D6-A15B-860C4FB6E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883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950C35-BA74-4F01-8821-84A1D80832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62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244F53-5774-4434-A6C4-201AECB9A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19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D24F6A-09C4-4EEE-BBCC-68E1699C8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525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C0D8E-BC88-445D-84E5-814F642A6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894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41C49D-1C11-42BD-A9A1-0C56EAF02D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567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FA6685-FA33-4A5F-928D-7BAC55245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063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DCF787-A727-47E2-A02B-95A2619A9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200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F7ED1A-4892-4D27-9B3B-F99D1B6B8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964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5F4F75-26F6-494F-8F54-5244FAFAE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653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3DC41-972D-4991-B8DD-4187FE846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260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77FB28-FA4B-41D2-A615-64137D40C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548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6D2BA9-9822-4429-89A7-6D4A8AD7B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028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A8643F-1D2E-45D3-A084-C91D49A4E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843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072EA-1AA3-4182-86FD-A310CF841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48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51D54FB-85F3-4024-A7E1-EECE12BA1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9" name="Group 7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5068217"/>
              </p:ext>
            </p:extLst>
          </p:nvPr>
        </p:nvGraphicFramePr>
        <p:xfrm>
          <a:off x="750888" y="2060575"/>
          <a:ext cx="7559675" cy="389553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Ruční výroba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závitů, nástroje a pomůcky pro jejich výrobu.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Závitová sada, závitové očko, vratidlo, levý a pravý závit, vnitřní a vnější závit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Strojní mechanik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ŘEZÁNÍ ZÁVITŮ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8DEE3A-C5F1-4302-B1AE-554991CA671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47800"/>
            <a:ext cx="756126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VY_32_INOVACE_30_614</a:t>
            </a:r>
            <a:endParaRPr lang="cs-CZ" altLang="cs-CZ" sz="2400" b="1">
              <a:latin typeface="Calibri" pitchFamily="34" charset="0"/>
              <a:cs typeface="Arial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7DB9AC4-C78B-4A47-A349-84B41F30012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835150" y="1268413"/>
            <a:ext cx="47942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zpracování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539750" y="1989138"/>
            <a:ext cx="7772400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8000" b="1">
                <a:solidFill>
                  <a:schemeClr val="tx2"/>
                </a:solidFill>
              </a:rPr>
              <a:t>ŘEZÁNÍ ZÁVITŮ</a:t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50E8B35-CCB0-4FDD-B869-FD42DBF259C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Řezání závitů</a:t>
            </a:r>
          </a:p>
        </p:txBody>
      </p:sp>
      <p:sp>
        <p:nvSpPr>
          <p:cNvPr id="4105" name="Rectangle 3"/>
          <p:cNvSpPr>
            <a:spLocks noChangeArrowheads="1"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b="1"/>
              <a:t>	</a:t>
            </a:r>
            <a:r>
              <a:rPr lang="cs-CZ" altLang="cs-CZ" sz="2400" b="1">
                <a:solidFill>
                  <a:srgbClr val="2D7731"/>
                </a:solidFill>
              </a:rPr>
              <a:t>Patří do skupiny třískového obrábění. Vznikají přitom součástky, které slouží jako rozebíratelné spoje.</a:t>
            </a:r>
          </a:p>
          <a:p>
            <a:pPr algn="ctr" eaLnBrk="1" hangingPunct="1">
              <a:buFontTx/>
              <a:buNone/>
            </a:pPr>
            <a:endParaRPr lang="cs-CZ" altLang="cs-CZ" sz="2400" b="1">
              <a:solidFill>
                <a:srgbClr val="2D7731"/>
              </a:solidFill>
            </a:endParaRPr>
          </a:p>
          <a:p>
            <a:pPr algn="ctr" eaLnBrk="1" hangingPunct="1">
              <a:buFontTx/>
              <a:buNone/>
            </a:pPr>
            <a:r>
              <a:rPr lang="cs-CZ" altLang="cs-CZ" sz="2400" b="1"/>
              <a:t>  </a:t>
            </a:r>
            <a:r>
              <a:rPr lang="cs-CZ" altLang="cs-CZ" sz="2400" b="1">
                <a:solidFill>
                  <a:srgbClr val="A50021"/>
                </a:solidFill>
              </a:rPr>
              <a:t>Podle provedení závitů, které mohou být do díry nebo na povrchu dělíme závity na vnitřní a vnější.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BAAA88E-DCE5-4931-B14D-9A6E68FC2A2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Nadpis 1"/>
          <p:cNvSpPr>
            <a:spLocks/>
          </p:cNvSpPr>
          <p:nvPr/>
        </p:nvSpPr>
        <p:spPr bwMode="auto">
          <a:xfrm>
            <a:off x="395288" y="1125538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Základní druhy závitů</a:t>
            </a:r>
          </a:p>
        </p:txBody>
      </p:sp>
      <p:pic>
        <p:nvPicPr>
          <p:cNvPr id="51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773238"/>
            <a:ext cx="7273925" cy="387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C48BDE8-6AD5-4527-A74B-8ED361E0568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95288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Příprava díry pro závit</a:t>
            </a:r>
          </a:p>
        </p:txBody>
      </p:sp>
      <p:sp>
        <p:nvSpPr>
          <p:cNvPr id="6153" name="Rectangle 3"/>
          <p:cNvSpPr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b="1"/>
              <a:t>	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>
                <a:solidFill>
                  <a:srgbClr val="2D7731"/>
                </a:solidFill>
              </a:rPr>
              <a:t>Díra pro závit se musí vrtat o něco menší, něž je rozměr požadovaného závitu.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>
                <a:solidFill>
                  <a:srgbClr val="2D7731"/>
                </a:solidFill>
              </a:rPr>
              <a:t>   </a:t>
            </a:r>
            <a:r>
              <a:rPr lang="cs-CZ" altLang="cs-CZ" sz="2400" b="1">
                <a:solidFill>
                  <a:srgbClr val="FF0000"/>
                </a:solidFill>
              </a:rPr>
              <a:t>Přesný rozměr se určí podle tabulek.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>
              <a:solidFill>
                <a:srgbClr val="FF0000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cs-CZ" altLang="cs-CZ" sz="2400" b="1">
                <a:solidFill>
                  <a:srgbClr val="0070C0"/>
                </a:solidFill>
              </a:rPr>
              <a:t>Přibližný výpočet - číslo, vyjadřující velikost závitu, např. M5, se násobí koeficientem </a:t>
            </a:r>
            <a:r>
              <a:rPr lang="cs-CZ" altLang="cs-CZ" sz="2400" b="1">
                <a:solidFill>
                  <a:srgbClr val="C00000"/>
                </a:solidFill>
              </a:rPr>
              <a:t>0,8.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cs-CZ" altLang="cs-CZ" sz="2400" b="1">
                <a:solidFill>
                  <a:schemeClr val="accent2"/>
                </a:solidFill>
              </a:rPr>
              <a:t>				</a:t>
            </a:r>
            <a:r>
              <a:rPr lang="cs-CZ" altLang="cs-CZ" sz="2400" b="1">
                <a:solidFill>
                  <a:srgbClr val="0070C0"/>
                </a:solidFill>
              </a:rPr>
              <a:t>Výsledek = 4,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400" b="1">
                <a:solidFill>
                  <a:srgbClr val="0070C0"/>
                </a:solidFill>
              </a:rPr>
              <a:t>pak určuje průměr vrtáku. Toto platí obecně do M10, pak je násobící koeficient větší (0,86).</a:t>
            </a:r>
            <a:r>
              <a:rPr lang="cs-CZ" altLang="cs-CZ" sz="2800" b="1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85488B4-1D46-44ED-866A-B95FFF0725D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Nadpis 1"/>
          <p:cNvSpPr>
            <a:spLocks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Doporučené průměry děr pro metrické závity</a:t>
            </a:r>
          </a:p>
        </p:txBody>
      </p:sp>
      <p:pic>
        <p:nvPicPr>
          <p:cNvPr id="7178" name="Zástupný symbol pro obsah 3" descr="E:\2011-01-13\Scan10003.JPG"/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0" t="15030" r="1379" b="13812"/>
          <a:stretch>
            <a:fillRect/>
          </a:stretch>
        </p:blipFill>
        <p:spPr bwMode="auto">
          <a:xfrm>
            <a:off x="684213" y="1844675"/>
            <a:ext cx="7632700" cy="417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95416FE-7E66-4B9F-B8CF-E19077946CF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Nadpis 1"/>
          <p:cNvSpPr>
            <a:spLocks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Úprava materiálu před řezáním závitů</a:t>
            </a:r>
          </a:p>
        </p:txBody>
      </p:sp>
      <p:sp>
        <p:nvSpPr>
          <p:cNvPr id="8202" name="Zástupný symbol pro text 2"/>
          <p:cNvSpPr>
            <a:spLocks/>
          </p:cNvSpPr>
          <p:nvPr/>
        </p:nvSpPr>
        <p:spPr bwMode="auto">
          <a:xfrm>
            <a:off x="457200" y="1600200"/>
            <a:ext cx="36830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Díru pro závit upravujeme mírným zahloubením pomocí většího vrtáku nebo záhlubníku.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Tyčový materiál upravujeme úkosem nebo zaoblením.</a:t>
            </a:r>
          </a:p>
        </p:txBody>
      </p:sp>
      <p:pic>
        <p:nvPicPr>
          <p:cNvPr id="8203" name="Zástupný symbol pro obsah 4" descr="E:\2011-01-13\Scan10002.JPG"/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24" t="12901" r="5878" b="7834"/>
          <a:stretch>
            <a:fillRect/>
          </a:stretch>
        </p:blipFill>
        <p:spPr bwMode="auto">
          <a:xfrm>
            <a:off x="4427538" y="1844675"/>
            <a:ext cx="3960812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67DD333-809E-44C1-8D02-F4D9B31A62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9225" name="Rectangle 2"/>
          <p:cNvSpPr>
            <a:spLocks noChangeArrowheads="1"/>
          </p:cNvSpPr>
          <p:nvPr/>
        </p:nvSpPr>
        <p:spPr bwMode="auto">
          <a:xfrm>
            <a:off x="395288" y="1196975"/>
            <a:ext cx="82296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Závitořezné nástroje pro vnitřní závity</a:t>
            </a:r>
          </a:p>
        </p:txBody>
      </p:sp>
      <p:pic>
        <p:nvPicPr>
          <p:cNvPr id="9226" name="Picture 5" descr="závitní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0" t="10686" r="17101" b="37393"/>
          <a:stretch>
            <a:fillRect/>
          </a:stretch>
        </p:blipFill>
        <p:spPr bwMode="auto">
          <a:xfrm>
            <a:off x="755650" y="2060575"/>
            <a:ext cx="3109913" cy="367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7" name="Rectangle 4"/>
          <p:cNvSpPr>
            <a:spLocks noChangeArrowheads="1"/>
          </p:cNvSpPr>
          <p:nvPr/>
        </p:nvSpPr>
        <p:spPr bwMode="auto">
          <a:xfrm>
            <a:off x="4284663" y="1960563"/>
            <a:ext cx="4330700" cy="3916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000" b="1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000" b="1">
                <a:solidFill>
                  <a:srgbClr val="CC6600"/>
                </a:solidFill>
              </a:rPr>
              <a:t>Závitníky v trojčlenné sadě.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První předřezávací závitník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ubere asi 60% materiálu,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druhý – řezací ubere asi 30% materiálu,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třetí dořezávací (vyhlazovací) - asi 10% materiálu. Používají se pro výrobu vnitřních závitů.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EB71795-FE9F-496B-B124-A76CA1B74AF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3"/>
          <p:cNvSpPr>
            <a:spLocks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Postup při řezání závitů</a:t>
            </a:r>
          </a:p>
        </p:txBody>
      </p:sp>
      <p:pic>
        <p:nvPicPr>
          <p:cNvPr id="1024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7"/>
          <a:stretch>
            <a:fillRect/>
          </a:stretch>
        </p:blipFill>
        <p:spPr bwMode="auto">
          <a:xfrm>
            <a:off x="323850" y="1628775"/>
            <a:ext cx="3908425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50" name="Zástupný symbol pro obsah 5"/>
          <p:cNvSpPr>
            <a:spLocks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400" b="1"/>
              <a:t>Do předvrtaného otvoru se sraženou hranou vložíme předřezávací závitník upevněný ve vratidle a otáčíme ve směru hodinových ručiček o polovinu otáčky. Kolmost kontrolujeme úhelníkem. </a:t>
            </a:r>
          </a:p>
          <a:p>
            <a:pPr algn="ctr">
              <a:buFontTx/>
              <a:buNone/>
            </a:pPr>
            <a:r>
              <a:rPr lang="cs-CZ" altLang="cs-CZ" sz="2400" b="1"/>
              <a:t>Pak pootočíme zpět pro vznikající přetržení.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BE9130B-21BF-490E-84DA-D8B713B2961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273" name="Nadpis 3"/>
          <p:cNvSpPr>
            <a:spLocks/>
          </p:cNvSpPr>
          <p:nvPr/>
        </p:nvSpPr>
        <p:spPr bwMode="auto">
          <a:xfrm>
            <a:off x="395288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Hodnoty vnějšího závitu</a:t>
            </a:r>
          </a:p>
        </p:txBody>
      </p:sp>
      <p:pic>
        <p:nvPicPr>
          <p:cNvPr id="112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2"/>
          <a:stretch>
            <a:fillRect/>
          </a:stretch>
        </p:blipFill>
        <p:spPr bwMode="auto">
          <a:xfrm>
            <a:off x="611188" y="1773238"/>
            <a:ext cx="7993062" cy="403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4243AB-114D-43CD-A893-A4E2B9856CB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297" name="Nadpis 4"/>
          <p:cNvSpPr>
            <a:spLocks/>
          </p:cNvSpPr>
          <p:nvPr/>
        </p:nvSpPr>
        <p:spPr bwMode="auto">
          <a:xfrm>
            <a:off x="468313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Základní tvar a hodnoty metrického závitu</a:t>
            </a:r>
          </a:p>
        </p:txBody>
      </p:sp>
      <p:sp>
        <p:nvSpPr>
          <p:cNvPr id="12298" name="Zástupný symbol pro text 1"/>
          <p:cNvSpPr>
            <a:spLocks/>
          </p:cNvSpPr>
          <p:nvPr/>
        </p:nvSpPr>
        <p:spPr bwMode="auto">
          <a:xfrm>
            <a:off x="4067175" y="1933575"/>
            <a:ext cx="4619625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Na obrázku A je uvedeno značení: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velký průměr šroubu ….d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střední průměr šroubu  d2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malý průměr šroubu … d3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velký průměr matice…. D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střední průměr matice………D2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malý průměr matice….. D1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stoupání …………………s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rozteč  ……………………T 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nosná hloubka závitu …H1</a:t>
            </a:r>
          </a:p>
          <a:p>
            <a:pPr>
              <a:buFontTx/>
              <a:buNone/>
            </a:pPr>
            <a:endParaRPr lang="cs-CZ" altLang="cs-CZ" sz="2000" b="1">
              <a:solidFill>
                <a:srgbClr val="2D7731"/>
              </a:solidFill>
            </a:endParaRPr>
          </a:p>
        </p:txBody>
      </p:sp>
      <p:pic>
        <p:nvPicPr>
          <p:cNvPr id="12299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5" t="6326" r="18315" b="3754"/>
          <a:stretch>
            <a:fillRect/>
          </a:stretch>
        </p:blipFill>
        <p:spPr bwMode="auto">
          <a:xfrm>
            <a:off x="654050" y="1773238"/>
            <a:ext cx="2730500" cy="388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332D315-9D51-43A8-A0F0-640147B4289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13321" name="Picture 11" descr="Závity 1 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2" t="14037" r="13228" b="7037"/>
          <a:stretch>
            <a:fillRect/>
          </a:stretch>
        </p:blipFill>
        <p:spPr bwMode="auto">
          <a:xfrm>
            <a:off x="1042988" y="1916113"/>
            <a:ext cx="237490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Zástupný symbol pro text 3"/>
          <p:cNvSpPr>
            <a:spLocks/>
          </p:cNvSpPr>
          <p:nvPr/>
        </p:nvSpPr>
        <p:spPr bwMode="auto">
          <a:xfrm>
            <a:off x="4643438" y="1844675"/>
            <a:ext cx="4038600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Základní řada závitů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M12x1,5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Závit s jemným stoupáním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Whitworthův závit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s velkým Ø ¾“</a:t>
            </a:r>
          </a:p>
        </p:txBody>
      </p:sp>
      <p:sp>
        <p:nvSpPr>
          <p:cNvPr id="13323" name="Nadpis 1"/>
          <p:cNvSpPr>
            <a:spLocks/>
          </p:cNvSpPr>
          <p:nvPr/>
        </p:nvSpPr>
        <p:spPr bwMode="auto">
          <a:xfrm>
            <a:off x="395288" y="1125538"/>
            <a:ext cx="82296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Rozdíly v označení závitů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C622147-1D2F-4BC7-9C2E-38772D13B24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>
            <a:spLocks noChangeArrowheads="1"/>
          </p:cNvSpPr>
          <p:nvPr/>
        </p:nvSpPr>
        <p:spPr bwMode="auto">
          <a:xfrm>
            <a:off x="468313" y="1125538"/>
            <a:ext cx="8291512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4345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Měrka na závity</a:t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800" b="1">
                <a:solidFill>
                  <a:schemeClr val="tx2"/>
                </a:solidFill>
              </a:rPr>
              <a:t> Slouží k měření stoupání závitů.</a:t>
            </a:r>
          </a:p>
        </p:txBody>
      </p:sp>
      <p:pic>
        <p:nvPicPr>
          <p:cNvPr id="14346" name="Picture 5" descr="P111000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14" t="41780" r="33459" b="34230"/>
          <a:stretch>
            <a:fillRect/>
          </a:stretch>
        </p:blipFill>
        <p:spPr bwMode="auto">
          <a:xfrm>
            <a:off x="468313" y="2420938"/>
            <a:ext cx="4321175" cy="327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2" r="5414" b="10437"/>
          <a:stretch>
            <a:fillRect/>
          </a:stretch>
        </p:blipFill>
        <p:spPr bwMode="auto">
          <a:xfrm>
            <a:off x="4643438" y="2420938"/>
            <a:ext cx="3529012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EF647F0-51A7-4029-9158-C4D82A10638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12"/>
          <p:cNvSpPr>
            <a:spLocks noChangeArrowheads="1"/>
          </p:cNvSpPr>
          <p:nvPr/>
        </p:nvSpPr>
        <p:spPr bwMode="auto">
          <a:xfrm>
            <a:off x="1692275" y="1196975"/>
            <a:ext cx="48244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    Řezání závitů vnějších</a:t>
            </a:r>
          </a:p>
        </p:txBody>
      </p:sp>
      <p:pic>
        <p:nvPicPr>
          <p:cNvPr id="15369" name="Zástupný symbol pro obsah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77" t="3755" r="8086" b="72336"/>
          <a:stretch>
            <a:fillRect/>
          </a:stretch>
        </p:blipFill>
        <p:spPr bwMode="auto">
          <a:xfrm>
            <a:off x="900113" y="1989138"/>
            <a:ext cx="7200900" cy="400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3636923-B324-4460-A0E0-0B7817A3100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2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Závitořezné nástroje pro vnější závity</a:t>
            </a:r>
          </a:p>
        </p:txBody>
      </p:sp>
      <p:sp>
        <p:nvSpPr>
          <p:cNvPr id="16393" name="Rectangle 3"/>
          <p:cNvSpPr>
            <a:spLocks noChangeArrowheads="1"/>
          </p:cNvSpPr>
          <p:nvPr/>
        </p:nvSpPr>
        <p:spPr bwMode="auto">
          <a:xfrm>
            <a:off x="457200" y="1844675"/>
            <a:ext cx="4038600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/>
              <a:t>	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400" b="1">
                <a:solidFill>
                  <a:srgbClr val="009900"/>
                </a:solidFill>
              </a:rPr>
              <a:t>Závitová očka.</a:t>
            </a:r>
            <a:r>
              <a:rPr lang="cs-CZ" altLang="cs-CZ" sz="2400" b="1"/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Jsou to maticové závitníky jednočlenné, které mají dlouhý řezný kužel. Závitořezná očka se vkládají do vratidla a upevňují 3-5ti  rozpínacími šrouby.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Používají se na výrobu vnějších závitů.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sz="2400"/>
          </a:p>
        </p:txBody>
      </p:sp>
      <p:pic>
        <p:nvPicPr>
          <p:cNvPr id="16394" name="Picture 42" descr="u závočk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4" t="6186"/>
          <a:stretch>
            <a:fillRect/>
          </a:stretch>
        </p:blipFill>
        <p:spPr bwMode="auto">
          <a:xfrm>
            <a:off x="4572000" y="2060575"/>
            <a:ext cx="4032250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19ED0CE-DE29-49A6-B1B9-DE4F77DE77F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Nadpis 1"/>
          <p:cNvSpPr>
            <a:spLocks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Závitová očka</a:t>
            </a:r>
          </a:p>
        </p:txBody>
      </p:sp>
      <p:pic>
        <p:nvPicPr>
          <p:cNvPr id="17417" name="Zástupný symbol pro obsah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4" t="42271" r="8017" b="39243"/>
          <a:stretch>
            <a:fillRect/>
          </a:stretch>
        </p:blipFill>
        <p:spPr bwMode="auto">
          <a:xfrm>
            <a:off x="1042988" y="1773238"/>
            <a:ext cx="6840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7A4DE92-74F3-413B-A794-7283084A5D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0" name="Rectangle 2"/>
          <p:cNvSpPr>
            <a:spLocks noChangeArrowheads="1"/>
          </p:cNvSpPr>
          <p:nvPr/>
        </p:nvSpPr>
        <p:spPr bwMode="auto">
          <a:xfrm>
            <a:off x="395288" y="1125538"/>
            <a:ext cx="8229600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Řezání trubkových závitů</a:t>
            </a:r>
          </a:p>
        </p:txBody>
      </p:sp>
      <p:pic>
        <p:nvPicPr>
          <p:cNvPr id="1844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04" t="28743" r="20477" b="13263"/>
          <a:stretch>
            <a:fillRect/>
          </a:stretch>
        </p:blipFill>
        <p:spPr bwMode="auto">
          <a:xfrm>
            <a:off x="1116013" y="1989138"/>
            <a:ext cx="2765425" cy="375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8442" name="Rectangle 4"/>
          <p:cNvSpPr>
            <a:spLocks noChangeArrowheads="1"/>
          </p:cNvSpPr>
          <p:nvPr/>
        </p:nvSpPr>
        <p:spPr bwMode="auto">
          <a:xfrm>
            <a:off x="4427538" y="1916113"/>
            <a:ext cx="3538537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K tomuto účelu slouží závitová hlava.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Její posuvné čelisti plní stejnou funkce, jako třídílná sada na řezání vnitřních závitů. Lze nastavit předřezávací, řezací a dořezávací polohu.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3CE5CEF-9A18-43E6-906E-2A145ACFC5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Nadpis 3"/>
          <p:cNvSpPr>
            <a:spLocks/>
          </p:cNvSpPr>
          <p:nvPr/>
        </p:nvSpPr>
        <p:spPr bwMode="auto">
          <a:xfrm>
            <a:off x="395288" y="1052513"/>
            <a:ext cx="82296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Zobrazování a kótování šroubů</a:t>
            </a:r>
          </a:p>
        </p:txBody>
      </p:sp>
      <p:pic>
        <p:nvPicPr>
          <p:cNvPr id="19465" name="Picture 2" descr="C:\Documents and Settings\Riha\Dokumenty\obrázek 0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166"/>
          <a:stretch>
            <a:fillRect/>
          </a:stretch>
        </p:blipFill>
        <p:spPr bwMode="auto">
          <a:xfrm>
            <a:off x="1042988" y="1557338"/>
            <a:ext cx="4105275" cy="410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6" name="Zástupný symbol pro text 5"/>
          <p:cNvSpPr>
            <a:spLocks/>
          </p:cNvSpPr>
          <p:nvPr/>
        </p:nvSpPr>
        <p:spPr bwMode="auto">
          <a:xfrm>
            <a:off x="6011863" y="1989138"/>
            <a:ext cx="2674937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r>
              <a:rPr lang="cs-CZ" altLang="cs-CZ" sz="2000" b="1"/>
              <a:t>Obr. 1 závitová část spojovacího šroubu.</a:t>
            </a:r>
          </a:p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r>
              <a:rPr lang="cs-CZ" altLang="cs-CZ" sz="2000" b="1"/>
              <a:t>Obr. 2 závitové části závrtného šroubu.</a:t>
            </a:r>
          </a:p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r>
              <a:rPr lang="cs-CZ" altLang="cs-CZ" sz="1800" b="1" i="1"/>
              <a:t>Označení (Sh8, Sn3) udává přesnost výroby závitu v tolerančním poli.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8692315-FD86-404B-9878-70180CAE2ED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395288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 Zobrazování a kótování vnitřních závitů řezu.</a:t>
            </a:r>
            <a:endParaRPr lang="cs-CZ" altLang="cs-CZ" sz="2800">
              <a:solidFill>
                <a:schemeClr val="tx2"/>
              </a:solidFill>
            </a:endParaRPr>
          </a:p>
        </p:txBody>
      </p:sp>
      <p:pic>
        <p:nvPicPr>
          <p:cNvPr id="20489" name="Picture 5" descr="C:\Documents and Settings\Riha\Dokumenty\obrázek 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87" b="54543"/>
          <a:stretch>
            <a:fillRect/>
          </a:stretch>
        </p:blipFill>
        <p:spPr bwMode="auto">
          <a:xfrm>
            <a:off x="1403350" y="1700213"/>
            <a:ext cx="6048375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D009FC0-00A1-411C-8DB9-E15D6D508C1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2" name="Nadpis 1"/>
          <p:cNvSpPr>
            <a:spLocks/>
          </p:cNvSpPr>
          <p:nvPr/>
        </p:nvSpPr>
        <p:spPr bwMode="auto">
          <a:xfrm>
            <a:off x="468313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Zobrazování vnitřních závitů</a:t>
            </a:r>
          </a:p>
        </p:txBody>
      </p:sp>
      <p:pic>
        <p:nvPicPr>
          <p:cNvPr id="21513" name="Picture 2" descr="C:\Documents and Settings\Riha\Dokumenty\obrázek 0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7" t="14600" r="22726" b="4437"/>
          <a:stretch>
            <a:fillRect/>
          </a:stretch>
        </p:blipFill>
        <p:spPr bwMode="auto">
          <a:xfrm>
            <a:off x="1258888" y="1989138"/>
            <a:ext cx="6408737" cy="387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B2C0547-9BD1-4621-8412-85664664552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Nadpis 1"/>
          <p:cNvSpPr>
            <a:spLocks/>
          </p:cNvSpPr>
          <p:nvPr/>
        </p:nvSpPr>
        <p:spPr bwMode="auto">
          <a:xfrm>
            <a:off x="468313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2253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600" b="1"/>
              <a:t>  </a:t>
            </a:r>
          </a:p>
          <a:p>
            <a:pPr>
              <a:buFontTx/>
              <a:buNone/>
            </a:pPr>
            <a:endParaRPr lang="cs-CZ" altLang="cs-CZ" sz="1600" b="1"/>
          </a:p>
          <a:p>
            <a:pPr>
              <a:buFontTx/>
              <a:buNone/>
            </a:pPr>
            <a:r>
              <a:rPr lang="cs-CZ" altLang="cs-CZ" sz="2000" b="1"/>
              <a:t>1, Z kolika částí se skládá závitník pro vnitřní závity?</a:t>
            </a:r>
          </a:p>
          <a:p>
            <a:pPr>
              <a:buFontTx/>
              <a:buNone/>
            </a:pPr>
            <a:r>
              <a:rPr lang="cs-CZ" altLang="cs-CZ" sz="2000" b="1"/>
              <a:t>2, Z kolika částí se skládá závitník pro vnější závity?</a:t>
            </a:r>
          </a:p>
          <a:p>
            <a:pPr>
              <a:buFontTx/>
              <a:buNone/>
            </a:pPr>
            <a:r>
              <a:rPr lang="cs-CZ" altLang="cs-CZ" sz="2000" b="1"/>
              <a:t>3, Jak je nutné připravit materiál pro řezání vnitřního závitu?</a:t>
            </a:r>
          </a:p>
          <a:p>
            <a:pPr>
              <a:buFontTx/>
              <a:buNone/>
            </a:pPr>
            <a:r>
              <a:rPr lang="cs-CZ" altLang="cs-CZ" sz="2000" b="1"/>
              <a:t>4, Jak se musí upravit materiál před řezáním vnějšího závitu?</a:t>
            </a:r>
          </a:p>
          <a:p>
            <a:pPr>
              <a:buFontTx/>
              <a:buNone/>
            </a:pPr>
            <a:r>
              <a:rPr lang="cs-CZ" altLang="cs-CZ" sz="2000" b="1"/>
              <a:t>5, Jaký je koeficient (přibližný přepočet) pro určení průměru díry  </a:t>
            </a:r>
          </a:p>
          <a:p>
            <a:pPr>
              <a:buFontTx/>
              <a:buNone/>
            </a:pPr>
            <a:r>
              <a:rPr lang="cs-CZ" altLang="cs-CZ" sz="2000" b="1"/>
              <a:t>    podle požadovaného závitu?</a:t>
            </a:r>
          </a:p>
          <a:p>
            <a:pPr>
              <a:buFontTx/>
              <a:buNone/>
            </a:pP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C7FFCFE-C0EE-4051-B921-0A46174D20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2356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200" b="1"/>
              <a:t>	</a:t>
            </a:r>
          </a:p>
          <a:p>
            <a:pPr>
              <a:buFontTx/>
              <a:buNone/>
            </a:pPr>
            <a:r>
              <a:rPr lang="cs-CZ" altLang="cs-CZ" sz="1200" b="1"/>
              <a:t>	</a:t>
            </a:r>
            <a:r>
              <a:rPr lang="cs-CZ" altLang="cs-CZ" sz="1400" b="1"/>
              <a:t>Fialová Dana Ing.,  Gradek Vladislav Ing., </a:t>
            </a:r>
            <a:r>
              <a:rPr lang="cs-CZ" altLang="cs-CZ" sz="1400" b="1" i="1"/>
              <a:t>Zámečnické práce a údržba –Technologie 1. díl učebnice pro SOU</a:t>
            </a:r>
            <a:r>
              <a:rPr lang="cs-CZ" altLang="cs-CZ" sz="1400" b="1"/>
              <a:t>,  Praha, Parta 2006, ISBN 80-7320-086-4, použité obrázky: snímek č. 6, str.42, tab. 8, snímek č. 7, str. 42, obr. 76, snímek č. 13 a 17 obálka publikace </a:t>
            </a:r>
          </a:p>
          <a:p>
            <a:pPr>
              <a:buFontTx/>
              <a:buNone/>
            </a:pPr>
            <a:endParaRPr lang="cs-CZ" altLang="cs-CZ" sz="1400" b="1"/>
          </a:p>
          <a:p>
            <a:pPr>
              <a:buFontTx/>
              <a:buNone/>
            </a:pPr>
            <a:r>
              <a:rPr lang="cs-CZ" altLang="cs-CZ" sz="1400" b="1"/>
              <a:t>	OUTRATA  ING. Jiří, </a:t>
            </a:r>
            <a:r>
              <a:rPr lang="cs-CZ" altLang="cs-CZ" sz="1400" b="1" i="1"/>
              <a:t>Technologie ručního zpracování kovů pro 1. ročník OU a UŠ kovo oborů, Praha, </a:t>
            </a:r>
            <a:r>
              <a:rPr lang="cs-CZ" altLang="cs-CZ" sz="1400" b="1"/>
              <a:t>SNTL 1981, EAN 04-204-82, použité obrázky: snímek č. 8, str. 61, obr. A,B,C, snímek č. 11, str.57, obr. A,  snímek č. 12, str.57, obr. C,D,E, snímek č. 15, str.62, obr. A</a:t>
            </a:r>
          </a:p>
          <a:p>
            <a:pPr>
              <a:buFontTx/>
              <a:buNone/>
            </a:pPr>
            <a:endParaRPr lang="cs-CZ" altLang="cs-CZ" sz="1400" b="1"/>
          </a:p>
          <a:p>
            <a:pPr>
              <a:buFontTx/>
              <a:buNone/>
            </a:pPr>
            <a:r>
              <a:rPr lang="cs-CZ" altLang="cs-CZ" sz="1400" b="1"/>
              <a:t>	Holoubek Zdenek Ing. , Leinveber  Jan Ing.,  Švercl Josef Ing. , </a:t>
            </a:r>
            <a:r>
              <a:rPr lang="cs-CZ" altLang="cs-CZ" sz="1400" b="1" i="1"/>
              <a:t>Technické kreslení pro 1. a 2.ročník SOU</a:t>
            </a:r>
            <a:r>
              <a:rPr lang="cs-CZ" altLang="cs-CZ" sz="1400" b="1"/>
              <a:t>, Praha, SNTL 1989, ISBN 80-03-00002-5, použité obrázky: snímek č. 18, str. 98, tab. 34/1,2, snímek č. 19, str. 99, tab. 35/1,2</a:t>
            </a:r>
          </a:p>
          <a:p>
            <a:pPr>
              <a:buFontTx/>
              <a:buNone/>
            </a:pPr>
            <a:endParaRPr lang="cs-CZ" altLang="cs-CZ" sz="1400" b="1"/>
          </a:p>
          <a:p>
            <a:pPr>
              <a:buFontTx/>
              <a:buNone/>
            </a:pPr>
            <a:r>
              <a:rPr lang="cs-CZ" altLang="cs-CZ" sz="1400" b="1"/>
              <a:t>	Dillinger Josef Ing., a kolektiv, </a:t>
            </a:r>
            <a:r>
              <a:rPr lang="cs-CZ" altLang="cs-CZ" sz="1400" b="1" i="1"/>
              <a:t>Moderní strojírenství pro školu a praxi, </a:t>
            </a:r>
            <a:r>
              <a:rPr lang="cs-CZ" altLang="cs-CZ" sz="1400" b="1"/>
              <a:t>Praha, Nakladatelství Sobotáles 2007, IBSN 978-80-86706-19-1, použité obrázky: snímek č. 9, str. 361, obr. 2</a:t>
            </a:r>
          </a:p>
          <a:p>
            <a:pPr>
              <a:buFontTx/>
              <a:buNone/>
            </a:pPr>
            <a:endParaRPr lang="cs-CZ" altLang="cs-CZ" sz="1400" b="1"/>
          </a:p>
          <a:p>
            <a:pPr>
              <a:buFontTx/>
              <a:buNone/>
            </a:pPr>
            <a:r>
              <a:rPr lang="cs-CZ" altLang="cs-CZ" sz="1400" b="1"/>
              <a:t>	Fotografie archiv autora</a:t>
            </a:r>
            <a:r>
              <a:rPr lang="cs-CZ" altLang="cs-CZ" sz="1400"/>
              <a:t>.</a:t>
            </a:r>
          </a:p>
          <a:p>
            <a:pPr>
              <a:buFontTx/>
              <a:buNone/>
            </a:pP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812</TotalTime>
  <Words>475</Words>
  <Application>Microsoft Office PowerPoint</Application>
  <PresentationFormat>Předvádění na obrazovce (4:3)</PresentationFormat>
  <Paragraphs>176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7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60</cp:revision>
  <dcterms:created xsi:type="dcterms:W3CDTF">2007-02-24T11:24:02Z</dcterms:created>
  <dcterms:modified xsi:type="dcterms:W3CDTF">2013-10-24T12:02:41Z</dcterms:modified>
</cp:coreProperties>
</file>