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73" r:id="rId3"/>
    <p:sldId id="279" r:id="rId4"/>
    <p:sldId id="301" r:id="rId5"/>
    <p:sldId id="302" r:id="rId6"/>
    <p:sldId id="303" r:id="rId7"/>
    <p:sldId id="274" r:id="rId8"/>
    <p:sldId id="275" r:id="rId9"/>
    <p:sldId id="276" r:id="rId10"/>
    <p:sldId id="308" r:id="rId11"/>
    <p:sldId id="277" r:id="rId12"/>
    <p:sldId id="278" r:id="rId13"/>
    <p:sldId id="290" r:id="rId14"/>
    <p:sldId id="291" r:id="rId15"/>
    <p:sldId id="306" r:id="rId16"/>
    <p:sldId id="289" r:id="rId17"/>
    <p:sldId id="309" r:id="rId18"/>
    <p:sldId id="293" r:id="rId19"/>
    <p:sldId id="299" r:id="rId20"/>
    <p:sldId id="307" r:id="rId21"/>
    <p:sldId id="305" r:id="rId22"/>
    <p:sldId id="271" r:id="rId23"/>
    <p:sldId id="287" r:id="rId24"/>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00"/>
    <a:srgbClr val="0066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6" autoAdjust="0"/>
    <p:restoredTop sz="94640" autoAdjust="0"/>
  </p:normalViewPr>
  <p:slideViewPr>
    <p:cSldViewPr>
      <p:cViewPr>
        <p:scale>
          <a:sx n="100" d="100"/>
          <a:sy n="100" d="100"/>
        </p:scale>
        <p:origin x="-1456" y="-65"/>
      </p:cViewPr>
      <p:guideLst>
        <p:guide orient="horz" pos="2160"/>
        <p:guide pos="2880"/>
      </p:guideLst>
    </p:cSldViewPr>
  </p:slideViewPr>
  <p:outlineViewPr>
    <p:cViewPr>
      <p:scale>
        <a:sx n="33" d="100"/>
        <a:sy n="33" d="100"/>
      </p:scale>
      <p:origin x="0" y="1158"/>
    </p:cViewPr>
  </p:outlineViewPr>
  <p:notesTextViewPr>
    <p:cViewPr>
      <p:scale>
        <a:sx n="100" d="100"/>
        <a:sy n="100" d="100"/>
      </p:scale>
      <p:origin x="0" y="0"/>
    </p:cViewPr>
  </p:notesTextViewPr>
  <p:sorterViewPr>
    <p:cViewPr>
      <p:scale>
        <a:sx n="100" d="100"/>
        <a:sy n="100" d="100"/>
      </p:scale>
      <p:origin x="0" y="543"/>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Kliknutím lze upravit styl předlohy.</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EEFB6D6D-EDE6-46B2-9F4E-6223525C86FC}" type="slidenum">
              <a:rPr lang="cs-CZ"/>
              <a:pPr>
                <a:defRPr/>
              </a:pPr>
              <a:t>‹#›</a:t>
            </a:fld>
            <a:endParaRPr lang="cs-CZ"/>
          </a:p>
        </p:txBody>
      </p:sp>
    </p:spTree>
    <p:extLst>
      <p:ext uri="{BB962C8B-B14F-4D97-AF65-F5344CB8AC3E}">
        <p14:creationId xmlns:p14="http://schemas.microsoft.com/office/powerpoint/2010/main" val="1949575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ED990AFA-E678-49F1-B69F-5C5AFFC1D7C6}" type="slidenum">
              <a:rPr lang="cs-CZ"/>
              <a:pPr>
                <a:defRPr/>
              </a:pPr>
              <a:t>‹#›</a:t>
            </a:fld>
            <a:endParaRPr lang="cs-CZ"/>
          </a:p>
        </p:txBody>
      </p:sp>
    </p:spTree>
    <p:extLst>
      <p:ext uri="{BB962C8B-B14F-4D97-AF65-F5344CB8AC3E}">
        <p14:creationId xmlns:p14="http://schemas.microsoft.com/office/powerpoint/2010/main" val="329301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Kliknutím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A2683F7F-A974-40A2-9E93-A894B583646D}" type="slidenum">
              <a:rPr lang="cs-CZ"/>
              <a:pPr>
                <a:defRPr/>
              </a:pPr>
              <a:t>‹#›</a:t>
            </a:fld>
            <a:endParaRPr lang="cs-CZ"/>
          </a:p>
        </p:txBody>
      </p:sp>
    </p:spTree>
    <p:extLst>
      <p:ext uri="{BB962C8B-B14F-4D97-AF65-F5344CB8AC3E}">
        <p14:creationId xmlns:p14="http://schemas.microsoft.com/office/powerpoint/2010/main" val="97633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F6D553AC-4711-4211-941E-30E768F256D9}" type="slidenum">
              <a:rPr lang="cs-CZ"/>
              <a:pPr>
                <a:defRPr/>
              </a:pPr>
              <a:t>‹#›</a:t>
            </a:fld>
            <a:endParaRPr lang="cs-CZ"/>
          </a:p>
        </p:txBody>
      </p:sp>
    </p:spTree>
    <p:extLst>
      <p:ext uri="{BB962C8B-B14F-4D97-AF65-F5344CB8AC3E}">
        <p14:creationId xmlns:p14="http://schemas.microsoft.com/office/powerpoint/2010/main" val="4180664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p>
        </p:txBody>
      </p:sp>
      <p:sp>
        <p:nvSpPr>
          <p:cNvPr id="8" name="Rectangle 5"/>
          <p:cNvSpPr>
            <a:spLocks noGrp="1" noChangeArrowheads="1"/>
          </p:cNvSpPr>
          <p:nvPr>
            <p:ph type="ftr" sz="quarter" idx="11"/>
          </p:nvPr>
        </p:nvSpPr>
        <p:spPr>
          <a:ln/>
        </p:spPr>
        <p:txBody>
          <a:bodyPr/>
          <a:lstStyle>
            <a:lvl1pPr>
              <a:defRPr/>
            </a:lvl1pPr>
          </a:lstStyle>
          <a:p>
            <a:pPr>
              <a:defRPr/>
            </a:pPr>
            <a:endParaRPr lang="cs-CZ"/>
          </a:p>
        </p:txBody>
      </p:sp>
      <p:sp>
        <p:nvSpPr>
          <p:cNvPr id="9" name="Rectangle 6"/>
          <p:cNvSpPr>
            <a:spLocks noGrp="1" noChangeArrowheads="1"/>
          </p:cNvSpPr>
          <p:nvPr>
            <p:ph type="sldNum" sz="quarter" idx="12"/>
          </p:nvPr>
        </p:nvSpPr>
        <p:spPr>
          <a:ln/>
        </p:spPr>
        <p:txBody>
          <a:bodyPr/>
          <a:lstStyle>
            <a:lvl1pPr>
              <a:defRPr/>
            </a:lvl1pPr>
          </a:lstStyle>
          <a:p>
            <a:pPr>
              <a:defRPr/>
            </a:pPr>
            <a:fld id="{67A6E35C-D06B-4242-8E66-F74E6EE28D31}" type="slidenum">
              <a:rPr lang="cs-CZ"/>
              <a:pPr>
                <a:defRPr/>
              </a:pPr>
              <a:t>‹#›</a:t>
            </a:fld>
            <a:endParaRPr lang="cs-CZ"/>
          </a:p>
        </p:txBody>
      </p:sp>
    </p:spTree>
    <p:extLst>
      <p:ext uri="{BB962C8B-B14F-4D97-AF65-F5344CB8AC3E}">
        <p14:creationId xmlns:p14="http://schemas.microsoft.com/office/powerpoint/2010/main" val="129730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p>
        </p:txBody>
      </p:sp>
      <p:sp>
        <p:nvSpPr>
          <p:cNvPr id="4" name="Rectangle 5"/>
          <p:cNvSpPr>
            <a:spLocks noGrp="1" noChangeArrowheads="1"/>
          </p:cNvSpPr>
          <p:nvPr>
            <p:ph type="ftr" sz="quarter" idx="11"/>
          </p:nvPr>
        </p:nvSpPr>
        <p:spPr>
          <a:ln/>
        </p:spPr>
        <p:txBody>
          <a:bodyPr/>
          <a:lstStyle>
            <a:lvl1pPr>
              <a:defRPr/>
            </a:lvl1pPr>
          </a:lstStyle>
          <a:p>
            <a:pPr>
              <a:defRPr/>
            </a:pPr>
            <a:endParaRPr lang="cs-CZ"/>
          </a:p>
        </p:txBody>
      </p:sp>
      <p:sp>
        <p:nvSpPr>
          <p:cNvPr id="5" name="Rectangle 6"/>
          <p:cNvSpPr>
            <a:spLocks noGrp="1" noChangeArrowheads="1"/>
          </p:cNvSpPr>
          <p:nvPr>
            <p:ph type="sldNum" sz="quarter" idx="12"/>
          </p:nvPr>
        </p:nvSpPr>
        <p:spPr>
          <a:ln/>
        </p:spPr>
        <p:txBody>
          <a:bodyPr/>
          <a:lstStyle>
            <a:lvl1pPr>
              <a:defRPr/>
            </a:lvl1pPr>
          </a:lstStyle>
          <a:p>
            <a:pPr>
              <a:defRPr/>
            </a:pPr>
            <a:fld id="{FD955E36-4510-4E9A-9E4F-F5D3812A0301}" type="slidenum">
              <a:rPr lang="cs-CZ"/>
              <a:pPr>
                <a:defRPr/>
              </a:pPr>
              <a:t>‹#›</a:t>
            </a:fld>
            <a:endParaRPr lang="cs-CZ"/>
          </a:p>
        </p:txBody>
      </p:sp>
    </p:spTree>
    <p:extLst>
      <p:ext uri="{BB962C8B-B14F-4D97-AF65-F5344CB8AC3E}">
        <p14:creationId xmlns:p14="http://schemas.microsoft.com/office/powerpoint/2010/main" val="3862545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p>
        </p:txBody>
      </p:sp>
      <p:sp>
        <p:nvSpPr>
          <p:cNvPr id="3" name="Rectangle 5"/>
          <p:cNvSpPr>
            <a:spLocks noGrp="1" noChangeArrowheads="1"/>
          </p:cNvSpPr>
          <p:nvPr>
            <p:ph type="ftr" sz="quarter" idx="11"/>
          </p:nvPr>
        </p:nvSpPr>
        <p:spPr>
          <a:ln/>
        </p:spPr>
        <p:txBody>
          <a:bodyPr/>
          <a:lstStyle>
            <a:lvl1pPr>
              <a:defRPr/>
            </a:lvl1pPr>
          </a:lstStyle>
          <a:p>
            <a:pPr>
              <a:defRPr/>
            </a:pPr>
            <a:endParaRPr lang="cs-CZ"/>
          </a:p>
        </p:txBody>
      </p:sp>
      <p:sp>
        <p:nvSpPr>
          <p:cNvPr id="4" name="Rectangle 6"/>
          <p:cNvSpPr>
            <a:spLocks noGrp="1" noChangeArrowheads="1"/>
          </p:cNvSpPr>
          <p:nvPr>
            <p:ph type="sldNum" sz="quarter" idx="12"/>
          </p:nvPr>
        </p:nvSpPr>
        <p:spPr>
          <a:ln/>
        </p:spPr>
        <p:txBody>
          <a:bodyPr/>
          <a:lstStyle>
            <a:lvl1pPr>
              <a:defRPr/>
            </a:lvl1pPr>
          </a:lstStyle>
          <a:p>
            <a:pPr>
              <a:defRPr/>
            </a:pPr>
            <a:fld id="{CF7A55C7-4DA6-4227-979C-E751CC6B33E5}" type="slidenum">
              <a:rPr lang="cs-CZ"/>
              <a:pPr>
                <a:defRPr/>
              </a:pPr>
              <a:t>‹#›</a:t>
            </a:fld>
            <a:endParaRPr lang="cs-CZ"/>
          </a:p>
        </p:txBody>
      </p:sp>
    </p:spTree>
    <p:extLst>
      <p:ext uri="{BB962C8B-B14F-4D97-AF65-F5344CB8AC3E}">
        <p14:creationId xmlns:p14="http://schemas.microsoft.com/office/powerpoint/2010/main" val="1740965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B62028AB-C69C-429B-8BAF-0A3E7DDC851B}" type="slidenum">
              <a:rPr lang="cs-CZ"/>
              <a:pPr>
                <a:defRPr/>
              </a:pPr>
              <a:t>‹#›</a:t>
            </a:fld>
            <a:endParaRPr lang="cs-CZ"/>
          </a:p>
        </p:txBody>
      </p:sp>
    </p:spTree>
    <p:extLst>
      <p:ext uri="{BB962C8B-B14F-4D97-AF65-F5344CB8AC3E}">
        <p14:creationId xmlns:p14="http://schemas.microsoft.com/office/powerpoint/2010/main" val="2147259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E1C6FFDE-1388-447E-966B-93D1323B4F6E}" type="slidenum">
              <a:rPr lang="cs-CZ"/>
              <a:pPr>
                <a:defRPr/>
              </a:pPr>
              <a:t>‹#›</a:t>
            </a:fld>
            <a:endParaRPr lang="cs-CZ"/>
          </a:p>
        </p:txBody>
      </p:sp>
    </p:spTree>
    <p:extLst>
      <p:ext uri="{BB962C8B-B14F-4D97-AF65-F5344CB8AC3E}">
        <p14:creationId xmlns:p14="http://schemas.microsoft.com/office/powerpoint/2010/main" val="2501603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44CAE184-B99A-4C71-81FD-60CDCA40AB62}" type="slidenum">
              <a:rPr lang="cs-CZ"/>
              <a:pPr>
                <a:defRPr/>
              </a:pPr>
              <a:t>‹#›</a:t>
            </a:fld>
            <a:endParaRPr lang="cs-CZ"/>
          </a:p>
        </p:txBody>
      </p:sp>
    </p:spTree>
    <p:extLst>
      <p:ext uri="{BB962C8B-B14F-4D97-AF65-F5344CB8AC3E}">
        <p14:creationId xmlns:p14="http://schemas.microsoft.com/office/powerpoint/2010/main" val="3915826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p>
        </p:txBody>
      </p:sp>
      <p:sp>
        <p:nvSpPr>
          <p:cNvPr id="5" name="Rectangle 5"/>
          <p:cNvSpPr>
            <a:spLocks noGrp="1" noChangeArrowheads="1"/>
          </p:cNvSpPr>
          <p:nvPr>
            <p:ph type="ftr" sz="quarter" idx="11"/>
          </p:nvPr>
        </p:nvSpPr>
        <p:spPr>
          <a:ln/>
        </p:spPr>
        <p:txBody>
          <a:bodyPr/>
          <a:lstStyle>
            <a:lvl1pPr>
              <a:defRPr/>
            </a:lvl1pPr>
          </a:lstStyle>
          <a:p>
            <a:pPr>
              <a:defRPr/>
            </a:pPr>
            <a:endParaRPr lang="cs-CZ"/>
          </a:p>
        </p:txBody>
      </p:sp>
      <p:sp>
        <p:nvSpPr>
          <p:cNvPr id="6" name="Rectangle 6"/>
          <p:cNvSpPr>
            <a:spLocks noGrp="1" noChangeArrowheads="1"/>
          </p:cNvSpPr>
          <p:nvPr>
            <p:ph type="sldNum" sz="quarter" idx="12"/>
          </p:nvPr>
        </p:nvSpPr>
        <p:spPr>
          <a:ln/>
        </p:spPr>
        <p:txBody>
          <a:bodyPr/>
          <a:lstStyle>
            <a:lvl1pPr>
              <a:defRPr/>
            </a:lvl1pPr>
          </a:lstStyle>
          <a:p>
            <a:pPr>
              <a:defRPr/>
            </a:pPr>
            <a:fld id="{0696F218-BDCC-4F88-AEA6-591891706960}" type="slidenum">
              <a:rPr lang="cs-CZ"/>
              <a:pPr>
                <a:defRPr/>
              </a:pPr>
              <a:t>‹#›</a:t>
            </a:fld>
            <a:endParaRPr lang="cs-CZ"/>
          </a:p>
        </p:txBody>
      </p:sp>
    </p:spTree>
    <p:extLst>
      <p:ext uri="{BB962C8B-B14F-4D97-AF65-F5344CB8AC3E}">
        <p14:creationId xmlns:p14="http://schemas.microsoft.com/office/powerpoint/2010/main" val="1618053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OverObj" preserve="1">
  <p:cSld name="Nadpis a text nad obsah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A8B3DA2F-C9B3-453A-AA53-6285226C7BEF}" type="slidenum">
              <a:rPr lang="cs-CZ"/>
              <a:pPr>
                <a:defRPr/>
              </a:pPr>
              <a:t>‹#›</a:t>
            </a:fld>
            <a:endParaRPr lang="cs-CZ"/>
          </a:p>
        </p:txBody>
      </p:sp>
    </p:spTree>
    <p:extLst>
      <p:ext uri="{BB962C8B-B14F-4D97-AF65-F5344CB8AC3E}">
        <p14:creationId xmlns:p14="http://schemas.microsoft.com/office/powerpoint/2010/main" val="139865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Nadpis, obsah a text">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335373B1-BFBE-4A5D-BE51-A1E3CAE6BBB1}" type="slidenum">
              <a:rPr lang="cs-CZ"/>
              <a:pPr>
                <a:defRPr/>
              </a:pPr>
              <a:t>‹#›</a:t>
            </a:fld>
            <a:endParaRPr lang="cs-CZ"/>
          </a:p>
        </p:txBody>
      </p:sp>
    </p:spTree>
    <p:extLst>
      <p:ext uri="{BB962C8B-B14F-4D97-AF65-F5344CB8AC3E}">
        <p14:creationId xmlns:p14="http://schemas.microsoft.com/office/powerpoint/2010/main" val="33129787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reserve="1">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6CE7A4BC-73A9-4BD1-93E2-2DB1595B226C}" type="slidenum">
              <a:rPr lang="cs-CZ"/>
              <a:pPr>
                <a:defRPr/>
              </a:pPr>
              <a:t>‹#›</a:t>
            </a:fld>
            <a:endParaRPr lang="cs-CZ"/>
          </a:p>
        </p:txBody>
      </p:sp>
    </p:spTree>
    <p:extLst>
      <p:ext uri="{BB962C8B-B14F-4D97-AF65-F5344CB8AC3E}">
        <p14:creationId xmlns:p14="http://schemas.microsoft.com/office/powerpoint/2010/main" val="1373389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verTx" preserve="1">
  <p:cSld name="Nadpis a obsah nad text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8229600" cy="21859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3938588"/>
            <a:ext cx="8229600" cy="2187575"/>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p>
        </p:txBody>
      </p:sp>
      <p:sp>
        <p:nvSpPr>
          <p:cNvPr id="6" name="Rectangle 5"/>
          <p:cNvSpPr>
            <a:spLocks noGrp="1" noChangeArrowheads="1"/>
          </p:cNvSpPr>
          <p:nvPr>
            <p:ph type="ftr" sz="quarter" idx="11"/>
          </p:nvPr>
        </p:nvSpPr>
        <p:spPr>
          <a:ln/>
        </p:spPr>
        <p:txBody>
          <a:bodyPr/>
          <a:lstStyle>
            <a:lvl1pPr>
              <a:defRPr/>
            </a:lvl1pPr>
          </a:lstStyle>
          <a:p>
            <a:pPr>
              <a:defRPr/>
            </a:pPr>
            <a:endParaRPr lang="cs-CZ"/>
          </a:p>
        </p:txBody>
      </p:sp>
      <p:sp>
        <p:nvSpPr>
          <p:cNvPr id="7" name="Rectangle 6"/>
          <p:cNvSpPr>
            <a:spLocks noGrp="1" noChangeArrowheads="1"/>
          </p:cNvSpPr>
          <p:nvPr>
            <p:ph type="sldNum" sz="quarter" idx="12"/>
          </p:nvPr>
        </p:nvSpPr>
        <p:spPr>
          <a:ln/>
        </p:spPr>
        <p:txBody>
          <a:bodyPr/>
          <a:lstStyle>
            <a:lvl1pPr>
              <a:defRPr/>
            </a:lvl1pPr>
          </a:lstStyle>
          <a:p>
            <a:pPr>
              <a:defRPr/>
            </a:pPr>
            <a:fld id="{8397AA5F-6980-40B0-9BF4-B6DC9AB5C34C}" type="slidenum">
              <a:rPr lang="cs-CZ"/>
              <a:pPr>
                <a:defRPr/>
              </a:pPr>
              <a:t>‹#›</a:t>
            </a:fld>
            <a:endParaRPr lang="cs-CZ"/>
          </a:p>
        </p:txBody>
      </p:sp>
    </p:spTree>
    <p:extLst>
      <p:ext uri="{BB962C8B-B14F-4D97-AF65-F5344CB8AC3E}">
        <p14:creationId xmlns:p14="http://schemas.microsoft.com/office/powerpoint/2010/main" val="2554066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cs-CZ"/>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cs-CZ"/>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1EAB8723-FF91-4427-BA3B-5CA1B835F7EA}"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graphicFrame>
        <p:nvGraphicFramePr>
          <p:cNvPr id="2115" name="Group 67"/>
          <p:cNvGraphicFramePr>
            <a:graphicFrameLocks noGrp="1"/>
          </p:cNvGraphicFramePr>
          <p:nvPr>
            <p:extLst>
              <p:ext uri="{D42A27DB-BD31-4B8C-83A1-F6EECF244321}">
                <p14:modId xmlns:p14="http://schemas.microsoft.com/office/powerpoint/2010/main" val="1355635728"/>
              </p:ext>
            </p:extLst>
          </p:nvPr>
        </p:nvGraphicFramePr>
        <p:xfrm>
          <a:off x="750888" y="2060575"/>
          <a:ext cx="7559675" cy="3671888"/>
        </p:xfrm>
        <a:graphic>
          <a:graphicData uri="http://schemas.openxmlformats.org/drawingml/2006/table">
            <a:tbl>
              <a:tblPr/>
              <a:tblGrid>
                <a:gridCol w="2268537"/>
                <a:gridCol w="5291138"/>
              </a:tblGrid>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Projekt MŠMT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EU peníze středním školám</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Název projektu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ICT do života školy</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Registrační číslo projektu</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CZ.1.07/1.5.00/34.0771</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Šablona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III/2</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Sada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rPr>
                        <a:t>30</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Anotace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Arial" charset="0"/>
                          <a:cs typeface="Times New Roman" pitchFamily="18" charset="0"/>
                        </a:rPr>
                        <a:t>Tváření za studena, tvarování páskového materiálu, </a:t>
                      </a:r>
                      <a:r>
                        <a:rPr kumimoji="0" lang="cs-CZ" sz="1100" b="0" i="0" u="none" strike="noStrike" cap="none" normalizeH="0" baseline="0" smtClean="0">
                          <a:ln>
                            <a:noFill/>
                          </a:ln>
                          <a:solidFill>
                            <a:schemeClr val="tx1"/>
                          </a:solidFill>
                          <a:effectLst/>
                          <a:latin typeface="Arial" charset="0"/>
                          <a:cs typeface="Times New Roman" pitchFamily="18" charset="0"/>
                        </a:rPr>
                        <a:t>vyrovnávání materiálu.</a:t>
                      </a:r>
                      <a:endParaRPr kumimoji="0" lang="cs-CZ" sz="1100" b="0" i="0" u="none" strike="noStrike" cap="none" normalizeH="0" baseline="0" dirty="0" smtClean="0">
                        <a:ln>
                          <a:noFill/>
                        </a:ln>
                        <a:solidFill>
                          <a:schemeClr val="tx1"/>
                        </a:solidFill>
                        <a:effectLst/>
                        <a:latin typeface="Arial"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Klíčová slova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Rovnání, ohýbání, kladivo, palice, lis, kovadlina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7488">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Předmět</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Odborný výcvik</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chemeClr val="tx1"/>
                          </a:solidFill>
                          <a:effectLst/>
                          <a:latin typeface="Arial" charset="0"/>
                          <a:cs typeface="Arial" charset="0"/>
                        </a:rPr>
                        <a:t>Autor, spoluautor  </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Zdeněk Říha</a:t>
                      </a: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Jazyk</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Čeština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učebního materiálu</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Potřebné pomůcky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PC, data projektor</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Druh interaktivity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Výklad pomocí prezentace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Stupeň a typ vzdělávání</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Střední škola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Cílová skupina</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1. ročník, žáci 15 - 16 let, 23-51-H/01 </a:t>
                      </a:r>
                      <a:r>
                        <a:rPr kumimoji="0" lang="cs-CZ" sz="1200" b="0" i="0" u="none" strike="noStrike" cap="none" normalizeH="0" baseline="0" smtClean="0">
                          <a:ln>
                            <a:noFill/>
                          </a:ln>
                          <a:solidFill>
                            <a:srgbClr val="000000"/>
                          </a:solidFill>
                          <a:effectLst/>
                          <a:latin typeface="Arial" charset="0"/>
                          <a:cs typeface="Times New Roman" pitchFamily="18" charset="0"/>
                        </a:rPr>
                        <a:t>Strojní mechanik</a:t>
                      </a:r>
                      <a:endParaRPr kumimoji="0" lang="cs-CZ" sz="1100" b="0" i="0" u="none" strike="noStrike" cap="none" normalizeH="0" baseline="0" dirty="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Speciální vzdělávací potřeby</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Ne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15900">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1" i="0" u="none" strike="noStrike" cap="none" normalizeH="0" baseline="0" smtClean="0">
                          <a:ln>
                            <a:noFill/>
                          </a:ln>
                          <a:solidFill>
                            <a:srgbClr val="000000"/>
                          </a:solidFill>
                          <a:effectLst/>
                          <a:latin typeface="Arial" charset="0"/>
                          <a:cs typeface="Times New Roman" pitchFamily="18" charset="0"/>
                        </a:rPr>
                        <a:t>Zdroje</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ts val="15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Times New Roman" pitchFamily="18" charset="0"/>
                        </a:rPr>
                        <a:t>Seznam viz poslední strana </a:t>
                      </a:r>
                      <a:endParaRPr kumimoji="0" lang="cs-CZ" sz="1100" b="0" i="0" u="none" strike="noStrike" cap="none" normalizeH="0" baseline="0" smtClean="0">
                        <a:ln>
                          <a:noFill/>
                        </a:ln>
                        <a:solidFill>
                          <a:schemeClr val="tx1"/>
                        </a:solidFill>
                        <a:effectLst/>
                        <a:latin typeface="Arial" charset="0"/>
                        <a:ea typeface="Calibri" pitchFamily="34" charset="0"/>
                        <a:cs typeface="Times New Roman" pitchFamily="18" charset="0"/>
                      </a:endParaRPr>
                    </a:p>
                  </a:txBody>
                  <a:tcPr marL="68580" marR="6858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2108" name="TextovéPole 9"/>
          <p:cNvSpPr txBox="1">
            <a:spLocks noChangeArrowheads="1"/>
          </p:cNvSpPr>
          <p:nvPr/>
        </p:nvSpPr>
        <p:spPr bwMode="auto">
          <a:xfrm>
            <a:off x="792163" y="962025"/>
            <a:ext cx="75596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cs typeface="Arial" charset="0"/>
              </a:rPr>
              <a:t>ROVNÁNÍ A OHÝBÁNÍ</a:t>
            </a:r>
          </a:p>
        </p:txBody>
      </p: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59AC491-3E2D-46D7-9F0C-A4D6CDECCD9A}" type="slidenum">
              <a:rPr lang="cs-CZ" sz="1200">
                <a:solidFill>
                  <a:schemeClr val="tx1">
                    <a:tint val="75000"/>
                  </a:schemeClr>
                </a:solidFill>
                <a:latin typeface="+mn-lt"/>
              </a:rPr>
              <a:pPr algn="r" fontAlgn="auto">
                <a:spcBef>
                  <a:spcPts val="0"/>
                </a:spcBef>
                <a:spcAft>
                  <a:spcPts val="0"/>
                </a:spcAft>
                <a:defRPr/>
              </a:pPr>
              <a:t>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sp>
        <p:nvSpPr>
          <p:cNvPr id="2111" name="TextovéPole 12"/>
          <p:cNvSpPr txBox="1">
            <a:spLocks noChangeArrowheads="1"/>
          </p:cNvSpPr>
          <p:nvPr/>
        </p:nvSpPr>
        <p:spPr bwMode="auto">
          <a:xfrm>
            <a:off x="787400" y="1452563"/>
            <a:ext cx="7561263"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latin typeface="Calibri" pitchFamily="34" charset="0"/>
                <a:cs typeface="Arial" charset="0"/>
              </a:rPr>
              <a:t>VY_32_</a:t>
            </a:r>
            <a:r>
              <a:rPr lang="cs-CZ" altLang="cs-CZ" sz="2400" b="1">
                <a:cs typeface="Arial" charset="0"/>
              </a:rPr>
              <a:t>INOVACE_30</a:t>
            </a:r>
            <a:r>
              <a:rPr lang="cs-CZ" altLang="cs-CZ" sz="2400" b="1">
                <a:latin typeface="Calibri" pitchFamily="34" charset="0"/>
                <a:cs typeface="Arial" charset="0"/>
              </a:rPr>
              <a:t>_</a:t>
            </a:r>
            <a:r>
              <a:rPr lang="cs-CZ" altLang="cs-CZ" sz="2400" b="1">
                <a:cs typeface="Arial" charset="0"/>
              </a:rPr>
              <a:t>615</a:t>
            </a:r>
          </a:p>
        </p:txBody>
      </p:sp>
      <p:pic>
        <p:nvPicPr>
          <p:cNvPr id="211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1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A3DEBD2-E9B0-46ED-A790-B21F429C068C}" type="slidenum">
              <a:rPr lang="cs-CZ" sz="1200">
                <a:solidFill>
                  <a:schemeClr val="tx1">
                    <a:tint val="75000"/>
                  </a:schemeClr>
                </a:solidFill>
                <a:latin typeface="+mn-lt"/>
              </a:rPr>
              <a:pPr algn="r" fontAlgn="auto">
                <a:spcBef>
                  <a:spcPts val="0"/>
                </a:spcBef>
                <a:spcAft>
                  <a:spcPts val="0"/>
                </a:spcAft>
                <a:defRPr/>
              </a:pPr>
              <a:t>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307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0" name="Rectangle 8"/>
          <p:cNvSpPr>
            <a:spLocks noChangeArrowheads="1"/>
          </p:cNvSpPr>
          <p:nvPr/>
        </p:nvSpPr>
        <p:spPr bwMode="auto">
          <a:xfrm>
            <a:off x="2484438" y="1052513"/>
            <a:ext cx="4432300"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solidFill>
                  <a:schemeClr val="tx2"/>
                </a:solidFill>
              </a:rPr>
              <a:t>RUČNÍ OBRÁBĚNÍ KOVŮ</a:t>
            </a:r>
          </a:p>
        </p:txBody>
      </p:sp>
      <p:sp>
        <p:nvSpPr>
          <p:cNvPr id="3081" name="Rectangle 9"/>
          <p:cNvSpPr>
            <a:spLocks noChangeArrowheads="1"/>
          </p:cNvSpPr>
          <p:nvPr/>
        </p:nvSpPr>
        <p:spPr bwMode="auto">
          <a:xfrm>
            <a:off x="1763713" y="2349500"/>
            <a:ext cx="5884862"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8000" b="1"/>
              <a:t>ROVNÁNÍ </a:t>
            </a:r>
          </a:p>
          <a:p>
            <a:pPr algn="ctr" eaLnBrk="1" hangingPunct="1">
              <a:spcBef>
                <a:spcPct val="0"/>
              </a:spcBef>
              <a:buFontTx/>
              <a:buNone/>
            </a:pPr>
            <a:r>
              <a:rPr lang="cs-CZ" altLang="cs-CZ" sz="8000" b="1"/>
              <a:t>A OHÝBÁNÍ</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700EF8B-4C29-449C-92C7-7549A22BCD20}" type="slidenum">
              <a:rPr lang="cs-CZ" sz="1200">
                <a:solidFill>
                  <a:schemeClr val="tx1">
                    <a:tint val="75000"/>
                  </a:schemeClr>
                </a:solidFill>
                <a:latin typeface="+mn-lt"/>
              </a:rPr>
              <a:pPr algn="r" fontAlgn="auto">
                <a:spcBef>
                  <a:spcPts val="0"/>
                </a:spcBef>
                <a:spcAft>
                  <a:spcPts val="0"/>
                </a:spcAft>
                <a:defRPr/>
              </a:pPr>
              <a:t>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410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4" name="Rectangle 11"/>
          <p:cNvSpPr>
            <a:spLocks noChangeArrowheads="1"/>
          </p:cNvSpPr>
          <p:nvPr/>
        </p:nvSpPr>
        <p:spPr bwMode="auto">
          <a:xfrm>
            <a:off x="457200" y="1600200"/>
            <a:ext cx="8229600" cy="413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buFontTx/>
              <a:buNone/>
            </a:pPr>
            <a:r>
              <a:rPr lang="cs-CZ" altLang="cs-CZ" sz="2800" b="1"/>
              <a:t>	</a:t>
            </a:r>
          </a:p>
          <a:p>
            <a:pPr algn="ctr">
              <a:buFontTx/>
              <a:buNone/>
            </a:pPr>
            <a:r>
              <a:rPr lang="cs-CZ" altLang="cs-CZ" sz="2400" b="1"/>
              <a:t>Rovnáním a ohýbáním lze měnit tvar materiálu působením vnějších sil bez vzniku třísek. </a:t>
            </a:r>
          </a:p>
          <a:p>
            <a:pPr algn="ctr">
              <a:buFontTx/>
              <a:buNone/>
            </a:pPr>
            <a:r>
              <a:rPr lang="cs-CZ" altLang="cs-CZ" sz="2400" b="1">
                <a:solidFill>
                  <a:srgbClr val="FF0066"/>
                </a:solidFill>
              </a:rPr>
              <a:t>Proto tato technologie patří do skupiny technologie tváření.</a:t>
            </a:r>
          </a:p>
          <a:p>
            <a:pPr algn="ctr">
              <a:buFontTx/>
              <a:buNone/>
            </a:pPr>
            <a:endParaRPr lang="cs-CZ" altLang="cs-CZ" sz="2400" b="1">
              <a:solidFill>
                <a:srgbClr val="FF0066"/>
              </a:solidFill>
            </a:endParaRPr>
          </a:p>
          <a:p>
            <a:pPr algn="ctr">
              <a:buFontTx/>
              <a:buNone/>
            </a:pPr>
            <a:r>
              <a:rPr lang="cs-CZ" altLang="cs-CZ" sz="2400" b="1"/>
              <a:t>	Procesy probíhají jak za studena, tak za tepla, protože některé materiály tvářením za tepla měknou a lépe se zpracovávají.</a:t>
            </a:r>
          </a:p>
          <a:p>
            <a:pPr>
              <a:buFontTx/>
              <a:buNone/>
            </a:pPr>
            <a:r>
              <a:rPr lang="cs-CZ" altLang="cs-CZ" sz="2800" b="1"/>
              <a:t>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BF0F8C6B-787A-4BBA-9857-4C2D27C4A3F2}" type="slidenum">
              <a:rPr lang="cs-CZ" sz="1200">
                <a:solidFill>
                  <a:schemeClr val="tx1">
                    <a:tint val="75000"/>
                  </a:schemeClr>
                </a:solidFill>
                <a:latin typeface="+mn-lt"/>
              </a:rPr>
              <a:pPr algn="r" fontAlgn="auto">
                <a:spcBef>
                  <a:spcPts val="0"/>
                </a:spcBef>
                <a:spcAft>
                  <a:spcPts val="0"/>
                </a:spcAft>
                <a:defRPr/>
              </a:pPr>
              <a:t>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512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744538" y="1052513"/>
            <a:ext cx="4187825"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cs-CZ" sz="2800" b="1" kern="0" dirty="0" smtClean="0">
                <a:solidFill>
                  <a:schemeClr val="hlink"/>
                </a:solidFill>
              </a:rPr>
              <a:t>Ruční rovnání</a:t>
            </a:r>
            <a:r>
              <a:rPr lang="cs-CZ" sz="4000" kern="0" dirty="0" smtClean="0">
                <a:solidFill>
                  <a:schemeClr val="hlink"/>
                </a:solidFill>
              </a:rPr>
              <a:t/>
            </a:r>
            <a:br>
              <a:rPr lang="cs-CZ" sz="4000" kern="0" dirty="0" smtClean="0">
                <a:solidFill>
                  <a:schemeClr val="hlink"/>
                </a:solidFill>
              </a:rPr>
            </a:br>
            <a:endParaRPr lang="cs-CZ" sz="4000" kern="0" dirty="0" smtClean="0">
              <a:solidFill>
                <a:schemeClr val="hlink"/>
              </a:solidFill>
            </a:endParaRPr>
          </a:p>
        </p:txBody>
      </p:sp>
      <p:sp>
        <p:nvSpPr>
          <p:cNvPr id="10" name="Rectangle 3"/>
          <p:cNvSpPr txBox="1">
            <a:spLocks noChangeArrowheads="1"/>
          </p:cNvSpPr>
          <p:nvPr/>
        </p:nvSpPr>
        <p:spPr>
          <a:xfrm>
            <a:off x="457200" y="1196975"/>
            <a:ext cx="5632450" cy="4929188"/>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80000"/>
              </a:lnSpc>
              <a:buFontTx/>
              <a:buNone/>
              <a:defRPr/>
            </a:pPr>
            <a:endParaRPr lang="cs-CZ" sz="1400" kern="0" dirty="0" smtClean="0"/>
          </a:p>
          <a:p>
            <a:pPr eaLnBrk="1" hangingPunct="1">
              <a:lnSpc>
                <a:spcPct val="80000"/>
              </a:lnSpc>
              <a:buFontTx/>
              <a:buNone/>
              <a:defRPr/>
            </a:pPr>
            <a:r>
              <a:rPr lang="cs-CZ" sz="1400" kern="0" dirty="0" smtClean="0"/>
              <a:t>	</a:t>
            </a:r>
          </a:p>
          <a:p>
            <a:pPr algn="ctr" eaLnBrk="1" hangingPunct="1">
              <a:lnSpc>
                <a:spcPct val="80000"/>
              </a:lnSpc>
              <a:buFontTx/>
              <a:buNone/>
              <a:defRPr/>
            </a:pPr>
            <a:r>
              <a:rPr lang="cs-CZ" sz="2000" b="1" kern="0" dirty="0" smtClean="0"/>
              <a:t>	Způsob rovnání se volí podle druhu a vlastností materiálu. Vždy musíme mít na paměti, že při rovnání nesmíme poškodit povrch materiálu. Tuto operaci prováníme buď ručně nebo na strojích.</a:t>
            </a:r>
          </a:p>
          <a:p>
            <a:pPr algn="ctr" eaLnBrk="1" hangingPunct="1">
              <a:lnSpc>
                <a:spcPct val="80000"/>
              </a:lnSpc>
              <a:buFontTx/>
              <a:buNone/>
              <a:defRPr/>
            </a:pPr>
            <a:endParaRPr lang="cs-CZ" sz="2000" b="1" kern="0" dirty="0" smtClean="0"/>
          </a:p>
          <a:p>
            <a:pPr eaLnBrk="1" hangingPunct="1">
              <a:lnSpc>
                <a:spcPct val="80000"/>
              </a:lnSpc>
              <a:buFontTx/>
              <a:buNone/>
              <a:defRPr/>
            </a:pPr>
            <a:r>
              <a:rPr lang="cs-CZ" sz="2000" b="1" kern="0" dirty="0" smtClean="0"/>
              <a:t>     Provádí se pomocí různě velikých dřevěných nebo gumových paliček 			    i zámečnických           			    kladiv s použitím </a:t>
            </a:r>
          </a:p>
          <a:p>
            <a:pPr eaLnBrk="1" hangingPunct="1">
              <a:lnSpc>
                <a:spcPct val="80000"/>
              </a:lnSpc>
              <a:buFontTx/>
              <a:buNone/>
              <a:defRPr/>
            </a:pPr>
            <a:r>
              <a:rPr lang="cs-CZ" sz="2000" b="1" kern="0" dirty="0" smtClean="0"/>
              <a:t>		               	    vhodných podložek</a:t>
            </a:r>
          </a:p>
          <a:p>
            <a:pPr eaLnBrk="1" hangingPunct="1">
              <a:lnSpc>
                <a:spcPct val="80000"/>
              </a:lnSpc>
              <a:buFontTx/>
              <a:buNone/>
              <a:defRPr/>
            </a:pPr>
            <a:r>
              <a:rPr lang="cs-CZ" sz="2000" b="1" kern="0" dirty="0" smtClean="0"/>
              <a:t>			                 jako např. rovnací 		                 deska, olovo, 			    dřevo...</a:t>
            </a:r>
          </a:p>
        </p:txBody>
      </p:sp>
      <p:pic>
        <p:nvPicPr>
          <p:cNvPr id="5130" name="Picture 9" descr="C:\Users\Riha\Pictures\Rovnání\IMAGE014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40450" y="1052513"/>
            <a:ext cx="2268538" cy="266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31" name="Picture 10" descr="C:\Users\Riha\Pictures\Rovnání\IMAGE0143.JPG"/>
          <p:cNvPicPr>
            <a:picLocks noChangeAspect="1" noChangeArrowheads="1"/>
          </p:cNvPicPr>
          <p:nvPr/>
        </p:nvPicPr>
        <p:blipFill>
          <a:blip r:embed="rId5">
            <a:extLst>
              <a:ext uri="{28A0092B-C50C-407E-A947-70E740481C1C}">
                <a14:useLocalDpi xmlns:a14="http://schemas.microsoft.com/office/drawing/2010/main" val="0"/>
              </a:ext>
            </a:extLst>
          </a:blip>
          <a:srcRect r="4829"/>
          <a:stretch>
            <a:fillRect/>
          </a:stretch>
        </p:blipFill>
        <p:spPr bwMode="auto">
          <a:xfrm>
            <a:off x="6208713" y="3662363"/>
            <a:ext cx="2317750"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32" name="Picture 2" descr="C:\Users\Riha\Pictures\Rovnání\IMAGE0141.JPG"/>
          <p:cNvPicPr>
            <a:picLocks noChangeAspect="1" noChangeArrowheads="1"/>
          </p:cNvPicPr>
          <p:nvPr/>
        </p:nvPicPr>
        <p:blipFill>
          <a:blip r:embed="rId6">
            <a:extLst>
              <a:ext uri="{28A0092B-C50C-407E-A947-70E740481C1C}">
                <a14:useLocalDpi xmlns:a14="http://schemas.microsoft.com/office/drawing/2010/main" val="0"/>
              </a:ext>
            </a:extLst>
          </a:blip>
          <a:srcRect l="10342" t="14919" r="4327" b="6564"/>
          <a:stretch>
            <a:fillRect/>
          </a:stretch>
        </p:blipFill>
        <p:spPr bwMode="auto">
          <a:xfrm>
            <a:off x="515938" y="3979863"/>
            <a:ext cx="2757487" cy="163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6996BF8-11EE-4331-A9B9-1DC38A03F3ED}" type="slidenum">
              <a:rPr lang="cs-CZ" sz="1200">
                <a:solidFill>
                  <a:schemeClr val="tx1">
                    <a:tint val="75000"/>
                  </a:schemeClr>
                </a:solidFill>
                <a:latin typeface="+mn-lt"/>
              </a:rPr>
              <a:pPr algn="r" fontAlgn="auto">
                <a:spcBef>
                  <a:spcPts val="0"/>
                </a:spcBef>
                <a:spcAft>
                  <a:spcPts val="0"/>
                </a:spcAft>
                <a:defRPr/>
              </a:pPr>
              <a:t>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615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ovéPole 1"/>
          <p:cNvSpPr txBox="1">
            <a:spLocks noChangeArrowheads="1"/>
          </p:cNvSpPr>
          <p:nvPr/>
        </p:nvSpPr>
        <p:spPr bwMode="auto">
          <a:xfrm>
            <a:off x="1668463" y="1093788"/>
            <a:ext cx="57610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t>Ruční rovnání plechů</a:t>
            </a:r>
          </a:p>
        </p:txBody>
      </p:sp>
      <p:pic>
        <p:nvPicPr>
          <p:cNvPr id="6153" name="Obrázek 8" descr="C:\Users\Riha\Pictures\Rovnání\IMAGE0138.JPG"/>
          <p:cNvPicPr>
            <a:picLocks noChangeAspect="1" noChangeArrowheads="1"/>
          </p:cNvPicPr>
          <p:nvPr/>
        </p:nvPicPr>
        <p:blipFill>
          <a:blip r:embed="rId4">
            <a:extLst>
              <a:ext uri="{28A0092B-C50C-407E-A947-70E740481C1C}">
                <a14:useLocalDpi xmlns:a14="http://schemas.microsoft.com/office/drawing/2010/main" val="0"/>
              </a:ext>
            </a:extLst>
          </a:blip>
          <a:srcRect b="9647"/>
          <a:stretch>
            <a:fillRect/>
          </a:stretch>
        </p:blipFill>
        <p:spPr bwMode="auto">
          <a:xfrm>
            <a:off x="706438" y="1773238"/>
            <a:ext cx="7731125"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11D12C5-9768-4E0D-A917-96DD2F0C564D}" type="slidenum">
              <a:rPr lang="cs-CZ" sz="1200">
                <a:solidFill>
                  <a:schemeClr val="tx1">
                    <a:tint val="75000"/>
                  </a:schemeClr>
                </a:solidFill>
                <a:latin typeface="+mn-lt"/>
              </a:rPr>
              <a:pPr algn="r" fontAlgn="auto">
                <a:spcBef>
                  <a:spcPts val="0"/>
                </a:spcBef>
                <a:spcAft>
                  <a:spcPts val="0"/>
                </a:spcAft>
                <a:defRPr/>
              </a:pPr>
              <a:t>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717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57200" y="1052513"/>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cs-CZ" sz="2800" b="1" kern="0" dirty="0" smtClean="0"/>
              <a:t>Strojní rovnání</a:t>
            </a:r>
          </a:p>
        </p:txBody>
      </p:sp>
      <p:sp>
        <p:nvSpPr>
          <p:cNvPr id="10" name="Rectangle 3"/>
          <p:cNvSpPr txBox="1">
            <a:spLocks noChangeArrowheads="1"/>
          </p:cNvSpPr>
          <p:nvPr/>
        </p:nvSpPr>
        <p:spPr>
          <a:xfrm>
            <a:off x="457200" y="1600200"/>
            <a:ext cx="8435975" cy="424815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buFontTx/>
              <a:buNone/>
              <a:defRPr/>
            </a:pPr>
            <a:r>
              <a:rPr lang="cs-CZ" sz="2800" kern="0" dirty="0" smtClean="0"/>
              <a:t>	</a:t>
            </a:r>
          </a:p>
          <a:p>
            <a:pPr eaLnBrk="1" hangingPunct="1">
              <a:buFontTx/>
              <a:buNone/>
              <a:defRPr/>
            </a:pPr>
            <a:r>
              <a:rPr lang="cs-CZ" sz="2400" b="1" kern="0" dirty="0" smtClean="0"/>
              <a:t>        Rovnání drátů nebo </a:t>
            </a:r>
          </a:p>
          <a:p>
            <a:pPr eaLnBrk="1" hangingPunct="1">
              <a:buFontTx/>
              <a:buNone/>
              <a:defRPr/>
            </a:pPr>
            <a:r>
              <a:rPr lang="cs-CZ" sz="2400" b="1" kern="0" dirty="0" smtClean="0"/>
              <a:t>	             tyčoviny </a:t>
            </a:r>
          </a:p>
          <a:p>
            <a:pPr algn="ctr" eaLnBrk="1" hangingPunct="1">
              <a:buFontTx/>
              <a:buNone/>
              <a:defRPr/>
            </a:pPr>
            <a:endParaRPr lang="cs-CZ" sz="2400" b="1" kern="0" dirty="0" smtClean="0"/>
          </a:p>
          <a:p>
            <a:pPr algn="ctr" eaLnBrk="1" hangingPunct="1">
              <a:buFontTx/>
              <a:buNone/>
              <a:defRPr/>
            </a:pPr>
            <a:endParaRPr lang="cs-CZ" sz="2400" b="1" kern="0" dirty="0"/>
          </a:p>
          <a:p>
            <a:pPr algn="ctr" eaLnBrk="1" hangingPunct="1">
              <a:buFontTx/>
              <a:buNone/>
              <a:defRPr/>
            </a:pPr>
            <a:r>
              <a:rPr lang="cs-CZ" sz="2400" b="1" kern="0" dirty="0" smtClean="0"/>
              <a:t>					</a:t>
            </a:r>
          </a:p>
          <a:p>
            <a:pPr algn="ctr" eaLnBrk="1" hangingPunct="1">
              <a:buFontTx/>
              <a:buNone/>
              <a:defRPr/>
            </a:pPr>
            <a:r>
              <a:rPr lang="cs-CZ" sz="2400" b="1" kern="0" dirty="0" smtClean="0"/>
              <a:t>					   se provádí</a:t>
            </a:r>
          </a:p>
          <a:p>
            <a:pPr algn="ctr" eaLnBrk="1" hangingPunct="1">
              <a:buFontTx/>
              <a:buNone/>
              <a:defRPr/>
            </a:pPr>
            <a:r>
              <a:rPr lang="cs-CZ" sz="2400" b="1" kern="0" dirty="0"/>
              <a:t>	</a:t>
            </a:r>
            <a:r>
              <a:rPr lang="cs-CZ" sz="2400" b="1" kern="0" dirty="0" smtClean="0"/>
              <a:t>				  na rovnacích </a:t>
            </a:r>
          </a:p>
          <a:p>
            <a:pPr algn="ctr" eaLnBrk="1" hangingPunct="1">
              <a:buFontTx/>
              <a:buNone/>
              <a:defRPr/>
            </a:pPr>
            <a:r>
              <a:rPr lang="cs-CZ" sz="2400" b="1" kern="0" dirty="0"/>
              <a:t>	</a:t>
            </a:r>
            <a:r>
              <a:rPr lang="cs-CZ" sz="2400" b="1" kern="0" dirty="0" smtClean="0"/>
              <a:t>				  válečcích.</a:t>
            </a:r>
          </a:p>
          <a:p>
            <a:pPr algn="ctr" eaLnBrk="1" hangingPunct="1">
              <a:buFontTx/>
              <a:buNone/>
              <a:defRPr/>
            </a:pPr>
            <a:endParaRPr lang="cs-CZ" sz="2400" b="1" kern="0" dirty="0"/>
          </a:p>
          <a:p>
            <a:pPr algn="ctr" eaLnBrk="1" hangingPunct="1">
              <a:buFontTx/>
              <a:buNone/>
              <a:defRPr/>
            </a:pPr>
            <a:endParaRPr lang="cs-CZ" sz="2400" b="1" kern="0" dirty="0" smtClean="0"/>
          </a:p>
          <a:p>
            <a:pPr algn="ctr" eaLnBrk="1" hangingPunct="1">
              <a:buFontTx/>
              <a:buNone/>
              <a:defRPr/>
            </a:pPr>
            <a:endParaRPr lang="cs-CZ" sz="2800" b="1" kern="0" dirty="0" smtClean="0"/>
          </a:p>
        </p:txBody>
      </p:sp>
      <p:pic>
        <p:nvPicPr>
          <p:cNvPr id="7178" name="Obrázek 11" descr="C:\Users\Riha\Pictures\Rovnání\IMAGE0145.JPG"/>
          <p:cNvPicPr>
            <a:picLocks noChangeAspect="1" noChangeArrowheads="1"/>
          </p:cNvPicPr>
          <p:nvPr/>
        </p:nvPicPr>
        <p:blipFill>
          <a:blip r:embed="rId4" cstate="print">
            <a:extLst>
              <a:ext uri="{28A0092B-C50C-407E-A947-70E740481C1C}">
                <a14:useLocalDpi xmlns:a14="http://schemas.microsoft.com/office/drawing/2010/main" val="0"/>
              </a:ext>
            </a:extLst>
          </a:blip>
          <a:srcRect t="3604" r="2779" b="4501"/>
          <a:stretch>
            <a:fillRect/>
          </a:stretch>
        </p:blipFill>
        <p:spPr bwMode="auto">
          <a:xfrm>
            <a:off x="4641850" y="1657350"/>
            <a:ext cx="3605213"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9" name="Obrázek 12" descr="C:\Users\Riha\Pictures\Rovnání\IMAGE0146.JPG"/>
          <p:cNvPicPr>
            <a:picLocks noChangeAspect="1" noChangeArrowheads="1"/>
          </p:cNvPicPr>
          <p:nvPr/>
        </p:nvPicPr>
        <p:blipFill>
          <a:blip r:embed="rId5" cstate="print">
            <a:extLst>
              <a:ext uri="{28A0092B-C50C-407E-A947-70E740481C1C}">
                <a14:useLocalDpi xmlns:a14="http://schemas.microsoft.com/office/drawing/2010/main" val="0"/>
              </a:ext>
            </a:extLst>
          </a:blip>
          <a:srcRect l="2922" t="10361" r="3123" b="6757"/>
          <a:stretch>
            <a:fillRect/>
          </a:stretch>
        </p:blipFill>
        <p:spPr bwMode="auto">
          <a:xfrm>
            <a:off x="822325" y="3716338"/>
            <a:ext cx="4464050" cy="2132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53DC75E-0DBB-4798-B768-39E2431560A8}" type="slidenum">
              <a:rPr lang="cs-CZ" sz="1200">
                <a:solidFill>
                  <a:schemeClr val="tx1">
                    <a:tint val="75000"/>
                  </a:schemeClr>
                </a:solidFill>
                <a:latin typeface="+mn-lt"/>
              </a:rPr>
              <a:pPr algn="r" fontAlgn="auto">
                <a:spcBef>
                  <a:spcPts val="0"/>
                </a:spcBef>
                <a:spcAft>
                  <a:spcPts val="0"/>
                </a:spcAft>
                <a:defRPr/>
              </a:pPr>
              <a:t>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819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00" name="Rectangle 12"/>
          <p:cNvSpPr>
            <a:spLocks noChangeArrowheads="1"/>
          </p:cNvSpPr>
          <p:nvPr/>
        </p:nvSpPr>
        <p:spPr bwMode="auto">
          <a:xfrm>
            <a:off x="323850" y="1052513"/>
            <a:ext cx="822960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Ohýbání</a:t>
            </a:r>
          </a:p>
        </p:txBody>
      </p:sp>
      <p:sp>
        <p:nvSpPr>
          <p:cNvPr id="8201" name="Rectangle 13"/>
          <p:cNvSpPr>
            <a:spLocks noChangeArrowheads="1"/>
          </p:cNvSpPr>
          <p:nvPr/>
        </p:nvSpPr>
        <p:spPr bwMode="auto">
          <a:xfrm>
            <a:off x="457200" y="1600200"/>
            <a:ext cx="8291513" cy="427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nSpc>
                <a:spcPct val="80000"/>
              </a:lnSpc>
              <a:buFontTx/>
              <a:buNone/>
            </a:pPr>
            <a:endParaRPr lang="cs-CZ" altLang="cs-CZ" sz="2400" b="1"/>
          </a:p>
          <a:p>
            <a:pPr>
              <a:lnSpc>
                <a:spcPct val="80000"/>
              </a:lnSpc>
              <a:buFontTx/>
              <a:buNone/>
            </a:pPr>
            <a:r>
              <a:rPr lang="cs-CZ" altLang="cs-CZ" sz="2400" b="1"/>
              <a:t>Je tvářecí proces, při němž </a:t>
            </a:r>
          </a:p>
          <a:p>
            <a:pPr>
              <a:lnSpc>
                <a:spcPct val="80000"/>
              </a:lnSpc>
              <a:buFontTx/>
              <a:buNone/>
            </a:pPr>
            <a:r>
              <a:rPr lang="cs-CZ" altLang="cs-CZ" sz="2400" b="1"/>
              <a:t>   se mění tvar materiálu </a:t>
            </a:r>
          </a:p>
          <a:p>
            <a:pPr>
              <a:lnSpc>
                <a:spcPct val="80000"/>
              </a:lnSpc>
              <a:buFontTx/>
              <a:buNone/>
            </a:pPr>
            <a:r>
              <a:rPr lang="cs-CZ" altLang="cs-CZ" sz="2400" b="1"/>
              <a:t>  změnou směru jeho osy. </a:t>
            </a:r>
          </a:p>
          <a:p>
            <a:pPr>
              <a:lnSpc>
                <a:spcPct val="80000"/>
              </a:lnSpc>
              <a:buFontTx/>
              <a:buNone/>
            </a:pPr>
            <a:r>
              <a:rPr lang="cs-CZ" altLang="cs-CZ" sz="2400" b="1"/>
              <a:t>Přitom se vlákna materiálu </a:t>
            </a:r>
          </a:p>
          <a:p>
            <a:pPr>
              <a:lnSpc>
                <a:spcPct val="80000"/>
              </a:lnSpc>
              <a:buFontTx/>
              <a:buNone/>
            </a:pPr>
            <a:r>
              <a:rPr lang="cs-CZ" altLang="cs-CZ" sz="2400" b="1"/>
              <a:t>na vnějším poloměru ohybu</a:t>
            </a:r>
          </a:p>
          <a:p>
            <a:pPr>
              <a:lnSpc>
                <a:spcPct val="80000"/>
              </a:lnSpc>
              <a:buFontTx/>
              <a:buNone/>
            </a:pPr>
            <a:r>
              <a:rPr lang="cs-CZ" altLang="cs-CZ" sz="2400" b="1"/>
              <a:t>     vytahují a vnitřním </a:t>
            </a:r>
          </a:p>
          <a:p>
            <a:pPr>
              <a:lnSpc>
                <a:spcPct val="80000"/>
              </a:lnSpc>
              <a:buFontTx/>
              <a:buNone/>
            </a:pPr>
            <a:r>
              <a:rPr lang="cs-CZ" altLang="cs-CZ" sz="2400" b="1"/>
              <a:t>     poloměru pěchují. </a:t>
            </a:r>
          </a:p>
          <a:p>
            <a:pPr>
              <a:lnSpc>
                <a:spcPct val="80000"/>
              </a:lnSpc>
              <a:buFontTx/>
              <a:buNone/>
            </a:pPr>
            <a:r>
              <a:rPr lang="cs-CZ" altLang="cs-CZ" sz="2400" b="1"/>
              <a:t>Svou délku nemění vlákna ve střední části (neutrální pásmo).  Při každém ohýbání se vyskytuje namáhání jak na tlak i na tah.</a:t>
            </a:r>
          </a:p>
          <a:p>
            <a:pPr>
              <a:lnSpc>
                <a:spcPct val="80000"/>
              </a:lnSpc>
              <a:buFontTx/>
              <a:buNone/>
            </a:pPr>
            <a:r>
              <a:rPr lang="cs-CZ" altLang="cs-CZ" sz="2800" b="1"/>
              <a:t>	</a:t>
            </a:r>
          </a:p>
          <a:p>
            <a:pPr algn="ctr">
              <a:lnSpc>
                <a:spcPct val="80000"/>
              </a:lnSpc>
              <a:buFontTx/>
              <a:buNone/>
            </a:pPr>
            <a:endParaRPr lang="cs-CZ" altLang="cs-CZ" sz="2800" b="1"/>
          </a:p>
          <a:p>
            <a:pPr algn="ctr">
              <a:lnSpc>
                <a:spcPct val="80000"/>
              </a:lnSpc>
              <a:buFontTx/>
              <a:buNone/>
            </a:pPr>
            <a:r>
              <a:rPr lang="cs-CZ" altLang="cs-CZ" sz="2400" b="1"/>
              <a:t>	</a:t>
            </a:r>
          </a:p>
        </p:txBody>
      </p:sp>
      <p:pic>
        <p:nvPicPr>
          <p:cNvPr id="8202" name="Picture 14" descr="E:\2013-05-21\IMAGE0160.JPG"/>
          <p:cNvPicPr>
            <a:picLocks noChangeAspect="1" noChangeArrowheads="1"/>
          </p:cNvPicPr>
          <p:nvPr/>
        </p:nvPicPr>
        <p:blipFill>
          <a:blip r:embed="rId4">
            <a:extLst>
              <a:ext uri="{28A0092B-C50C-407E-A947-70E740481C1C}">
                <a14:useLocalDpi xmlns:a14="http://schemas.microsoft.com/office/drawing/2010/main" val="0"/>
              </a:ext>
            </a:extLst>
          </a:blip>
          <a:srcRect l="11494" t="9322" r="3540" b="10696"/>
          <a:stretch>
            <a:fillRect/>
          </a:stretch>
        </p:blipFill>
        <p:spPr bwMode="auto">
          <a:xfrm>
            <a:off x="4706938" y="1989138"/>
            <a:ext cx="40417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78538"/>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8E15E8C-D9BA-4F25-8BA4-15CB8C6967AD}" type="slidenum">
              <a:rPr lang="cs-CZ" sz="1200">
                <a:solidFill>
                  <a:schemeClr val="tx1">
                    <a:tint val="75000"/>
                  </a:schemeClr>
                </a:solidFill>
                <a:latin typeface="+mn-lt"/>
              </a:rPr>
              <a:pPr algn="r" fontAlgn="auto">
                <a:spcBef>
                  <a:spcPts val="0"/>
                </a:spcBef>
                <a:spcAft>
                  <a:spcPts val="0"/>
                </a:spcAft>
                <a:defRPr/>
              </a:pPr>
              <a:t>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922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4" name="Rectangle 13"/>
          <p:cNvSpPr>
            <a:spLocks noChangeArrowheads="1"/>
          </p:cNvSpPr>
          <p:nvPr/>
        </p:nvSpPr>
        <p:spPr bwMode="auto">
          <a:xfrm>
            <a:off x="395288"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Ohýbání</a:t>
            </a:r>
          </a:p>
        </p:txBody>
      </p:sp>
      <p:sp>
        <p:nvSpPr>
          <p:cNvPr id="9225" name="Rectangle 14"/>
          <p:cNvSpPr>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buFontTx/>
              <a:buNone/>
            </a:pPr>
            <a:r>
              <a:rPr lang="cs-CZ" altLang="cs-CZ" sz="2800"/>
              <a:t>	</a:t>
            </a:r>
          </a:p>
          <a:p>
            <a:pPr algn="ctr">
              <a:buFontTx/>
              <a:buNone/>
            </a:pPr>
            <a:r>
              <a:rPr lang="cs-CZ" altLang="cs-CZ" sz="2400" b="1">
                <a:solidFill>
                  <a:srgbClr val="FF6600"/>
                </a:solidFill>
              </a:rPr>
              <a:t>Tvářet lze materiály, které k tomu mají určité vlastnosti.</a:t>
            </a:r>
            <a:r>
              <a:rPr lang="cs-CZ" altLang="cs-CZ" sz="2400" b="1"/>
              <a:t> </a:t>
            </a:r>
          </a:p>
          <a:p>
            <a:pPr algn="ctr">
              <a:buFontTx/>
              <a:buNone/>
            </a:pPr>
            <a:endParaRPr lang="cs-CZ" altLang="cs-CZ" sz="2400" b="1"/>
          </a:p>
          <a:p>
            <a:pPr algn="ctr">
              <a:buFontTx/>
              <a:buNone/>
            </a:pPr>
            <a:r>
              <a:rPr lang="cs-CZ" altLang="cs-CZ" sz="2400" b="1"/>
              <a:t>Ocel lze ohýbat, protože je tažná litina tuto vlastnost nemá, naopak je křehká a při ohýbání by se zlomila</a:t>
            </a:r>
          </a:p>
        </p:txBody>
      </p:sp>
      <p:pic>
        <p:nvPicPr>
          <p:cNvPr id="9226" name="Picture 15" descr="rovnání1"/>
          <p:cNvPicPr>
            <a:picLocks noChangeAspect="1" noChangeArrowheads="1"/>
          </p:cNvPicPr>
          <p:nvPr/>
        </p:nvPicPr>
        <p:blipFill>
          <a:blip r:embed="rId4">
            <a:extLst>
              <a:ext uri="{28A0092B-C50C-407E-A947-70E740481C1C}">
                <a14:useLocalDpi xmlns:a14="http://schemas.microsoft.com/office/drawing/2010/main" val="0"/>
              </a:ext>
            </a:extLst>
          </a:blip>
          <a:srcRect l="28821" t="14288" r="12857" b="67653"/>
          <a:stretch>
            <a:fillRect/>
          </a:stretch>
        </p:blipFill>
        <p:spPr bwMode="auto">
          <a:xfrm>
            <a:off x="4643438" y="1773238"/>
            <a:ext cx="3590925"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DAE93A23-6363-4910-BF10-21B6A0A9FC3F}" type="slidenum">
              <a:rPr lang="cs-CZ" sz="1200">
                <a:solidFill>
                  <a:schemeClr val="tx1">
                    <a:tint val="75000"/>
                  </a:schemeClr>
                </a:solidFill>
                <a:latin typeface="+mn-lt"/>
              </a:rPr>
              <a:pPr algn="r" fontAlgn="auto">
                <a:spcBef>
                  <a:spcPts val="0"/>
                </a:spcBef>
                <a:spcAft>
                  <a:spcPts val="0"/>
                </a:spcAft>
                <a:defRPr/>
              </a:pPr>
              <a:t>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024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8" name="Rectangle 14"/>
          <p:cNvSpPr>
            <a:spLocks noChangeArrowheads="1"/>
          </p:cNvSpPr>
          <p:nvPr/>
        </p:nvSpPr>
        <p:spPr bwMode="auto">
          <a:xfrm>
            <a:off x="323850" y="1341438"/>
            <a:ext cx="4105275"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rgbClr val="CC00CC"/>
                </a:solidFill>
              </a:rPr>
              <a:t>Ohýbání drátu</a:t>
            </a:r>
          </a:p>
        </p:txBody>
      </p:sp>
      <p:sp>
        <p:nvSpPr>
          <p:cNvPr id="10249" name="Rectangle 15"/>
          <p:cNvSpPr>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buFontTx/>
              <a:buNone/>
            </a:pPr>
            <a:r>
              <a:rPr lang="cs-CZ" altLang="cs-CZ" sz="2400" b="1"/>
              <a:t> </a:t>
            </a:r>
          </a:p>
          <a:p>
            <a:pPr algn="ctr">
              <a:buFontTx/>
              <a:buNone/>
            </a:pPr>
            <a:endParaRPr lang="cs-CZ" altLang="cs-CZ" sz="2400" b="1"/>
          </a:p>
          <a:p>
            <a:pPr algn="ctr">
              <a:buFontTx/>
              <a:buNone/>
            </a:pPr>
            <a:r>
              <a:rPr lang="cs-CZ" altLang="cs-CZ" sz="2400" b="1"/>
              <a:t>   Ohýbání drátu malých průměrů se provádí ručně v tzv. očkových kleštích. Tlustý drát nebo tyčový materiál se ohýbá ve svěráku s pomocí tvarových vložek.</a:t>
            </a:r>
          </a:p>
        </p:txBody>
      </p:sp>
      <p:pic>
        <p:nvPicPr>
          <p:cNvPr id="10250" name="Picture 16" descr="u ohybdr"/>
          <p:cNvPicPr>
            <a:picLocks noChangeAspect="1" noChangeArrowheads="1"/>
          </p:cNvPicPr>
          <p:nvPr/>
        </p:nvPicPr>
        <p:blipFill>
          <a:blip r:embed="rId4">
            <a:extLst>
              <a:ext uri="{28A0092B-C50C-407E-A947-70E740481C1C}">
                <a14:useLocalDpi xmlns:a14="http://schemas.microsoft.com/office/drawing/2010/main" val="0"/>
              </a:ext>
            </a:extLst>
          </a:blip>
          <a:srcRect l="5782"/>
          <a:stretch>
            <a:fillRect/>
          </a:stretch>
        </p:blipFill>
        <p:spPr bwMode="auto">
          <a:xfrm>
            <a:off x="4932363" y="1268413"/>
            <a:ext cx="3489325" cy="4465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1D8CAA29-E9AB-4930-BE3C-1279A2843091}" type="slidenum">
              <a:rPr lang="cs-CZ" sz="1200">
                <a:solidFill>
                  <a:schemeClr val="tx1">
                    <a:tint val="75000"/>
                  </a:schemeClr>
                </a:solidFill>
                <a:latin typeface="+mn-lt"/>
              </a:rPr>
              <a:pPr algn="r" fontAlgn="auto">
                <a:spcBef>
                  <a:spcPts val="0"/>
                </a:spcBef>
                <a:spcAft>
                  <a:spcPts val="0"/>
                </a:spcAft>
                <a:defRPr/>
              </a:pPr>
              <a:t>10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127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11" descr="C:\Users\Riha\Pictures\Rovnání\IMAGE0149.JPG"/>
          <p:cNvPicPr>
            <a:picLocks noChangeAspect="1" noChangeArrowheads="1"/>
          </p:cNvPicPr>
          <p:nvPr/>
        </p:nvPicPr>
        <p:blipFill>
          <a:blip r:embed="rId4">
            <a:extLst>
              <a:ext uri="{28A0092B-C50C-407E-A947-70E740481C1C}">
                <a14:useLocalDpi xmlns:a14="http://schemas.microsoft.com/office/drawing/2010/main" val="0"/>
              </a:ext>
            </a:extLst>
          </a:blip>
          <a:srcRect b="4311"/>
          <a:stretch>
            <a:fillRect/>
          </a:stretch>
        </p:blipFill>
        <p:spPr bwMode="auto">
          <a:xfrm>
            <a:off x="412750" y="2060575"/>
            <a:ext cx="8212138" cy="3611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73" name="TextovéPole 1"/>
          <p:cNvSpPr txBox="1">
            <a:spLocks noChangeArrowheads="1"/>
          </p:cNvSpPr>
          <p:nvPr/>
        </p:nvSpPr>
        <p:spPr bwMode="auto">
          <a:xfrm>
            <a:off x="719138" y="1150938"/>
            <a:ext cx="77057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800" b="1"/>
              <a:t>Příklady postupů při tvarování materiálů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F7813B6-4F1A-4994-BC1D-0613BD51009B}" type="slidenum">
              <a:rPr lang="cs-CZ" sz="1200">
                <a:solidFill>
                  <a:schemeClr val="tx1">
                    <a:tint val="75000"/>
                  </a:schemeClr>
                </a:solidFill>
                <a:latin typeface="+mn-lt"/>
              </a:rPr>
              <a:pPr algn="r" fontAlgn="auto">
                <a:spcBef>
                  <a:spcPts val="0"/>
                </a:spcBef>
                <a:spcAft>
                  <a:spcPts val="0"/>
                </a:spcAft>
                <a:defRPr/>
              </a:pPr>
              <a:t>11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dirty="0"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dirty="0" smtClean="0">
                <a:solidFill>
                  <a:srgbClr val="02283F"/>
                </a:solidFill>
                <a:cs typeface="Arial" charset="0"/>
              </a:rPr>
              <a:t/>
            </a:r>
            <a:br>
              <a:rPr lang="cs-CZ" sz="1400" dirty="0" smtClean="0">
                <a:solidFill>
                  <a:srgbClr val="02283F"/>
                </a:solidFill>
                <a:cs typeface="Arial" charset="0"/>
              </a:rPr>
            </a:br>
            <a:r>
              <a:rPr lang="cs-CZ" sz="1400" dirty="0" smtClean="0">
                <a:solidFill>
                  <a:srgbClr val="02283F"/>
                </a:solidFill>
                <a:latin typeface="Book Antiqua" pitchFamily="18" charset="0"/>
                <a:cs typeface="Arial" charset="0"/>
              </a:rPr>
              <a:t>Ústí nad Labem, Čelakovského 5, příspěvková organizace</a:t>
            </a:r>
            <a:br>
              <a:rPr lang="cs-CZ" sz="1400" dirty="0" smtClean="0">
                <a:solidFill>
                  <a:srgbClr val="02283F"/>
                </a:solidFill>
                <a:latin typeface="Book Antiqua" pitchFamily="18" charset="0"/>
                <a:cs typeface="Arial" charset="0"/>
              </a:rPr>
            </a:br>
            <a:r>
              <a:rPr lang="cs-CZ" sz="1400" dirty="0" smtClean="0">
                <a:solidFill>
                  <a:srgbClr val="02283F"/>
                </a:solidFill>
                <a:latin typeface="Book Antiqua" pitchFamily="18" charset="0"/>
                <a:cs typeface="Arial" charset="0"/>
              </a:rPr>
              <a:t>Páteřní škola Ústeckého kraje</a:t>
            </a:r>
          </a:p>
        </p:txBody>
      </p:sp>
      <p:pic>
        <p:nvPicPr>
          <p:cNvPr id="1229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6" name="Rectangle 11"/>
          <p:cNvSpPr>
            <a:spLocks noChangeArrowheads="1"/>
          </p:cNvSpPr>
          <p:nvPr/>
        </p:nvSpPr>
        <p:spPr bwMode="auto">
          <a:xfrm>
            <a:off x="395288" y="1196975"/>
            <a:ext cx="8229600" cy="72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accent2"/>
                </a:solidFill>
              </a:rPr>
              <a:t>Ruční ohýbání plechů</a:t>
            </a:r>
            <a:r>
              <a:rPr lang="cs-CZ" altLang="cs-CZ" sz="2800">
                <a:solidFill>
                  <a:schemeClr val="accent2"/>
                </a:solidFill>
              </a:rPr>
              <a:t/>
            </a:r>
            <a:br>
              <a:rPr lang="cs-CZ" altLang="cs-CZ" sz="2800">
                <a:solidFill>
                  <a:schemeClr val="accent2"/>
                </a:solidFill>
              </a:rPr>
            </a:br>
            <a:endParaRPr lang="cs-CZ" altLang="cs-CZ" sz="2800">
              <a:solidFill>
                <a:schemeClr val="accent2"/>
              </a:solidFill>
            </a:endParaRPr>
          </a:p>
        </p:txBody>
      </p:sp>
      <p:pic>
        <p:nvPicPr>
          <p:cNvPr id="12297" name="Picture 12" descr="u ohybpl2"/>
          <p:cNvPicPr>
            <a:picLocks noChangeAspect="1" noChangeArrowheads="1"/>
          </p:cNvPicPr>
          <p:nvPr/>
        </p:nvPicPr>
        <p:blipFill>
          <a:blip r:embed="rId4">
            <a:extLst>
              <a:ext uri="{28A0092B-C50C-407E-A947-70E740481C1C}">
                <a14:useLocalDpi xmlns:a14="http://schemas.microsoft.com/office/drawing/2010/main" val="0"/>
              </a:ext>
            </a:extLst>
          </a:blip>
          <a:srcRect r="2211" b="55374"/>
          <a:stretch>
            <a:fillRect/>
          </a:stretch>
        </p:blipFill>
        <p:spPr bwMode="auto">
          <a:xfrm>
            <a:off x="468313" y="1844675"/>
            <a:ext cx="4067175"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8" name="Rectangle 14"/>
          <p:cNvSpPr>
            <a:spLocks noChangeArrowheads="1"/>
          </p:cNvSpPr>
          <p:nvPr/>
        </p:nvSpPr>
        <p:spPr bwMode="auto">
          <a:xfrm>
            <a:off x="4284663" y="1557338"/>
            <a:ext cx="4402137" cy="4464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nSpc>
                <a:spcPct val="90000"/>
              </a:lnSpc>
              <a:buFontTx/>
              <a:buNone/>
            </a:pPr>
            <a:r>
              <a:rPr lang="cs-CZ" altLang="cs-CZ" sz="1800" b="1"/>
              <a:t>	</a:t>
            </a:r>
          </a:p>
          <a:p>
            <a:pPr algn="ctr">
              <a:lnSpc>
                <a:spcPct val="90000"/>
              </a:lnSpc>
              <a:buFontTx/>
              <a:buNone/>
            </a:pPr>
            <a:r>
              <a:rPr lang="cs-CZ" altLang="cs-CZ" sz="2000" b="1"/>
              <a:t>	Plech a páskový materiál menších rozměrů lze ohýbat ve svěráku, do něhož jsme předem vložily vložky se zaoblenou nebo ostrou hranou. Je-li ohýbané rameno dlouhé, přitlačuje se levou rukou přes hranu a palicí nebo kladivem se lehce poklepává na místo ohybu tak, aby ohyb byl přesný. 	Je-li ohýbané rameno krátké, nasadí se na místo ohybu špalík z tvrdého dřeva nebo kovový přípravek, na který se silně udeří kladivem.</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7FEDDEA-948A-4694-8463-9E37E058106D}" type="slidenum">
              <a:rPr lang="cs-CZ" sz="1200">
                <a:solidFill>
                  <a:schemeClr val="tx1">
                    <a:tint val="75000"/>
                  </a:schemeClr>
                </a:solidFill>
                <a:latin typeface="+mn-lt"/>
              </a:rPr>
              <a:pPr algn="r" fontAlgn="auto">
                <a:spcBef>
                  <a:spcPts val="0"/>
                </a:spcBef>
                <a:spcAft>
                  <a:spcPts val="0"/>
                </a:spcAft>
                <a:defRPr/>
              </a:pPr>
              <a:t>12</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331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0" name="Rectangle 12"/>
          <p:cNvSpPr>
            <a:spLocks noChangeArrowheads="1"/>
          </p:cNvSpPr>
          <p:nvPr/>
        </p:nvSpPr>
        <p:spPr bwMode="auto">
          <a:xfrm>
            <a:off x="395288" y="1125538"/>
            <a:ext cx="8229600" cy="503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Ohýbání páskového materiálu</a:t>
            </a:r>
          </a:p>
        </p:txBody>
      </p:sp>
      <p:pic>
        <p:nvPicPr>
          <p:cNvPr id="13321" name="Picture 13" descr="ohýbání3"/>
          <p:cNvPicPr>
            <a:picLocks noChangeAspect="1" noChangeArrowheads="1"/>
          </p:cNvPicPr>
          <p:nvPr/>
        </p:nvPicPr>
        <p:blipFill>
          <a:blip r:embed="rId4">
            <a:extLst>
              <a:ext uri="{28A0092B-C50C-407E-A947-70E740481C1C}">
                <a14:useLocalDpi xmlns:a14="http://schemas.microsoft.com/office/drawing/2010/main" val="0"/>
              </a:ext>
            </a:extLst>
          </a:blip>
          <a:srcRect l="10791" t="4971" r="15544" b="6230"/>
          <a:stretch>
            <a:fillRect/>
          </a:stretch>
        </p:blipFill>
        <p:spPr bwMode="auto">
          <a:xfrm>
            <a:off x="827088" y="1773238"/>
            <a:ext cx="317817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22" name="Rectangle 14"/>
          <p:cNvSpPr>
            <a:spLocks noChangeArrowheads="1"/>
          </p:cNvSpPr>
          <p:nvPr/>
        </p:nvSpPr>
        <p:spPr bwMode="auto">
          <a:xfrm>
            <a:off x="3708400" y="1628775"/>
            <a:ext cx="469106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lnSpc>
                <a:spcPct val="90000"/>
              </a:lnSpc>
              <a:buFontTx/>
              <a:buNone/>
            </a:pPr>
            <a:r>
              <a:rPr lang="cs-CZ" altLang="cs-CZ" sz="2400" b="1"/>
              <a:t>	</a:t>
            </a:r>
          </a:p>
          <a:p>
            <a:pPr algn="ctr">
              <a:lnSpc>
                <a:spcPct val="90000"/>
              </a:lnSpc>
              <a:buFontTx/>
              <a:buNone/>
            </a:pPr>
            <a:endParaRPr lang="cs-CZ" altLang="cs-CZ" sz="2400" b="1"/>
          </a:p>
          <a:p>
            <a:pPr algn="ctr">
              <a:lnSpc>
                <a:spcPct val="90000"/>
              </a:lnSpc>
              <a:buFontTx/>
              <a:buNone/>
            </a:pPr>
            <a:r>
              <a:rPr lang="cs-CZ" altLang="cs-CZ" sz="2400" b="1"/>
              <a:t>Páskový materiál se zpracovává nosem kladiva. Údery se umísťují na vnější stranu, kde jsou nejsilnější.</a:t>
            </a:r>
          </a:p>
          <a:p>
            <a:pPr algn="ctr">
              <a:lnSpc>
                <a:spcPct val="90000"/>
              </a:lnSpc>
              <a:buFontTx/>
              <a:buNone/>
            </a:pPr>
            <a:r>
              <a:rPr lang="cs-CZ" altLang="cs-CZ" sz="2400" b="1"/>
              <a:t>	Roztahování materiálu způsobuje jeho zakroužení. Obdobně</a:t>
            </a:r>
            <a:r>
              <a:rPr lang="cs-CZ" altLang="cs-CZ" sz="2400"/>
              <a:t> </a:t>
            </a:r>
            <a:r>
              <a:rPr lang="cs-CZ" altLang="cs-CZ" sz="2400" b="1"/>
              <a:t>lze zpracovat i plechový úhelník.</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E5C34DCF-5F16-449E-86DD-88D0E194AA2D}" type="slidenum">
              <a:rPr lang="cs-CZ" sz="1200">
                <a:solidFill>
                  <a:schemeClr val="tx1">
                    <a:tint val="75000"/>
                  </a:schemeClr>
                </a:solidFill>
                <a:latin typeface="+mn-lt"/>
              </a:rPr>
              <a:pPr algn="r" fontAlgn="auto">
                <a:spcBef>
                  <a:spcPts val="0"/>
                </a:spcBef>
                <a:spcAft>
                  <a:spcPts val="0"/>
                </a:spcAft>
                <a:defRPr/>
              </a:pPr>
              <a:t>13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434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4" name="Rectangle 11"/>
          <p:cNvSpPr>
            <a:spLocks noChangeArrowheads="1"/>
          </p:cNvSpPr>
          <p:nvPr/>
        </p:nvSpPr>
        <p:spPr bwMode="auto">
          <a:xfrm>
            <a:off x="468313" y="1052513"/>
            <a:ext cx="8229600" cy="576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rgbClr val="FF0066"/>
                </a:solidFill>
              </a:rPr>
              <a:t>Určení délky materiálu na ohyb</a:t>
            </a:r>
          </a:p>
        </p:txBody>
      </p:sp>
      <p:pic>
        <p:nvPicPr>
          <p:cNvPr id="14345" name="Picture 12" descr="ohýbání1"/>
          <p:cNvPicPr>
            <a:picLocks noChangeAspect="1" noChangeArrowheads="1"/>
          </p:cNvPicPr>
          <p:nvPr/>
        </p:nvPicPr>
        <p:blipFill>
          <a:blip r:embed="rId4">
            <a:extLst>
              <a:ext uri="{28A0092B-C50C-407E-A947-70E740481C1C}">
                <a14:useLocalDpi xmlns:a14="http://schemas.microsoft.com/office/drawing/2010/main" val="0"/>
              </a:ext>
            </a:extLst>
          </a:blip>
          <a:srcRect l="21935" t="78191" r="22182" b="3528"/>
          <a:stretch>
            <a:fillRect/>
          </a:stretch>
        </p:blipFill>
        <p:spPr bwMode="auto">
          <a:xfrm>
            <a:off x="250825" y="1989138"/>
            <a:ext cx="4500563"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6" name="Rectangle 13"/>
          <p:cNvSpPr>
            <a:spLocks noChangeArrowheads="1"/>
          </p:cNvSpPr>
          <p:nvPr/>
        </p:nvSpPr>
        <p:spPr bwMode="auto">
          <a:xfrm>
            <a:off x="4859338" y="2205038"/>
            <a:ext cx="3827462" cy="3671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lnSpc>
                <a:spcPct val="80000"/>
              </a:lnSpc>
              <a:buFontTx/>
              <a:buNone/>
            </a:pPr>
            <a:r>
              <a:rPr lang="cs-CZ" altLang="cs-CZ" sz="2400"/>
              <a:t>	</a:t>
            </a:r>
            <a:r>
              <a:rPr lang="cs-CZ" altLang="cs-CZ" sz="2000" b="1"/>
              <a:t>Je dáno délkou neutrálního pásma a vypočítává se v první třetině tloušťky materiálu. Má-li se např. z páskové oceli průřezu 60x40 mm zhotovit třmen podle obr.D,  je potřebná délka matriálu stanovena výpočtem:</a:t>
            </a:r>
          </a:p>
          <a:p>
            <a:pPr>
              <a:lnSpc>
                <a:spcPct val="80000"/>
              </a:lnSpc>
              <a:buFontTx/>
              <a:buNone/>
            </a:pPr>
            <a:endParaRPr lang="cs-CZ" altLang="cs-CZ" sz="2000" b="1"/>
          </a:p>
          <a:p>
            <a:pPr>
              <a:lnSpc>
                <a:spcPct val="80000"/>
              </a:lnSpc>
              <a:buFontTx/>
              <a:buNone/>
            </a:pPr>
            <a:r>
              <a:rPr lang="cs-CZ" altLang="cs-CZ" sz="2000"/>
              <a:t>	   </a:t>
            </a:r>
            <a:r>
              <a:rPr lang="cs-CZ" altLang="cs-CZ" sz="2000" b="1"/>
              <a:t>l =  l</a:t>
            </a:r>
            <a:r>
              <a:rPr lang="cs-CZ" altLang="cs-CZ" sz="2000" b="1" baseline="-25000"/>
              <a:t>1</a:t>
            </a:r>
            <a:r>
              <a:rPr lang="cs-CZ" altLang="cs-CZ" sz="2000" b="1"/>
              <a:t> + 2πr/2  +  l</a:t>
            </a:r>
            <a:r>
              <a:rPr lang="cs-CZ" altLang="cs-CZ" sz="2000" b="1" baseline="-25000"/>
              <a:t>2</a:t>
            </a:r>
            <a:r>
              <a:rPr lang="cs-CZ" altLang="cs-CZ" sz="2000"/>
              <a:t> = </a:t>
            </a:r>
          </a:p>
          <a:p>
            <a:pPr>
              <a:lnSpc>
                <a:spcPct val="80000"/>
              </a:lnSpc>
              <a:buFontTx/>
              <a:buNone/>
            </a:pPr>
            <a:r>
              <a:rPr lang="cs-CZ" altLang="cs-CZ" sz="2000"/>
              <a:t>	100 + 6,28.80/2 + 130  = </a:t>
            </a:r>
          </a:p>
          <a:p>
            <a:pPr>
              <a:lnSpc>
                <a:spcPct val="80000"/>
              </a:lnSpc>
              <a:buFontTx/>
              <a:buNone/>
            </a:pPr>
            <a:r>
              <a:rPr lang="cs-CZ" altLang="cs-CZ" sz="2000"/>
              <a:t>		</a:t>
            </a:r>
            <a:r>
              <a:rPr lang="cs-CZ" altLang="cs-CZ" sz="2000" b="1" u="sng"/>
              <a:t>481,2 mm</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AEDE09A-0A04-4600-8B4B-5ADDB417505D}" type="slidenum">
              <a:rPr lang="cs-CZ" sz="1200">
                <a:solidFill>
                  <a:schemeClr val="tx1">
                    <a:tint val="75000"/>
                  </a:schemeClr>
                </a:solidFill>
                <a:latin typeface="+mn-lt"/>
              </a:rPr>
              <a:pPr algn="r" fontAlgn="auto">
                <a:spcBef>
                  <a:spcPts val="0"/>
                </a:spcBef>
                <a:spcAft>
                  <a:spcPts val="0"/>
                </a:spcAft>
                <a:defRPr/>
              </a:pPr>
              <a:t>14</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536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8" name="Rectangle 14"/>
          <p:cNvSpPr>
            <a:spLocks noChangeArrowheads="1"/>
          </p:cNvSpPr>
          <p:nvPr/>
        </p:nvSpPr>
        <p:spPr bwMode="auto">
          <a:xfrm>
            <a:off x="468313" y="1052513"/>
            <a:ext cx="8229600"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Strojní ohýbání</a:t>
            </a:r>
          </a:p>
        </p:txBody>
      </p:sp>
      <p:sp>
        <p:nvSpPr>
          <p:cNvPr id="15369" name="Rectangle 15"/>
          <p:cNvSpPr>
            <a:spLocks noChangeArrowheads="1"/>
          </p:cNvSpPr>
          <p:nvPr/>
        </p:nvSpPr>
        <p:spPr bwMode="auto">
          <a:xfrm>
            <a:off x="468313" y="1628775"/>
            <a:ext cx="8064500" cy="402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buFontTx/>
              <a:buNone/>
            </a:pPr>
            <a:r>
              <a:rPr lang="cs-CZ" altLang="cs-CZ" sz="2400" b="1"/>
              <a:t>Strojní ohýbání plechů větších rozměrů se provádí na ohýbačkách, jejichž pohyblivá ohýbací čelist ohýbá plech do určeného tvaru.</a:t>
            </a:r>
          </a:p>
          <a:p>
            <a:endParaRPr lang="cs-CZ" altLang="cs-CZ" sz="2400" b="1"/>
          </a:p>
        </p:txBody>
      </p:sp>
      <p:pic>
        <p:nvPicPr>
          <p:cNvPr id="15370" name="Picture 16"/>
          <p:cNvPicPr>
            <a:picLocks noChangeAspect="1" noChangeArrowheads="1"/>
          </p:cNvPicPr>
          <p:nvPr/>
        </p:nvPicPr>
        <p:blipFill>
          <a:blip r:embed="rId4">
            <a:extLst>
              <a:ext uri="{28A0092B-C50C-407E-A947-70E740481C1C}">
                <a14:useLocalDpi xmlns:a14="http://schemas.microsoft.com/office/drawing/2010/main" val="0"/>
              </a:ext>
            </a:extLst>
          </a:blip>
          <a:srcRect l="10184" t="8311" r="10785" b="11630"/>
          <a:stretch>
            <a:fillRect/>
          </a:stretch>
        </p:blipFill>
        <p:spPr bwMode="auto">
          <a:xfrm>
            <a:off x="971550" y="2924175"/>
            <a:ext cx="3384550" cy="28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71" name="Picture 17"/>
          <p:cNvPicPr>
            <a:picLocks noChangeAspect="1" noChangeArrowheads="1"/>
          </p:cNvPicPr>
          <p:nvPr/>
        </p:nvPicPr>
        <p:blipFill>
          <a:blip r:embed="rId5">
            <a:extLst>
              <a:ext uri="{28A0092B-C50C-407E-A947-70E740481C1C}">
                <a14:useLocalDpi xmlns:a14="http://schemas.microsoft.com/office/drawing/2010/main" val="0"/>
              </a:ext>
            </a:extLst>
          </a:blip>
          <a:srcRect l="34015" t="18250" r="20900" b="40765"/>
          <a:stretch>
            <a:fillRect/>
          </a:stretch>
        </p:blipFill>
        <p:spPr bwMode="auto">
          <a:xfrm>
            <a:off x="4643438" y="2924175"/>
            <a:ext cx="3600450" cy="288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70B7726-B3EE-436A-9DAF-5497218B0D9B}" type="slidenum">
              <a:rPr lang="cs-CZ" sz="1200">
                <a:solidFill>
                  <a:schemeClr val="tx1">
                    <a:tint val="75000"/>
                  </a:schemeClr>
                </a:solidFill>
                <a:latin typeface="+mn-lt"/>
              </a:rPr>
              <a:pPr algn="r" fontAlgn="auto">
                <a:spcBef>
                  <a:spcPts val="0"/>
                </a:spcBef>
                <a:spcAft>
                  <a:spcPts val="0"/>
                </a:spcAft>
                <a:defRPr/>
              </a:pPr>
              <a:t>15</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639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2" name="Picture 2" descr="C:\Users\Riha\Pictures\Rovnání\IMAGE0152.JPG"/>
          <p:cNvPicPr>
            <a:picLocks noChangeAspect="1" noChangeArrowheads="1"/>
          </p:cNvPicPr>
          <p:nvPr/>
        </p:nvPicPr>
        <p:blipFill>
          <a:blip r:embed="rId4">
            <a:extLst>
              <a:ext uri="{28A0092B-C50C-407E-A947-70E740481C1C}">
                <a14:useLocalDpi xmlns:a14="http://schemas.microsoft.com/office/drawing/2010/main" val="0"/>
              </a:ext>
            </a:extLst>
          </a:blip>
          <a:srcRect l="2827" t="10532" r="11931" b="12077"/>
          <a:stretch>
            <a:fillRect/>
          </a:stretch>
        </p:blipFill>
        <p:spPr bwMode="auto">
          <a:xfrm>
            <a:off x="514350" y="3789363"/>
            <a:ext cx="4057650" cy="195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3" descr="C:\Users\Riha\Pictures\Rovnání\IMAGE0156.JPG"/>
          <p:cNvPicPr>
            <a:picLocks noChangeAspect="1" noChangeArrowheads="1"/>
          </p:cNvPicPr>
          <p:nvPr/>
        </p:nvPicPr>
        <p:blipFill>
          <a:blip r:embed="rId5">
            <a:extLst>
              <a:ext uri="{28A0092B-C50C-407E-A947-70E740481C1C}">
                <a14:useLocalDpi xmlns:a14="http://schemas.microsoft.com/office/drawing/2010/main" val="0"/>
              </a:ext>
            </a:extLst>
          </a:blip>
          <a:srcRect l="5751" t="4437" r="4250" b="13071"/>
          <a:stretch>
            <a:fillRect/>
          </a:stretch>
        </p:blipFill>
        <p:spPr bwMode="auto">
          <a:xfrm>
            <a:off x="5245100" y="3617913"/>
            <a:ext cx="3368675" cy="212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4" descr="C:\Users\Riha\Pictures\Rovnání\IMAGE0157.JPG"/>
          <p:cNvPicPr>
            <a:picLocks noChangeAspect="1" noChangeArrowheads="1"/>
          </p:cNvPicPr>
          <p:nvPr/>
        </p:nvPicPr>
        <p:blipFill>
          <a:blip r:embed="rId6">
            <a:extLst>
              <a:ext uri="{28A0092B-C50C-407E-A947-70E740481C1C}">
                <a14:useLocalDpi xmlns:a14="http://schemas.microsoft.com/office/drawing/2010/main" val="0"/>
              </a:ext>
            </a:extLst>
          </a:blip>
          <a:srcRect r="5630" b="13898"/>
          <a:stretch>
            <a:fillRect/>
          </a:stretch>
        </p:blipFill>
        <p:spPr bwMode="auto">
          <a:xfrm>
            <a:off x="598488" y="1341438"/>
            <a:ext cx="3998912" cy="218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5" name="TextovéPole 1"/>
          <p:cNvSpPr txBox="1">
            <a:spLocks noChangeArrowheads="1"/>
          </p:cNvSpPr>
          <p:nvPr/>
        </p:nvSpPr>
        <p:spPr bwMode="auto">
          <a:xfrm>
            <a:off x="5003800" y="1628775"/>
            <a:ext cx="3455988"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cs-CZ" altLang="cs-CZ" sz="2400" b="1"/>
              <a:t>Výměnné čelisti ohýbačky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4B48D828-D73F-47E2-BE67-D2F7BF5B9A30}" type="slidenum">
              <a:rPr lang="cs-CZ" sz="1200">
                <a:solidFill>
                  <a:schemeClr val="tx1">
                    <a:tint val="75000"/>
                  </a:schemeClr>
                </a:solidFill>
                <a:latin typeface="+mn-lt"/>
              </a:rPr>
              <a:pPr algn="r" fontAlgn="auto">
                <a:spcBef>
                  <a:spcPts val="0"/>
                </a:spcBef>
                <a:spcAft>
                  <a:spcPts val="0"/>
                </a:spcAft>
                <a:defRPr/>
              </a:pPr>
              <a:t>16</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741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6" name="Rectangle 12"/>
          <p:cNvSpPr>
            <a:spLocks noChangeArrowheads="1"/>
          </p:cNvSpPr>
          <p:nvPr/>
        </p:nvSpPr>
        <p:spPr bwMode="auto">
          <a:xfrm>
            <a:off x="395288" y="1052513"/>
            <a:ext cx="8229600" cy="504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Velká mechanická ohýbačka</a:t>
            </a:r>
          </a:p>
        </p:txBody>
      </p:sp>
      <p:pic>
        <p:nvPicPr>
          <p:cNvPr id="17417" name="Picture 13" descr="ohýbání 043"/>
          <p:cNvPicPr>
            <a:picLocks noChangeAspect="1" noChangeArrowheads="1"/>
          </p:cNvPicPr>
          <p:nvPr/>
        </p:nvPicPr>
        <p:blipFill>
          <a:blip r:embed="rId4">
            <a:extLst>
              <a:ext uri="{28A0092B-C50C-407E-A947-70E740481C1C}">
                <a14:useLocalDpi xmlns:a14="http://schemas.microsoft.com/office/drawing/2010/main" val="0"/>
              </a:ext>
            </a:extLst>
          </a:blip>
          <a:srcRect t="1965" b="30598"/>
          <a:stretch>
            <a:fillRect/>
          </a:stretch>
        </p:blipFill>
        <p:spPr bwMode="auto">
          <a:xfrm>
            <a:off x="827088" y="1628775"/>
            <a:ext cx="7416800" cy="412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A86BDB18-D1C5-4412-AB2B-5C2638EA62BF}" type="slidenum">
              <a:rPr lang="cs-CZ" sz="1200">
                <a:solidFill>
                  <a:schemeClr val="tx1">
                    <a:tint val="75000"/>
                  </a:schemeClr>
                </a:solidFill>
                <a:latin typeface="+mn-lt"/>
              </a:rPr>
              <a:pPr algn="r" fontAlgn="auto">
                <a:spcBef>
                  <a:spcPts val="0"/>
                </a:spcBef>
                <a:spcAft>
                  <a:spcPts val="0"/>
                </a:spcAft>
                <a:defRPr/>
              </a:pPr>
              <a:t>17</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8438"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Rectangle 12"/>
          <p:cNvSpPr>
            <a:spLocks noChangeArrowheads="1"/>
          </p:cNvSpPr>
          <p:nvPr/>
        </p:nvSpPr>
        <p:spPr bwMode="auto">
          <a:xfrm>
            <a:off x="395288" y="1052513"/>
            <a:ext cx="8229600"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spcBef>
                <a:spcPct val="0"/>
              </a:spcBef>
              <a:buFontTx/>
              <a:buNone/>
            </a:pPr>
            <a:r>
              <a:rPr lang="cs-CZ" altLang="cs-CZ" sz="2800" b="1">
                <a:solidFill>
                  <a:schemeClr val="tx2"/>
                </a:solidFill>
              </a:rPr>
              <a:t>Malá mechanická drážkovačka</a:t>
            </a:r>
          </a:p>
        </p:txBody>
      </p:sp>
      <p:sp>
        <p:nvSpPr>
          <p:cNvPr id="18441" name="Rectangle 13"/>
          <p:cNvSpPr>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a:buFontTx/>
              <a:buNone/>
            </a:pPr>
            <a:r>
              <a:rPr lang="cs-CZ" altLang="cs-CZ" sz="2800"/>
              <a:t>	</a:t>
            </a:r>
            <a:r>
              <a:rPr lang="cs-CZ" altLang="cs-CZ" sz="2400" b="1"/>
              <a:t>Používá se k vytvoření prolisu na materiálu.</a:t>
            </a:r>
          </a:p>
          <a:p>
            <a:pPr algn="ctr">
              <a:buFontTx/>
              <a:buNone/>
            </a:pPr>
            <a:r>
              <a:rPr lang="cs-CZ" altLang="cs-CZ" sz="2400" b="1"/>
              <a:t>	Prolis buď materiál zpevňuje nebo dotváří potřebný profil.</a:t>
            </a:r>
          </a:p>
          <a:p>
            <a:pPr algn="ctr">
              <a:buFontTx/>
              <a:buNone/>
            </a:pPr>
            <a:endParaRPr lang="cs-CZ" altLang="cs-CZ" sz="2400" b="1"/>
          </a:p>
          <a:p>
            <a:pPr algn="ctr">
              <a:buFontTx/>
              <a:buNone/>
            </a:pPr>
            <a:r>
              <a:rPr lang="cs-CZ" altLang="cs-CZ" sz="2400" b="1"/>
              <a:t>	Drážkovačka má sadu výměnných kotoučů, </a:t>
            </a:r>
          </a:p>
          <a:p>
            <a:pPr algn="ctr">
              <a:buFontTx/>
              <a:buNone/>
            </a:pPr>
            <a:r>
              <a:rPr lang="cs-CZ" altLang="cs-CZ" sz="2400" b="1"/>
              <a:t>ať hladkých nebo drážkovaných.</a:t>
            </a:r>
          </a:p>
        </p:txBody>
      </p:sp>
      <p:pic>
        <p:nvPicPr>
          <p:cNvPr id="18442" name="Picture 14" descr="ohýbání 044"/>
          <p:cNvPicPr>
            <a:picLocks noChangeAspect="1" noChangeArrowheads="1"/>
          </p:cNvPicPr>
          <p:nvPr/>
        </p:nvPicPr>
        <p:blipFill>
          <a:blip r:embed="rId4">
            <a:extLst>
              <a:ext uri="{28A0092B-C50C-407E-A947-70E740481C1C}">
                <a14:useLocalDpi xmlns:a14="http://schemas.microsoft.com/office/drawing/2010/main" val="0"/>
              </a:ext>
            </a:extLst>
          </a:blip>
          <a:srcRect l="10669"/>
          <a:stretch>
            <a:fillRect/>
          </a:stretch>
        </p:blipFill>
        <p:spPr bwMode="auto">
          <a:xfrm>
            <a:off x="4643438" y="1628775"/>
            <a:ext cx="364807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917A6A0D-43B9-4F53-9CAB-44DB987B1190}" type="slidenum">
              <a:rPr lang="cs-CZ" sz="1200">
                <a:solidFill>
                  <a:schemeClr val="tx1">
                    <a:tint val="75000"/>
                  </a:schemeClr>
                </a:solidFill>
                <a:latin typeface="+mn-lt"/>
              </a:rPr>
              <a:pPr algn="r" fontAlgn="auto">
                <a:spcBef>
                  <a:spcPts val="0"/>
                </a:spcBef>
                <a:spcAft>
                  <a:spcPts val="0"/>
                </a:spcAft>
                <a:defRPr/>
              </a:pPr>
              <a:t>18</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1946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38150" y="1125538"/>
            <a:ext cx="8229600" cy="6477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cs-CZ" sz="2800" b="1" kern="0" dirty="0" smtClean="0"/>
              <a:t>Princip zakružování plechů</a:t>
            </a:r>
          </a:p>
        </p:txBody>
      </p:sp>
      <p:pic>
        <p:nvPicPr>
          <p:cNvPr id="19465" name="Picture 5"/>
          <p:cNvPicPr>
            <a:picLocks noChangeAspect="1" noChangeArrowheads="1"/>
          </p:cNvPicPr>
          <p:nvPr/>
        </p:nvPicPr>
        <p:blipFill>
          <a:blip r:embed="rId4">
            <a:extLst>
              <a:ext uri="{28A0092B-C50C-407E-A947-70E740481C1C}">
                <a14:useLocalDpi xmlns:a14="http://schemas.microsoft.com/office/drawing/2010/main" val="0"/>
              </a:ext>
            </a:extLst>
          </a:blip>
          <a:srcRect l="5029" t="1688" r="7236" b="5223"/>
          <a:stretch>
            <a:fillRect/>
          </a:stretch>
        </p:blipFill>
        <p:spPr bwMode="auto">
          <a:xfrm>
            <a:off x="323850" y="1700213"/>
            <a:ext cx="4249738" cy="4086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4"/>
          <p:cNvSpPr txBox="1">
            <a:spLocks noChangeArrowheads="1"/>
          </p:cNvSpPr>
          <p:nvPr/>
        </p:nvSpPr>
        <p:spPr>
          <a:xfrm>
            <a:off x="4629150" y="2266950"/>
            <a:ext cx="4038600" cy="295275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buFontTx/>
              <a:buNone/>
              <a:defRPr/>
            </a:pPr>
            <a:r>
              <a:rPr lang="cs-CZ" sz="2400" kern="0" dirty="0" smtClean="0"/>
              <a:t>	</a:t>
            </a:r>
            <a:r>
              <a:rPr lang="cs-CZ" sz="2400" b="1" kern="0" dirty="0" smtClean="0"/>
              <a:t>Tříválcový zakružovací stroj se skládá z dvojice přiváděcích válců, přestavitelných podle tloušťky materiálu a válce ohýbacího. Ten je nastavitelný podle potřebného průměru.</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7B98CE8C-018A-4451-BEF4-43C171D04EAC}" type="slidenum">
              <a:rPr lang="cs-CZ" sz="1200">
                <a:solidFill>
                  <a:schemeClr val="tx1">
                    <a:tint val="75000"/>
                  </a:schemeClr>
                </a:solidFill>
                <a:latin typeface="+mn-lt"/>
              </a:rPr>
              <a:pPr algn="r" fontAlgn="auto">
                <a:spcBef>
                  <a:spcPts val="0"/>
                </a:spcBef>
                <a:spcAft>
                  <a:spcPts val="0"/>
                </a:spcAft>
                <a:defRPr/>
              </a:pPr>
              <a:t>19</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0486"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2"/>
          <p:cNvSpPr txBox="1">
            <a:spLocks noChangeArrowheads="1"/>
          </p:cNvSpPr>
          <p:nvPr/>
        </p:nvSpPr>
        <p:spPr>
          <a:xfrm>
            <a:off x="468313" y="1125538"/>
            <a:ext cx="8229600" cy="5715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cs-CZ" sz="2800" b="1" kern="0" dirty="0" smtClean="0"/>
              <a:t>Malá mechanická zakružovačka</a:t>
            </a:r>
          </a:p>
        </p:txBody>
      </p:sp>
      <p:pic>
        <p:nvPicPr>
          <p:cNvPr id="20489" name="Picture 3" descr="ohýbání 045"/>
          <p:cNvPicPr>
            <a:picLocks noChangeAspect="1" noChangeArrowheads="1"/>
          </p:cNvPicPr>
          <p:nvPr/>
        </p:nvPicPr>
        <p:blipFill>
          <a:blip r:embed="rId4">
            <a:extLst>
              <a:ext uri="{28A0092B-C50C-407E-A947-70E740481C1C}">
                <a14:useLocalDpi xmlns:a14="http://schemas.microsoft.com/office/drawing/2010/main" val="0"/>
              </a:ext>
            </a:extLst>
          </a:blip>
          <a:srcRect t="6053"/>
          <a:stretch>
            <a:fillRect/>
          </a:stretch>
        </p:blipFill>
        <p:spPr bwMode="auto">
          <a:xfrm>
            <a:off x="1008063" y="1844675"/>
            <a:ext cx="7127875" cy="4000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33178157-C776-4DB6-9CD7-D259AB4575A8}" type="slidenum">
              <a:rPr lang="cs-CZ" sz="1200">
                <a:solidFill>
                  <a:schemeClr val="tx1">
                    <a:tint val="75000"/>
                  </a:schemeClr>
                </a:solidFill>
                <a:latin typeface="+mn-lt"/>
              </a:rPr>
              <a:pPr algn="r" fontAlgn="auto">
                <a:spcBef>
                  <a:spcPts val="0"/>
                </a:spcBef>
                <a:spcAft>
                  <a:spcPts val="0"/>
                </a:spcAft>
                <a:defRPr/>
              </a:pPr>
              <a:t>20</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1510"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2" name="Rectangle 8"/>
          <p:cNvSpPr>
            <a:spLocks noChangeArrowheads="1"/>
          </p:cNvSpPr>
          <p:nvPr/>
        </p:nvSpPr>
        <p:spPr bwMode="auto">
          <a:xfrm>
            <a:off x="3054350" y="1177925"/>
            <a:ext cx="2820988"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7030A0"/>
                </a:solidFill>
              </a:rPr>
              <a:t>Ohýbání trubek</a:t>
            </a:r>
          </a:p>
        </p:txBody>
      </p:sp>
      <p:pic>
        <p:nvPicPr>
          <p:cNvPr id="21513" name="Picture 2" descr="C:\Users\Riha\Pictures\Rovnání\IMAGE0147.JPG"/>
          <p:cNvPicPr>
            <a:picLocks noChangeAspect="1" noChangeArrowheads="1"/>
          </p:cNvPicPr>
          <p:nvPr/>
        </p:nvPicPr>
        <p:blipFill>
          <a:blip r:embed="rId4">
            <a:extLst>
              <a:ext uri="{28A0092B-C50C-407E-A947-70E740481C1C}">
                <a14:useLocalDpi xmlns:a14="http://schemas.microsoft.com/office/drawing/2010/main" val="0"/>
              </a:ext>
            </a:extLst>
          </a:blip>
          <a:srcRect l="2885" t="6229" r="4260" b="5341"/>
          <a:stretch>
            <a:fillRect/>
          </a:stretch>
        </p:blipFill>
        <p:spPr bwMode="auto">
          <a:xfrm>
            <a:off x="323850" y="1700213"/>
            <a:ext cx="4046538"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4" name="Picture 3" descr="C:\Users\Riha\Pictures\Rovnání\IMAGE0158.JPG"/>
          <p:cNvPicPr>
            <a:picLocks noChangeAspect="1" noChangeArrowheads="1"/>
          </p:cNvPicPr>
          <p:nvPr/>
        </p:nvPicPr>
        <p:blipFill>
          <a:blip r:embed="rId5">
            <a:extLst>
              <a:ext uri="{28A0092B-C50C-407E-A947-70E740481C1C}">
                <a14:useLocalDpi xmlns:a14="http://schemas.microsoft.com/office/drawing/2010/main" val="0"/>
              </a:ext>
            </a:extLst>
          </a:blip>
          <a:srcRect l="5132" t="8443" r="3174" b="13197"/>
          <a:stretch>
            <a:fillRect/>
          </a:stretch>
        </p:blipFill>
        <p:spPr bwMode="auto">
          <a:xfrm>
            <a:off x="4679950" y="2205038"/>
            <a:ext cx="3995738" cy="252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8946AA4C-9574-43C7-99C8-5418B249A692}" type="slidenum">
              <a:rPr lang="cs-CZ" sz="1200">
                <a:solidFill>
                  <a:schemeClr val="tx1">
                    <a:tint val="75000"/>
                  </a:schemeClr>
                </a:solidFill>
                <a:latin typeface="+mn-lt"/>
              </a:rPr>
              <a:pPr algn="r" fontAlgn="auto">
                <a:spcBef>
                  <a:spcPts val="0"/>
                </a:spcBef>
                <a:spcAft>
                  <a:spcPts val="0"/>
                </a:spcAft>
                <a:defRPr/>
              </a:pPr>
              <a:t>21</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2534"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6" name="Rectangle 8"/>
          <p:cNvSpPr>
            <a:spLocks noChangeArrowheads="1"/>
          </p:cNvSpPr>
          <p:nvPr/>
        </p:nvSpPr>
        <p:spPr bwMode="auto">
          <a:xfrm>
            <a:off x="2843213" y="1196975"/>
            <a:ext cx="3233737"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7030A0"/>
                </a:solidFill>
              </a:rPr>
              <a:t>Bezpečnost práce</a:t>
            </a:r>
          </a:p>
        </p:txBody>
      </p:sp>
      <p:sp>
        <p:nvSpPr>
          <p:cNvPr id="9" name="Rectangle 3"/>
          <p:cNvSpPr txBox="1">
            <a:spLocks noChangeArrowheads="1"/>
          </p:cNvSpPr>
          <p:nvPr/>
        </p:nvSpPr>
        <p:spPr>
          <a:xfrm>
            <a:off x="457200" y="1600200"/>
            <a:ext cx="8229600" cy="4525963"/>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buFontTx/>
              <a:buNone/>
              <a:defRPr/>
            </a:pPr>
            <a:endParaRPr lang="cs-CZ" sz="2800" kern="0" dirty="0" smtClean="0"/>
          </a:p>
          <a:p>
            <a:pPr eaLnBrk="1" hangingPunct="1">
              <a:lnSpc>
                <a:spcPct val="90000"/>
              </a:lnSpc>
              <a:buFontTx/>
              <a:buNone/>
              <a:defRPr/>
            </a:pPr>
            <a:r>
              <a:rPr lang="cs-CZ" sz="2400" b="1" kern="0" dirty="0" smtClean="0"/>
              <a:t>1, Při manipulaci s plechy je nutné používat ochranné rukavice.</a:t>
            </a:r>
          </a:p>
          <a:p>
            <a:pPr eaLnBrk="1" hangingPunct="1">
              <a:lnSpc>
                <a:spcPct val="90000"/>
              </a:lnSpc>
              <a:buFontTx/>
              <a:buNone/>
              <a:defRPr/>
            </a:pPr>
            <a:r>
              <a:rPr lang="cs-CZ" sz="2400" b="1" kern="0" dirty="0" smtClean="0"/>
              <a:t>2, Při ohýbání plechu berte ohled na svého případného spolupracovníka, aby nedošlo </a:t>
            </a:r>
          </a:p>
          <a:p>
            <a:pPr eaLnBrk="1" hangingPunct="1">
              <a:lnSpc>
                <a:spcPct val="90000"/>
              </a:lnSpc>
              <a:buFontTx/>
              <a:buNone/>
              <a:defRPr/>
            </a:pPr>
            <a:r>
              <a:rPr lang="cs-CZ" sz="2400" b="1" kern="0" dirty="0" smtClean="0"/>
              <a:t>	k přiskřípnutí prstů mezi čelisti ohýbačky.</a:t>
            </a:r>
          </a:p>
          <a:p>
            <a:pPr eaLnBrk="1" hangingPunct="1">
              <a:lnSpc>
                <a:spcPct val="90000"/>
              </a:lnSpc>
              <a:buFontTx/>
              <a:buNone/>
              <a:defRPr/>
            </a:pPr>
            <a:r>
              <a:rPr lang="cs-CZ" sz="2400" b="1" kern="0" dirty="0" smtClean="0"/>
              <a:t>3, Při práci na drážkovačce držte materiál mimo osu pohybu válečků, aby nedošlo k jejich vtažení mezi ně.</a:t>
            </a:r>
          </a:p>
          <a:p>
            <a:pPr eaLnBrk="1" hangingPunct="1">
              <a:lnSpc>
                <a:spcPct val="90000"/>
              </a:lnSpc>
              <a:buFontTx/>
              <a:buNone/>
              <a:defRPr/>
            </a:pPr>
            <a:endParaRPr lang="cs-CZ" sz="2400" b="1" kern="0" dirty="0" smtClean="0"/>
          </a:p>
          <a:p>
            <a:pPr eaLnBrk="1" hangingPunct="1">
              <a:lnSpc>
                <a:spcPct val="90000"/>
              </a:lnSpc>
              <a:buFontTx/>
              <a:buNone/>
              <a:defRPr/>
            </a:pPr>
            <a:r>
              <a:rPr lang="cs-CZ" sz="2800" kern="0" dirty="0" smtClean="0"/>
              <a:t>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r>
              <a:rPr lang="cs-CZ" altLang="cs-CZ" b="1" smtClean="0">
                <a:solidFill>
                  <a:srgbClr val="7030A0"/>
                </a:solidFill>
              </a:rPr>
              <a:t>Kontrolní otázky</a:t>
            </a:r>
          </a:p>
        </p:txBody>
      </p:sp>
      <p:sp>
        <p:nvSpPr>
          <p:cNvPr id="23555" name="TextovéPole 1"/>
          <p:cNvSpPr txBox="1">
            <a:spLocks noChangeArrowheads="1"/>
          </p:cNvSpPr>
          <p:nvPr/>
        </p:nvSpPr>
        <p:spPr bwMode="auto">
          <a:xfrm>
            <a:off x="900113" y="1916113"/>
            <a:ext cx="7416800"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000" b="1"/>
              <a:t>1, Do jaké technologické skupiny patří rovnání a ohýbání?</a:t>
            </a:r>
          </a:p>
          <a:p>
            <a:pPr eaLnBrk="1" hangingPunct="1">
              <a:spcBef>
                <a:spcPct val="0"/>
              </a:spcBef>
              <a:buFontTx/>
              <a:buNone/>
            </a:pPr>
            <a:r>
              <a:rPr lang="cs-CZ" altLang="cs-CZ" sz="2000" b="1"/>
              <a:t>2, Jaké nástroje a pomůcky používáme při ručním rovnání </a:t>
            </a:r>
          </a:p>
          <a:p>
            <a:pPr eaLnBrk="1" hangingPunct="1">
              <a:spcBef>
                <a:spcPct val="0"/>
              </a:spcBef>
              <a:buFontTx/>
              <a:buNone/>
            </a:pPr>
            <a:r>
              <a:rPr lang="cs-CZ" altLang="cs-CZ" sz="2000" b="1"/>
              <a:t>    plechů nebo pásového materiálu?</a:t>
            </a:r>
          </a:p>
          <a:p>
            <a:pPr eaLnBrk="1" hangingPunct="1">
              <a:spcBef>
                <a:spcPct val="0"/>
              </a:spcBef>
              <a:buFontTx/>
              <a:buNone/>
            </a:pPr>
            <a:r>
              <a:rPr lang="cs-CZ" altLang="cs-CZ" sz="2000" b="1"/>
              <a:t>3, Jak se jmenuje strojní zařízení na kterém můžeme rovnat</a:t>
            </a:r>
          </a:p>
          <a:p>
            <a:pPr eaLnBrk="1" hangingPunct="1">
              <a:spcBef>
                <a:spcPct val="0"/>
              </a:spcBef>
              <a:buFontTx/>
              <a:buNone/>
            </a:pPr>
            <a:r>
              <a:rPr lang="cs-CZ" altLang="cs-CZ" sz="2000" b="1"/>
              <a:t>    silnější dráty nebo tyčovinu?</a:t>
            </a:r>
          </a:p>
          <a:p>
            <a:pPr eaLnBrk="1" hangingPunct="1">
              <a:spcBef>
                <a:spcPct val="0"/>
              </a:spcBef>
              <a:buFontTx/>
              <a:buNone/>
            </a:pPr>
            <a:r>
              <a:rPr lang="cs-CZ" altLang="cs-CZ" sz="2000" b="1"/>
              <a:t>4, Jaké technologické vlastnosti musí mít materiál určený </a:t>
            </a:r>
          </a:p>
          <a:p>
            <a:pPr eaLnBrk="1" hangingPunct="1">
              <a:spcBef>
                <a:spcPct val="0"/>
              </a:spcBef>
              <a:buFontTx/>
              <a:buNone/>
            </a:pPr>
            <a:r>
              <a:rPr lang="cs-CZ" altLang="cs-CZ" sz="2000" b="1"/>
              <a:t>    k ohýbání?</a:t>
            </a:r>
          </a:p>
          <a:p>
            <a:pPr eaLnBrk="1" hangingPunct="1">
              <a:spcBef>
                <a:spcPct val="0"/>
              </a:spcBef>
              <a:buFontTx/>
              <a:buNone/>
            </a:pPr>
            <a:r>
              <a:rPr lang="cs-CZ" altLang="cs-CZ" sz="2000" b="1"/>
              <a:t>5, Vyjmenujte hlavní části ruční mechanické ohýbačky!</a:t>
            </a:r>
          </a:p>
          <a:p>
            <a:pPr eaLnBrk="1" hangingPunct="1">
              <a:spcBef>
                <a:spcPct val="0"/>
              </a:spcBef>
              <a:buFontTx/>
              <a:buNone/>
            </a:pPr>
            <a:r>
              <a:rPr lang="cs-CZ" altLang="cs-CZ" sz="2000" b="1"/>
              <a:t>6, Co to je zakružování a kde se používá?</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Přímá spojnice 6"/>
          <p:cNvCxnSpPr/>
          <p:nvPr/>
        </p:nvCxnSpPr>
        <p:spPr>
          <a:xfrm>
            <a:off x="0" y="900113"/>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cxnSp>
        <p:nvCxnSpPr>
          <p:cNvPr id="8" name="Přímá spojnice 7"/>
          <p:cNvCxnSpPr/>
          <p:nvPr/>
        </p:nvCxnSpPr>
        <p:spPr>
          <a:xfrm>
            <a:off x="0" y="6048375"/>
            <a:ext cx="9144000" cy="0"/>
          </a:xfrm>
          <a:prstGeom prst="line">
            <a:avLst/>
          </a:prstGeom>
          <a:ln w="15875">
            <a:solidFill>
              <a:srgbClr val="EA851B"/>
            </a:solidFill>
          </a:ln>
        </p:spPr>
        <p:style>
          <a:lnRef idx="1">
            <a:schemeClr val="accent1"/>
          </a:lnRef>
          <a:fillRef idx="0">
            <a:schemeClr val="accent1"/>
          </a:fillRef>
          <a:effectRef idx="0">
            <a:schemeClr val="accent1"/>
          </a:effectRef>
          <a:fontRef idx="minor">
            <a:schemeClr val="tx1"/>
          </a:fontRef>
        </p:style>
      </p:cxnSp>
      <p:sp>
        <p:nvSpPr>
          <p:cNvPr id="15" name="Zástupný symbol pro číslo snímku 14"/>
          <p:cNvSpPr txBox="1">
            <a:spLocks noGrp="1"/>
          </p:cNvSpPr>
          <p:nvPr/>
        </p:nvSpPr>
        <p:spPr>
          <a:xfrm>
            <a:off x="6480175" y="6335713"/>
            <a:ext cx="2133600" cy="365125"/>
          </a:xfrm>
          <a:prstGeom prst="rect">
            <a:avLst/>
          </a:prstGeom>
          <a:noFill/>
        </p:spPr>
        <p:txBody>
          <a:bodyPr anchor="ctr"/>
          <a:lstStyle/>
          <a:p>
            <a:pPr algn="r" fontAlgn="auto">
              <a:spcBef>
                <a:spcPts val="0"/>
              </a:spcBef>
              <a:spcAft>
                <a:spcPts val="0"/>
              </a:spcAft>
              <a:defRPr/>
            </a:pPr>
            <a:fld id="{F826E622-3784-4B6A-82BF-757E5EC82F4C}" type="slidenum">
              <a:rPr lang="cs-CZ" sz="1200">
                <a:solidFill>
                  <a:schemeClr val="tx1">
                    <a:tint val="75000"/>
                  </a:schemeClr>
                </a:solidFill>
                <a:latin typeface="+mn-lt"/>
              </a:rPr>
              <a:pPr algn="r" fontAlgn="auto">
                <a:spcBef>
                  <a:spcPts val="0"/>
                </a:spcBef>
                <a:spcAft>
                  <a:spcPts val="0"/>
                </a:spcAft>
                <a:defRPr/>
              </a:pPr>
              <a:t>23</a:t>
            </a:fld>
            <a:endParaRPr lang="cs-CZ" sz="1200" dirty="0">
              <a:solidFill>
                <a:schemeClr val="tx1">
                  <a:tint val="75000"/>
                </a:schemeClr>
              </a:solidFill>
              <a:latin typeface="+mn-lt"/>
            </a:endParaRPr>
          </a:p>
        </p:txBody>
      </p:sp>
      <p:sp>
        <p:nvSpPr>
          <p:cNvPr id="19" name="Nadpis 1"/>
          <p:cNvSpPr>
            <a:spLocks noGrp="1"/>
          </p:cNvSpPr>
          <p:nvPr>
            <p:ph type="ctrTitle" idx="4294967295"/>
          </p:nvPr>
        </p:nvSpPr>
        <p:spPr>
          <a:xfrm>
            <a:off x="3203575" y="144463"/>
            <a:ext cx="5653088" cy="730250"/>
          </a:xfrm>
        </p:spPr>
        <p:txBody>
          <a:bodyPr tIns="0">
            <a:normAutofit/>
          </a:bodyPr>
          <a:lstStyle/>
          <a:p>
            <a:pPr algn="r">
              <a:defRPr/>
            </a:pPr>
            <a:r>
              <a:rPr lang="cs-CZ" sz="1600" b="1" smtClean="0">
                <a:solidFill>
                  <a:srgbClr val="02283F"/>
                </a:solidFill>
                <a:effectLst>
                  <a:outerShdw blurRad="38100" dist="38100" dir="2700000" algn="tl">
                    <a:srgbClr val="C0C0C0"/>
                  </a:outerShdw>
                </a:effectLst>
                <a:latin typeface="Book Antiqua" pitchFamily="18" charset="0"/>
                <a:cs typeface="Arial" charset="0"/>
              </a:rPr>
              <a:t>STŘEDNÍ ŠKOLA STAVEBNÍ A TECHNICKÁ</a:t>
            </a:r>
            <a:r>
              <a:rPr lang="cs-CZ" sz="1400" smtClean="0">
                <a:solidFill>
                  <a:srgbClr val="02283F"/>
                </a:solidFill>
                <a:cs typeface="Arial" charset="0"/>
              </a:rPr>
              <a:t/>
            </a:r>
            <a:br>
              <a:rPr lang="cs-CZ" sz="1400" smtClean="0">
                <a:solidFill>
                  <a:srgbClr val="02283F"/>
                </a:solidFill>
                <a:cs typeface="Arial" charset="0"/>
              </a:rPr>
            </a:br>
            <a:r>
              <a:rPr lang="cs-CZ" sz="1400" smtClean="0">
                <a:solidFill>
                  <a:srgbClr val="02283F"/>
                </a:solidFill>
                <a:latin typeface="Book Antiqua" pitchFamily="18" charset="0"/>
                <a:cs typeface="Arial" charset="0"/>
              </a:rPr>
              <a:t>Ústí nad Labem, Čelakovského 5, příspěvková organizace</a:t>
            </a:r>
            <a:br>
              <a:rPr lang="cs-CZ" sz="1400" smtClean="0">
                <a:solidFill>
                  <a:srgbClr val="02283F"/>
                </a:solidFill>
                <a:latin typeface="Book Antiqua" pitchFamily="18" charset="0"/>
                <a:cs typeface="Arial" charset="0"/>
              </a:rPr>
            </a:br>
            <a:r>
              <a:rPr lang="cs-CZ" sz="1400" smtClean="0">
                <a:solidFill>
                  <a:srgbClr val="02283F"/>
                </a:solidFill>
                <a:latin typeface="Book Antiqua" pitchFamily="18" charset="0"/>
                <a:cs typeface="Arial" charset="0"/>
              </a:rPr>
              <a:t>Páteřní škola Ústeckého kraje</a:t>
            </a:r>
          </a:p>
        </p:txBody>
      </p:sp>
      <p:pic>
        <p:nvPicPr>
          <p:cNvPr id="24582" name="Obrázek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0650" y="52388"/>
            <a:ext cx="2709863" cy="792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Obrázek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4350" y="6116638"/>
            <a:ext cx="3035300" cy="64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4" name="Rectangle 8"/>
          <p:cNvSpPr>
            <a:spLocks noChangeArrowheads="1"/>
          </p:cNvSpPr>
          <p:nvPr/>
        </p:nvSpPr>
        <p:spPr bwMode="auto">
          <a:xfrm>
            <a:off x="2843213" y="1125538"/>
            <a:ext cx="30718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cs-CZ" altLang="cs-CZ" sz="2800" b="1">
                <a:solidFill>
                  <a:srgbClr val="7030A0"/>
                </a:solidFill>
              </a:rPr>
              <a:t>Použitá literatura</a:t>
            </a:r>
          </a:p>
        </p:txBody>
      </p:sp>
      <p:sp>
        <p:nvSpPr>
          <p:cNvPr id="24585" name="Zástupný symbol pro obsah 2"/>
          <p:cNvSpPr>
            <a:spLocks/>
          </p:cNvSpPr>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eaLnBrk="0" hangingPunct="0">
              <a:spcBef>
                <a:spcPct val="20000"/>
              </a:spcBef>
              <a:defRPr/>
            </a:pPr>
            <a:r>
              <a:rPr lang="cs-CZ" sz="2800" b="1" dirty="0"/>
              <a:t>	</a:t>
            </a:r>
            <a:r>
              <a:rPr lang="cs-CZ" sz="1400" dirty="0"/>
              <a:t>Fialová Dana Ing. , </a:t>
            </a:r>
            <a:r>
              <a:rPr lang="cs-CZ" sz="1400" dirty="0" err="1"/>
              <a:t>Gradek</a:t>
            </a:r>
            <a:r>
              <a:rPr lang="cs-CZ" sz="1400" dirty="0"/>
              <a:t> Vladislav Ing. , </a:t>
            </a:r>
            <a:r>
              <a:rPr lang="cs-CZ" sz="1400" i="1" dirty="0"/>
              <a:t>Zámečnické práce a údržba –Technologie 1. díl učebnice pro SOU</a:t>
            </a:r>
            <a:r>
              <a:rPr lang="cs-CZ" sz="1400" dirty="0"/>
              <a:t>,  Praha, Parta 2006, ISBN 80-7320-086-4, </a:t>
            </a:r>
          </a:p>
          <a:p>
            <a:pPr marL="342900" indent="-342900" eaLnBrk="0" hangingPunct="0">
              <a:spcBef>
                <a:spcPct val="20000"/>
              </a:spcBef>
              <a:defRPr/>
            </a:pPr>
            <a:r>
              <a:rPr lang="cs-CZ" sz="1400" dirty="0"/>
              <a:t>       Použité obrázky: snímek č. 4, str.48, obr. 93, str. 49, obr. 95,96,   snímek č. 5, str.48, obr. 94, snímek č. 6, str.50, obr. 98, 99, snímek č. 10, str.52, obr. 102, snímek č. 14, str. 53, obr. 105, snímek č. 15, str.53, obr. 105, snímek č. 18, str.53, obr. 106, str. 49, snímek č. 20, str. 52, obr. 104</a:t>
            </a:r>
          </a:p>
          <a:p>
            <a:pPr marL="342900" indent="-342900" eaLnBrk="0" hangingPunct="0">
              <a:spcBef>
                <a:spcPct val="20000"/>
              </a:spcBef>
              <a:defRPr/>
            </a:pPr>
            <a:endParaRPr lang="cs-CZ" sz="1400" dirty="0"/>
          </a:p>
          <a:p>
            <a:pPr marL="342900" indent="-342900" eaLnBrk="0" hangingPunct="0">
              <a:spcBef>
                <a:spcPct val="20000"/>
              </a:spcBef>
              <a:defRPr/>
            </a:pPr>
            <a:r>
              <a:rPr lang="cs-CZ" sz="1400" b="1" dirty="0"/>
              <a:t>	</a:t>
            </a:r>
            <a:r>
              <a:rPr lang="cs-CZ" sz="1400" dirty="0"/>
              <a:t>Outrata  Jiří Ing. , </a:t>
            </a:r>
            <a:r>
              <a:rPr lang="cs-CZ" sz="1400" i="1" dirty="0"/>
              <a:t>Technologie ručního zpracování kovů pro </a:t>
            </a:r>
          </a:p>
          <a:p>
            <a:pPr marL="342900" indent="-342900" eaLnBrk="0" hangingPunct="0">
              <a:spcBef>
                <a:spcPct val="20000"/>
              </a:spcBef>
              <a:defRPr/>
            </a:pPr>
            <a:r>
              <a:rPr lang="cs-CZ" sz="1400" i="1" dirty="0"/>
              <a:t>      1. ročník OU a UŠ </a:t>
            </a:r>
            <a:r>
              <a:rPr lang="cs-CZ" sz="1400" i="1" dirty="0" err="1"/>
              <a:t>kovo</a:t>
            </a:r>
            <a:r>
              <a:rPr lang="cs-CZ" sz="1400" i="1" dirty="0"/>
              <a:t> oborů, Praha, </a:t>
            </a:r>
            <a:r>
              <a:rPr lang="cs-CZ" sz="1400" dirty="0"/>
              <a:t>SNTL 1981, EAN 04-204-82</a:t>
            </a:r>
          </a:p>
          <a:p>
            <a:pPr marL="342900" indent="-342900" eaLnBrk="0" hangingPunct="0">
              <a:spcBef>
                <a:spcPct val="20000"/>
              </a:spcBef>
              <a:defRPr/>
            </a:pPr>
            <a:r>
              <a:rPr lang="cs-CZ" sz="1400" dirty="0"/>
              <a:t>       Použité obrázky: snímek 8, str.66, obr. A, snímek č. 9, str. 73, obr. A-G, snímek č. 11, </a:t>
            </a:r>
          </a:p>
          <a:p>
            <a:pPr marL="342900" indent="-342900" eaLnBrk="0" hangingPunct="0">
              <a:spcBef>
                <a:spcPct val="20000"/>
              </a:spcBef>
              <a:defRPr/>
            </a:pPr>
            <a:r>
              <a:rPr lang="cs-CZ" sz="1400" dirty="0"/>
              <a:t>       str. 71,  obr. A-D, snímek č. 12, str.72,  obr. A-D, snímek č. 13, str.70,  obr. D</a:t>
            </a:r>
          </a:p>
          <a:p>
            <a:pPr marL="342900" indent="-342900" eaLnBrk="0" hangingPunct="0">
              <a:spcBef>
                <a:spcPct val="20000"/>
              </a:spcBef>
              <a:defRPr/>
            </a:pPr>
            <a:endParaRPr lang="cs-CZ" sz="1400" dirty="0"/>
          </a:p>
          <a:p>
            <a:pPr marL="342900" indent="-342900" eaLnBrk="0" hangingPunct="0">
              <a:spcBef>
                <a:spcPct val="20000"/>
              </a:spcBef>
              <a:defRPr/>
            </a:pPr>
            <a:r>
              <a:rPr lang="cs-CZ" sz="1400" dirty="0"/>
              <a:t>	</a:t>
            </a:r>
            <a:r>
              <a:rPr lang="cs-CZ" sz="1400" dirty="0" err="1"/>
              <a:t>Dillinger</a:t>
            </a:r>
            <a:r>
              <a:rPr lang="cs-CZ" sz="1400" dirty="0"/>
              <a:t> Josef  Ing a kol. </a:t>
            </a:r>
            <a:r>
              <a:rPr lang="cs-CZ" sz="1400" i="1" dirty="0"/>
              <a:t>Moderní strojírenství pro školu i praxi</a:t>
            </a:r>
            <a:r>
              <a:rPr lang="cs-CZ" sz="1400" dirty="0"/>
              <a:t>. Praha: Europa Sobotáles, 2007, ISBN 978-80-86706-19-1.</a:t>
            </a:r>
          </a:p>
          <a:p>
            <a:pPr marL="342900" indent="-342900" eaLnBrk="0" hangingPunct="0">
              <a:spcBef>
                <a:spcPct val="20000"/>
              </a:spcBef>
              <a:defRPr/>
            </a:pPr>
            <a:r>
              <a:rPr lang="cs-CZ" sz="1400" dirty="0"/>
              <a:t>       Použité obrázky: snímek 7, str.93, obr. 2, snímek č. 15, str. 95, obr. 1, str. 93, obr.3, snímek č. 20, str. 95,  obr.  2</a:t>
            </a:r>
          </a:p>
          <a:p>
            <a:pPr eaLnBrk="0" hangingPunct="0">
              <a:spcBef>
                <a:spcPct val="20000"/>
              </a:spcBef>
              <a:defRPr/>
            </a:pPr>
            <a:r>
              <a:rPr lang="cs-CZ" sz="3200" dirty="0"/>
              <a:t>   </a:t>
            </a:r>
            <a:r>
              <a:rPr lang="cs-CZ" sz="1400" dirty="0"/>
              <a:t>Fotografie na snímcích 16, 17 a 19 archiv autora.</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
      </a:majorFont>
      <a:minorFont>
        <a:latin typeface="Arial"/>
        <a:ea typeface=""/>
        <a:cs typeface=""/>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979</TotalTime>
  <Words>464</Words>
  <Application>Microsoft Office PowerPoint</Application>
  <PresentationFormat>Předvádění na obrazovce (4:3)</PresentationFormat>
  <Paragraphs>190</Paragraphs>
  <Slides>23</Slides>
  <Notes>0</Notes>
  <HiddenSlides>0</HiddenSlides>
  <MMClips>0</MMClips>
  <ScaleCrop>false</ScaleCrop>
  <HeadingPairs>
    <vt:vector size="6" baseType="variant">
      <vt:variant>
        <vt:lpstr>Použitá písma</vt:lpstr>
      </vt:variant>
      <vt:variant>
        <vt:i4>4</vt:i4>
      </vt:variant>
      <vt:variant>
        <vt:lpstr>Motiv</vt:lpstr>
      </vt:variant>
      <vt:variant>
        <vt:i4>1</vt:i4>
      </vt:variant>
      <vt:variant>
        <vt:lpstr>Nadpisy snímků</vt:lpstr>
      </vt:variant>
      <vt:variant>
        <vt:i4>23</vt:i4>
      </vt:variant>
    </vt:vector>
  </HeadingPairs>
  <TitlesOfParts>
    <vt:vector size="28" baseType="lpstr">
      <vt:lpstr>Arial</vt:lpstr>
      <vt:lpstr>Calibri</vt:lpstr>
      <vt:lpstr>Times New Roman</vt:lpstr>
      <vt:lpstr>Book Antiqua</vt:lpstr>
      <vt:lpstr>Výchozí návrh</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STŘEDNÍ ŠKOLA STAVEBNÍ A TECHNICKÁ Ústí nad Labem, Čelakovského 5, příspěvková organizace Páteřní škola Ústeckého kraje</vt:lpstr>
      <vt:lpstr>Kontrolní otázky</vt:lpstr>
      <vt:lpstr>STŘEDNÍ ŠKOLA STAVEBNÍ A TECHNICKÁ Ústí nad Labem, Čelakovského 5, příspěvková organizace Páteřní škola Ústeckého kraje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Ruční obrábění kovů</dc:title>
  <dc:creator>Zdeněk Říha</dc:creator>
  <cp:lastModifiedBy>Zdeněk Říha</cp:lastModifiedBy>
  <cp:revision>68</cp:revision>
  <dcterms:created xsi:type="dcterms:W3CDTF">2007-02-24T11:24:02Z</dcterms:created>
  <dcterms:modified xsi:type="dcterms:W3CDTF">2013-10-24T12:03:08Z</dcterms:modified>
</cp:coreProperties>
</file>