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71" r:id="rId6"/>
    <p:sldId id="270" r:id="rId7"/>
    <p:sldId id="260" r:id="rId8"/>
    <p:sldId id="261" r:id="rId9"/>
    <p:sldId id="265" r:id="rId10"/>
    <p:sldId id="263" r:id="rId11"/>
    <p:sldId id="264" r:id="rId12"/>
    <p:sldId id="268" r:id="rId13"/>
    <p:sldId id="266" r:id="rId14"/>
    <p:sldId id="267" r:id="rId15"/>
    <p:sldId id="269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37109-F7B7-4CC5-BCC0-1C8415C98D69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99695-F642-4C8F-99F2-BEDF08B8D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hyperlink" Target="http://www.google.cz/url?sa=i&amp;rct=j&amp;q=c%C3%ADvka&amp;source=images&amp;cd=&amp;cad=rja&amp;docid=WQhOCQCBrjS4tM&amp;tbnid=OqOD3j31qzkusM:&amp;ved=0CAUQjRw&amp;url=http%3A%2F%2Fwww.plszabo.cz%2Feshop%2Fsvetelna-civka-suni-p-9528.html&amp;ei=NZykUb6fHcvXPeWDgbgH&amp;bvm=bv.47008514,d.ZWU&amp;psig=AFQjCNFLk3CGebBx8Vwe-1YA59GmrBR3pQ&amp;ust=1369828698314597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z/url?sa=i&amp;rct=j&amp;q=magnetick%C3%A9+pole+c%C3%ADvky&amp;source=images&amp;cd=&amp;cad=rja&amp;docid=MFQqIs1YQ86V4M&amp;tbnid=Mqp4tk16AYMH5M:&amp;ved=0CAUQjRw&amp;url=http%3A%2F%2Flucy.troja.mff.cuni.cz%2F~tichy%2Felektross%2Fmagn_pole%2Fmagn_pole_civky.html&amp;ei=rJ6kUYjxH4ztO--lgYgK&amp;bvm=bv.47008514,d.ZWU&amp;psig=AFQjCNHmBjbn6wHkZnyGetcUTQCwVbabHg&amp;ust=136982927164437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hyperlink" Target="http://www.google.cz/url?sa=i&amp;rct=j&amp;q=magnetick%C3%A9+pole+c%C3%ADvky&amp;source=images&amp;cd=&amp;cad=rja&amp;docid=b6NsE7JbEIagbM&amp;tbnid=TsnQBH5oe0Ca5M:&amp;ved=0CAUQjRw&amp;url=http%3A%2F%2Ffyzweb.cz%2Fmaterialy%2Fbizarni_kramy%2Fmag1.php&amp;ei=Vp-kUauKBcvEPKHdgfAM&amp;bvm=bv.47008514,d.ZWU&amp;psig=AFQjCNHmBjbn6wHkZnyGetcUTQCwVbabHg&amp;ust=1369829271644371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22828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Magnetické pole cívky</a:t>
            </a:r>
            <a:endParaRPr kumimoji="0" lang="cs-CZ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Dánský fyzik - H. CH. Oersted  1820</a:t>
            </a:r>
            <a:endParaRPr kumimoji="0" lang="cs-CZ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11" descr="oerste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95400" y="2057400"/>
            <a:ext cx="2220912" cy="2884487"/>
          </a:xfrm>
          <a:prstGeom prst="rect">
            <a:avLst/>
          </a:prstGeom>
          <a:noFill/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4572000" y="1556792"/>
            <a:ext cx="4114800" cy="453920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Zjistil, že kolem vodiče s elektrickým proudem, je magnetické pole.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Cívka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609600" y="2590800"/>
            <a:ext cx="7929562" cy="12938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Měděný drát  namotaný na kostře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z elektrického izolantu.</a:t>
            </a:r>
          </a:p>
        </p:txBody>
      </p:sp>
      <p:pic>
        <p:nvPicPr>
          <p:cNvPr id="6" name="Picture 5" descr="civ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05000" y="762000"/>
            <a:ext cx="2152650" cy="1835150"/>
          </a:xfrm>
          <a:prstGeom prst="rect">
            <a:avLst/>
          </a:prstGeom>
          <a:noFill/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09600" y="3581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Schematická značka cívky</a:t>
            </a:r>
          </a:p>
        </p:txBody>
      </p:sp>
      <p:pic>
        <p:nvPicPr>
          <p:cNvPr id="9" name="Picture 4" descr="schematická znač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667000" y="4724400"/>
            <a:ext cx="4105275" cy="1355725"/>
          </a:xfrm>
          <a:prstGeom prst="rect">
            <a:avLst/>
          </a:prstGeom>
          <a:noFill/>
        </p:spPr>
      </p:pic>
      <p:pic>
        <p:nvPicPr>
          <p:cNvPr id="11266" name="Picture 2" descr="http://www.plszabo.cz/eshop/nahledy/images/2100000109227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457200"/>
            <a:ext cx="2943225" cy="2213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Opakování</a:t>
            </a:r>
            <a:endParaRPr lang="cs-CZ" sz="3200" b="1" dirty="0"/>
          </a:p>
        </p:txBody>
      </p:sp>
      <p:sp>
        <p:nvSpPr>
          <p:cNvPr id="4" name="Text Box 64"/>
          <p:cNvSpPr txBox="1">
            <a:spLocks noChangeArrowheads="1"/>
          </p:cNvSpPr>
          <p:nvPr/>
        </p:nvSpPr>
        <p:spPr bwMode="auto">
          <a:xfrm>
            <a:off x="457200" y="990600"/>
            <a:ext cx="8435975" cy="138499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 smtClean="0">
                <a:latin typeface="Arial" charset="0"/>
              </a:rPr>
              <a:t>Trvalý magnet</a:t>
            </a:r>
          </a:p>
          <a:p>
            <a:r>
              <a:rPr lang="cs-CZ" sz="2800" dirty="0" smtClean="0">
                <a:latin typeface="Arial" charset="0"/>
              </a:rPr>
              <a:t>přitahuje </a:t>
            </a:r>
            <a:r>
              <a:rPr lang="cs-CZ" sz="2800" dirty="0">
                <a:latin typeface="Arial" charset="0"/>
              </a:rPr>
              <a:t>tělesa z feromagnetických látek (železo, kobalt, nikl)</a:t>
            </a: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 rot="5400000">
            <a:off x="3563144" y="1923256"/>
            <a:ext cx="1079500" cy="3024188"/>
            <a:chOff x="1156" y="799"/>
            <a:chExt cx="363" cy="1588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1156" y="799"/>
              <a:ext cx="363" cy="1588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1156" y="2024"/>
              <a:ext cx="363" cy="36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1156" y="799"/>
              <a:ext cx="363" cy="363"/>
            </a:xfrm>
            <a:prstGeom prst="rect">
              <a:avLst/>
            </a:prstGeom>
            <a:solidFill>
              <a:srgbClr val="007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9" name="Group 11"/>
          <p:cNvGrpSpPr>
            <a:grpSpLocks/>
          </p:cNvGrpSpPr>
          <p:nvPr/>
        </p:nvGrpSpPr>
        <p:grpSpPr bwMode="auto">
          <a:xfrm rot="-5400000">
            <a:off x="979488" y="3287712"/>
            <a:ext cx="1296987" cy="360362"/>
            <a:chOff x="3379" y="1480"/>
            <a:chExt cx="817" cy="227"/>
          </a:xfrm>
        </p:grpSpPr>
        <p:sp>
          <p:nvSpPr>
            <p:cNvPr id="10" name="AutoShape 12"/>
            <p:cNvSpPr>
              <a:spLocks noChangeArrowheads="1"/>
            </p:cNvSpPr>
            <p:nvPr/>
          </p:nvSpPr>
          <p:spPr bwMode="auto">
            <a:xfrm rot="-5400000">
              <a:off x="3470" y="1389"/>
              <a:ext cx="227" cy="409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" name="AutoShape 13"/>
            <p:cNvSpPr>
              <a:spLocks noChangeArrowheads="1"/>
            </p:cNvSpPr>
            <p:nvPr/>
          </p:nvSpPr>
          <p:spPr bwMode="auto">
            <a:xfrm rot="5400000">
              <a:off x="3878" y="1389"/>
              <a:ext cx="227" cy="409"/>
            </a:xfrm>
            <a:prstGeom prst="triangle">
              <a:avLst>
                <a:gd name="adj" fmla="val 50000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2" name="Group 8"/>
          <p:cNvGrpSpPr>
            <a:grpSpLocks/>
          </p:cNvGrpSpPr>
          <p:nvPr/>
        </p:nvGrpSpPr>
        <p:grpSpPr bwMode="auto">
          <a:xfrm rot="-5400000">
            <a:off x="6084887" y="3287713"/>
            <a:ext cx="1296988" cy="360362"/>
            <a:chOff x="3379" y="1480"/>
            <a:chExt cx="817" cy="227"/>
          </a:xfrm>
        </p:grpSpPr>
        <p:sp>
          <p:nvSpPr>
            <p:cNvPr id="13" name="AutoShape 9"/>
            <p:cNvSpPr>
              <a:spLocks noChangeArrowheads="1"/>
            </p:cNvSpPr>
            <p:nvPr/>
          </p:nvSpPr>
          <p:spPr bwMode="auto">
            <a:xfrm rot="-5400000">
              <a:off x="3470" y="1389"/>
              <a:ext cx="227" cy="409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" name="AutoShape 10"/>
            <p:cNvSpPr>
              <a:spLocks noChangeArrowheads="1"/>
            </p:cNvSpPr>
            <p:nvPr/>
          </p:nvSpPr>
          <p:spPr bwMode="auto">
            <a:xfrm rot="5400000">
              <a:off x="3878" y="1389"/>
              <a:ext cx="227" cy="409"/>
            </a:xfrm>
            <a:prstGeom prst="triangle">
              <a:avLst>
                <a:gd name="adj" fmla="val 50000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2209800" y="4419600"/>
            <a:ext cx="1368425" cy="1366838"/>
            <a:chOff x="1908175" y="3286125"/>
            <a:chExt cx="1368425" cy="1366838"/>
          </a:xfrm>
        </p:grpSpPr>
        <p:grpSp>
          <p:nvGrpSpPr>
            <p:cNvPr id="29" name="Group 14"/>
            <p:cNvGrpSpPr>
              <a:grpSpLocks/>
            </p:cNvGrpSpPr>
            <p:nvPr/>
          </p:nvGrpSpPr>
          <p:grpSpPr bwMode="auto">
            <a:xfrm rot="16200000">
              <a:off x="2052661" y="3932238"/>
              <a:ext cx="1223963" cy="217489"/>
              <a:chOff x="1837" y="3067"/>
              <a:chExt cx="771" cy="137"/>
            </a:xfrm>
          </p:grpSpPr>
          <p:sp>
            <p:nvSpPr>
              <p:cNvPr id="47" name="Rectangle 15"/>
              <p:cNvSpPr>
                <a:spLocks noChangeArrowheads="1"/>
              </p:cNvSpPr>
              <p:nvPr/>
            </p:nvSpPr>
            <p:spPr bwMode="auto">
              <a:xfrm>
                <a:off x="1927" y="3113"/>
                <a:ext cx="635" cy="45"/>
              </a:xfrm>
              <a:prstGeom prst="rect">
                <a:avLst/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48" name="Rectangle 16"/>
              <p:cNvSpPr>
                <a:spLocks noChangeArrowheads="1"/>
              </p:cNvSpPr>
              <p:nvPr/>
            </p:nvSpPr>
            <p:spPr bwMode="auto">
              <a:xfrm>
                <a:off x="2562" y="3067"/>
                <a:ext cx="46" cy="137"/>
              </a:xfrm>
              <a:prstGeom prst="rect">
                <a:avLst/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49" name="AutoShape 17"/>
              <p:cNvSpPr>
                <a:spLocks noChangeArrowheads="1"/>
              </p:cNvSpPr>
              <p:nvPr/>
            </p:nvSpPr>
            <p:spPr bwMode="auto">
              <a:xfrm rot="-5400000">
                <a:off x="1860" y="3090"/>
                <a:ext cx="45" cy="9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grpSp>
          <p:nvGrpSpPr>
            <p:cNvPr id="30" name="Group 51"/>
            <p:cNvGrpSpPr>
              <a:grpSpLocks/>
            </p:cNvGrpSpPr>
            <p:nvPr/>
          </p:nvGrpSpPr>
          <p:grpSpPr bwMode="auto">
            <a:xfrm rot="12130031">
              <a:off x="1908184" y="3933802"/>
              <a:ext cx="1223963" cy="217489"/>
              <a:chOff x="1837" y="3067"/>
              <a:chExt cx="771" cy="137"/>
            </a:xfrm>
          </p:grpSpPr>
          <p:sp>
            <p:nvSpPr>
              <p:cNvPr id="44" name="Rectangle 52"/>
              <p:cNvSpPr>
                <a:spLocks noChangeArrowheads="1"/>
              </p:cNvSpPr>
              <p:nvPr/>
            </p:nvSpPr>
            <p:spPr bwMode="auto">
              <a:xfrm>
                <a:off x="1927" y="3113"/>
                <a:ext cx="635" cy="45"/>
              </a:xfrm>
              <a:prstGeom prst="rect">
                <a:avLst/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45" name="Rectangle 53"/>
              <p:cNvSpPr>
                <a:spLocks noChangeArrowheads="1"/>
              </p:cNvSpPr>
              <p:nvPr/>
            </p:nvSpPr>
            <p:spPr bwMode="auto">
              <a:xfrm>
                <a:off x="2562" y="3067"/>
                <a:ext cx="46" cy="137"/>
              </a:xfrm>
              <a:prstGeom prst="rect">
                <a:avLst/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46" name="AutoShape 54"/>
              <p:cNvSpPr>
                <a:spLocks noChangeArrowheads="1"/>
              </p:cNvSpPr>
              <p:nvPr/>
            </p:nvSpPr>
            <p:spPr bwMode="auto">
              <a:xfrm rot="-5400000">
                <a:off x="1860" y="3090"/>
                <a:ext cx="45" cy="9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grpSp>
          <p:nvGrpSpPr>
            <p:cNvPr id="31" name="Skupina 65"/>
            <p:cNvGrpSpPr/>
            <p:nvPr/>
          </p:nvGrpSpPr>
          <p:grpSpPr>
            <a:xfrm>
              <a:off x="1908173" y="3286129"/>
              <a:ext cx="1368436" cy="1223963"/>
              <a:chOff x="1908173" y="3286129"/>
              <a:chExt cx="1368436" cy="1223963"/>
            </a:xfrm>
          </p:grpSpPr>
          <p:grpSp>
            <p:nvGrpSpPr>
              <p:cNvPr id="32" name="Group 43"/>
              <p:cNvGrpSpPr>
                <a:grpSpLocks/>
              </p:cNvGrpSpPr>
              <p:nvPr/>
            </p:nvGrpSpPr>
            <p:grpSpPr bwMode="auto">
              <a:xfrm rot="10499854">
                <a:off x="1908173" y="3933802"/>
                <a:ext cx="1223963" cy="217489"/>
                <a:chOff x="1837" y="3067"/>
                <a:chExt cx="771" cy="137"/>
              </a:xfrm>
            </p:grpSpPr>
            <p:sp>
              <p:nvSpPr>
                <p:cNvPr id="41" name="Rectangle 44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42" name="Rectangle 45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43" name="AutoShape 46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</p:grpSp>
          <p:grpSp>
            <p:nvGrpSpPr>
              <p:cNvPr id="33" name="Group 55"/>
              <p:cNvGrpSpPr>
                <a:grpSpLocks/>
              </p:cNvGrpSpPr>
              <p:nvPr/>
            </p:nvGrpSpPr>
            <p:grpSpPr bwMode="auto">
              <a:xfrm rot="12246753">
                <a:off x="2052647" y="3644877"/>
                <a:ext cx="1223962" cy="217489"/>
                <a:chOff x="1837" y="3067"/>
                <a:chExt cx="771" cy="137"/>
              </a:xfrm>
            </p:grpSpPr>
            <p:sp>
              <p:nvSpPr>
                <p:cNvPr id="38" name="Rectangle 56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39" name="Rectangle 57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40" name="AutoShape 58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</p:grpSp>
          <p:grpSp>
            <p:nvGrpSpPr>
              <p:cNvPr id="34" name="Group 59"/>
              <p:cNvGrpSpPr>
                <a:grpSpLocks/>
              </p:cNvGrpSpPr>
              <p:nvPr/>
            </p:nvGrpSpPr>
            <p:grpSpPr bwMode="auto">
              <a:xfrm rot="16744599">
                <a:off x="1763735" y="3789366"/>
                <a:ext cx="1223963" cy="217489"/>
                <a:chOff x="1837" y="3067"/>
                <a:chExt cx="771" cy="137"/>
              </a:xfrm>
            </p:grpSpPr>
            <p:sp>
              <p:nvSpPr>
                <p:cNvPr id="35" name="Rectangle 60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36" name="Rectangle 61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37" name="AutoShape 62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</p:grpSp>
        </p:grpSp>
      </p:grpSp>
      <p:grpSp>
        <p:nvGrpSpPr>
          <p:cNvPr id="50" name="Skupina 49"/>
          <p:cNvGrpSpPr/>
          <p:nvPr/>
        </p:nvGrpSpPr>
        <p:grpSpPr>
          <a:xfrm>
            <a:off x="4800600" y="4343400"/>
            <a:ext cx="1368425" cy="1366838"/>
            <a:chOff x="1908175" y="3286125"/>
            <a:chExt cx="1368425" cy="1366838"/>
          </a:xfrm>
          <a:solidFill>
            <a:schemeClr val="accent6"/>
          </a:solidFill>
        </p:grpSpPr>
        <p:grpSp>
          <p:nvGrpSpPr>
            <p:cNvPr id="51" name="Group 14"/>
            <p:cNvGrpSpPr>
              <a:grpSpLocks/>
            </p:cNvGrpSpPr>
            <p:nvPr/>
          </p:nvGrpSpPr>
          <p:grpSpPr bwMode="auto">
            <a:xfrm rot="16200000">
              <a:off x="2052661" y="3932238"/>
              <a:ext cx="1223963" cy="217489"/>
              <a:chOff x="1837" y="3067"/>
              <a:chExt cx="771" cy="137"/>
            </a:xfrm>
            <a:grpFill/>
          </p:grpSpPr>
          <p:sp>
            <p:nvSpPr>
              <p:cNvPr id="69" name="Rectangle 15"/>
              <p:cNvSpPr>
                <a:spLocks noChangeArrowheads="1"/>
              </p:cNvSpPr>
              <p:nvPr/>
            </p:nvSpPr>
            <p:spPr bwMode="auto">
              <a:xfrm>
                <a:off x="1927" y="3113"/>
                <a:ext cx="635" cy="4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  <p:sp>
            <p:nvSpPr>
              <p:cNvPr id="70" name="Rectangle 16"/>
              <p:cNvSpPr>
                <a:spLocks noChangeArrowheads="1"/>
              </p:cNvSpPr>
              <p:nvPr/>
            </p:nvSpPr>
            <p:spPr bwMode="auto">
              <a:xfrm>
                <a:off x="2562" y="3067"/>
                <a:ext cx="46" cy="13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  <p:sp>
            <p:nvSpPr>
              <p:cNvPr id="71" name="AutoShape 17"/>
              <p:cNvSpPr>
                <a:spLocks noChangeArrowheads="1"/>
              </p:cNvSpPr>
              <p:nvPr/>
            </p:nvSpPr>
            <p:spPr bwMode="auto">
              <a:xfrm rot="-5400000">
                <a:off x="1860" y="3090"/>
                <a:ext cx="45" cy="91"/>
              </a:xfrm>
              <a:prstGeom prst="triangle">
                <a:avLst>
                  <a:gd name="adj" fmla="val 50000"/>
                </a:avLst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52" name="Group 51"/>
            <p:cNvGrpSpPr>
              <a:grpSpLocks/>
            </p:cNvGrpSpPr>
            <p:nvPr/>
          </p:nvGrpSpPr>
          <p:grpSpPr bwMode="auto">
            <a:xfrm rot="12130031">
              <a:off x="1908184" y="3933802"/>
              <a:ext cx="1223963" cy="217489"/>
              <a:chOff x="1837" y="3067"/>
              <a:chExt cx="771" cy="137"/>
            </a:xfrm>
            <a:grpFill/>
          </p:grpSpPr>
          <p:sp>
            <p:nvSpPr>
              <p:cNvPr id="66" name="Rectangle 52"/>
              <p:cNvSpPr>
                <a:spLocks noChangeArrowheads="1"/>
              </p:cNvSpPr>
              <p:nvPr/>
            </p:nvSpPr>
            <p:spPr bwMode="auto">
              <a:xfrm>
                <a:off x="1927" y="3113"/>
                <a:ext cx="635" cy="4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  <p:sp>
            <p:nvSpPr>
              <p:cNvPr id="67" name="Rectangle 53"/>
              <p:cNvSpPr>
                <a:spLocks noChangeArrowheads="1"/>
              </p:cNvSpPr>
              <p:nvPr/>
            </p:nvSpPr>
            <p:spPr bwMode="auto">
              <a:xfrm>
                <a:off x="2562" y="3067"/>
                <a:ext cx="46" cy="13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  <p:sp>
            <p:nvSpPr>
              <p:cNvPr id="68" name="AutoShape 54"/>
              <p:cNvSpPr>
                <a:spLocks noChangeArrowheads="1"/>
              </p:cNvSpPr>
              <p:nvPr/>
            </p:nvSpPr>
            <p:spPr bwMode="auto">
              <a:xfrm rot="-5400000">
                <a:off x="1860" y="3090"/>
                <a:ext cx="45" cy="91"/>
              </a:xfrm>
              <a:prstGeom prst="triangle">
                <a:avLst>
                  <a:gd name="adj" fmla="val 50000"/>
                </a:avLst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53" name="Skupina 65"/>
            <p:cNvGrpSpPr/>
            <p:nvPr/>
          </p:nvGrpSpPr>
          <p:grpSpPr>
            <a:xfrm>
              <a:off x="1908173" y="3286129"/>
              <a:ext cx="1368436" cy="1223963"/>
              <a:chOff x="1908173" y="3286129"/>
              <a:chExt cx="1368436" cy="1223963"/>
            </a:xfrm>
            <a:grpFill/>
          </p:grpSpPr>
          <p:grpSp>
            <p:nvGrpSpPr>
              <p:cNvPr id="54" name="Group 43"/>
              <p:cNvGrpSpPr>
                <a:grpSpLocks/>
              </p:cNvGrpSpPr>
              <p:nvPr/>
            </p:nvGrpSpPr>
            <p:grpSpPr bwMode="auto">
              <a:xfrm rot="10499854">
                <a:off x="1908173" y="3933802"/>
                <a:ext cx="1223963" cy="217489"/>
                <a:chOff x="1837" y="3067"/>
                <a:chExt cx="771" cy="137"/>
              </a:xfrm>
              <a:grpFill/>
            </p:grpSpPr>
            <p:sp>
              <p:nvSpPr>
                <p:cNvPr id="63" name="Rectangle 44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64" name="Rectangle 45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65" name="AutoShape 46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</p:grpSp>
          <p:grpSp>
            <p:nvGrpSpPr>
              <p:cNvPr id="55" name="Group 55"/>
              <p:cNvGrpSpPr>
                <a:grpSpLocks/>
              </p:cNvGrpSpPr>
              <p:nvPr/>
            </p:nvGrpSpPr>
            <p:grpSpPr bwMode="auto">
              <a:xfrm rot="12246753">
                <a:off x="2052647" y="3644877"/>
                <a:ext cx="1223962" cy="217489"/>
                <a:chOff x="1837" y="3067"/>
                <a:chExt cx="771" cy="137"/>
              </a:xfrm>
              <a:grpFill/>
            </p:grpSpPr>
            <p:sp>
              <p:nvSpPr>
                <p:cNvPr id="60" name="Rectangle 56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61" name="Rectangle 57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62" name="AutoShape 58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</p:grpSp>
          <p:grpSp>
            <p:nvGrpSpPr>
              <p:cNvPr id="56" name="Group 59"/>
              <p:cNvGrpSpPr>
                <a:grpSpLocks/>
              </p:cNvGrpSpPr>
              <p:nvPr/>
            </p:nvGrpSpPr>
            <p:grpSpPr bwMode="auto">
              <a:xfrm rot="16744599">
                <a:off x="1763735" y="3789366"/>
                <a:ext cx="1223963" cy="217489"/>
                <a:chOff x="1837" y="3067"/>
                <a:chExt cx="771" cy="137"/>
              </a:xfrm>
              <a:grpFill/>
            </p:grpSpPr>
            <p:sp>
              <p:nvSpPr>
                <p:cNvPr id="57" name="Rectangle 60"/>
                <p:cNvSpPr>
                  <a:spLocks noChangeArrowheads="1"/>
                </p:cNvSpPr>
                <p:nvPr/>
              </p:nvSpPr>
              <p:spPr bwMode="auto">
                <a:xfrm>
                  <a:off x="1927" y="3113"/>
                  <a:ext cx="635" cy="4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 dirty="0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58" name="Rectangle 61"/>
                <p:cNvSpPr>
                  <a:spLocks noChangeArrowheads="1"/>
                </p:cNvSpPr>
                <p:nvPr/>
              </p:nvSpPr>
              <p:spPr bwMode="auto">
                <a:xfrm>
                  <a:off x="2562" y="3067"/>
                  <a:ext cx="46" cy="1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59" name="AutoShape 62"/>
                <p:cNvSpPr>
                  <a:spLocks noChangeArrowheads="1"/>
                </p:cNvSpPr>
                <p:nvPr/>
              </p:nvSpPr>
              <p:spPr bwMode="auto">
                <a:xfrm rot="-5400000">
                  <a:off x="1860" y="3090"/>
                  <a:ext cx="45" cy="91"/>
                </a:xfrm>
                <a:prstGeom prst="triangle">
                  <a:avLst>
                    <a:gd name="adj" fmla="val 50000"/>
                  </a:avLst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cs-CZ">
                    <a:solidFill>
                      <a:schemeClr val="accent6"/>
                    </a:solidFill>
                  </a:endParaRPr>
                </a:p>
              </p:txBody>
            </p:sp>
          </p:grpSp>
        </p:grpSp>
      </p:grpSp>
      <p:sp>
        <p:nvSpPr>
          <p:cNvPr id="72" name="Text Box 42"/>
          <p:cNvSpPr txBox="1">
            <a:spLocks noChangeArrowheads="1"/>
          </p:cNvSpPr>
          <p:nvPr/>
        </p:nvSpPr>
        <p:spPr bwMode="auto">
          <a:xfrm>
            <a:off x="1219200" y="5715000"/>
            <a:ext cx="23207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dirty="0">
                <a:latin typeface="Arial" charset="0"/>
              </a:rPr>
              <a:t>železné hřebíky</a:t>
            </a:r>
          </a:p>
        </p:txBody>
      </p:sp>
      <p:sp>
        <p:nvSpPr>
          <p:cNvPr id="73" name="Text Box 63"/>
          <p:cNvSpPr txBox="1">
            <a:spLocks noChangeArrowheads="1"/>
          </p:cNvSpPr>
          <p:nvPr/>
        </p:nvSpPr>
        <p:spPr bwMode="auto">
          <a:xfrm>
            <a:off x="4343400" y="5715000"/>
            <a:ext cx="2371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latin typeface="Arial" charset="0"/>
              </a:rPr>
              <a:t>měděné hřebíky</a:t>
            </a:r>
          </a:p>
        </p:txBody>
      </p:sp>
      <p:sp>
        <p:nvSpPr>
          <p:cNvPr id="75" name="TextovéPole 74"/>
          <p:cNvSpPr txBox="1"/>
          <p:nvPr/>
        </p:nvSpPr>
        <p:spPr>
          <a:xfrm flipV="1">
            <a:off x="2667000" y="24384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</a:t>
            </a:r>
            <a:endParaRPr lang="cs-CZ" sz="2400" dirty="0"/>
          </a:p>
        </p:txBody>
      </p:sp>
      <p:sp>
        <p:nvSpPr>
          <p:cNvPr id="76" name="TextovéPole 75"/>
          <p:cNvSpPr txBox="1"/>
          <p:nvPr/>
        </p:nvSpPr>
        <p:spPr>
          <a:xfrm flipV="1">
            <a:off x="4953000" y="24384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-0.00018 -0.06759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5" grpId="0"/>
      <p:bldP spid="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Ampérovo pravidlo pravé ruky pro určení magnetických pólů cívky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600200"/>
            <a:ext cx="5545609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381000" y="4343400"/>
            <a:ext cx="8229600" cy="218757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Cívku uchopíme do pravé ruky tak, že ohnuté prsty ukazují směr elektrického proudu v jejích závitech. Odtažený palec pak ukazuje severní pól cívky.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dirty="0" err="1" smtClean="0"/>
              <a:t>Ampérovo</a:t>
            </a:r>
            <a:r>
              <a:rPr lang="cs-CZ" sz="3200" dirty="0" smtClean="0"/>
              <a:t> pravidlo pravé ruky pro určení magnetických pólů cívky</a:t>
            </a:r>
            <a:endParaRPr lang="cs-CZ" sz="32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2514600"/>
            <a:ext cx="5495281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838200" y="304800"/>
            <a:ext cx="5345112" cy="3238500"/>
            <a:chOff x="468313" y="2492375"/>
            <a:chExt cx="5345112" cy="3238500"/>
          </a:xfrm>
        </p:grpSpPr>
        <p:grpSp>
          <p:nvGrpSpPr>
            <p:cNvPr id="5" name="Skupina 24"/>
            <p:cNvGrpSpPr>
              <a:grpSpLocks/>
            </p:cNvGrpSpPr>
            <p:nvPr/>
          </p:nvGrpSpPr>
          <p:grpSpPr bwMode="auto">
            <a:xfrm>
              <a:off x="468313" y="2492409"/>
              <a:ext cx="5345112" cy="2703496"/>
              <a:chOff x="473075" y="2573373"/>
              <a:chExt cx="5345113" cy="2703496"/>
            </a:xfrm>
          </p:grpSpPr>
          <p:grpSp>
            <p:nvGrpSpPr>
              <p:cNvPr id="22" name="Group 85"/>
              <p:cNvGrpSpPr>
                <a:grpSpLocks/>
              </p:cNvGrpSpPr>
              <p:nvPr/>
            </p:nvGrpSpPr>
            <p:grpSpPr bwMode="auto">
              <a:xfrm rot="10800000">
                <a:off x="473075" y="2573373"/>
                <a:ext cx="3552825" cy="2703496"/>
                <a:chOff x="1334" y="1332"/>
                <a:chExt cx="1043" cy="899"/>
              </a:xfrm>
            </p:grpSpPr>
            <p:sp>
              <p:nvSpPr>
                <p:cNvPr id="27" name="Rectangle 86"/>
                <p:cNvSpPr>
                  <a:spLocks noChangeArrowheads="1"/>
                </p:cNvSpPr>
                <p:nvPr/>
              </p:nvSpPr>
              <p:spPr bwMode="auto">
                <a:xfrm>
                  <a:off x="1334" y="1900"/>
                  <a:ext cx="1043" cy="314"/>
                </a:xfrm>
                <a:prstGeom prst="rect">
                  <a:avLst/>
                </a:prstGeom>
                <a:gradFill rotWithShape="1">
                  <a:gsLst>
                    <a:gs pos="0">
                      <a:srgbClr val="FF9900"/>
                    </a:gs>
                    <a:gs pos="50000">
                      <a:srgbClr val="AE6800"/>
                    </a:gs>
                    <a:gs pos="100000">
                      <a:srgbClr val="FF9900"/>
                    </a:gs>
                  </a:gsLst>
                  <a:lin ang="5400000" scaled="1"/>
                </a:gradFill>
                <a:ln w="19050">
                  <a:solidFill>
                    <a:srgbClr val="333333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cs-CZ"/>
                </a:p>
              </p:txBody>
            </p:sp>
            <p:sp>
              <p:nvSpPr>
                <p:cNvPr id="28" name="Freeform 87"/>
                <p:cNvSpPr>
                  <a:spLocks/>
                </p:cNvSpPr>
                <p:nvPr/>
              </p:nvSpPr>
              <p:spPr bwMode="auto">
                <a:xfrm>
                  <a:off x="1429" y="1884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9" name="Freeform 88"/>
                <p:cNvSpPr>
                  <a:spLocks/>
                </p:cNvSpPr>
                <p:nvPr/>
              </p:nvSpPr>
              <p:spPr bwMode="auto">
                <a:xfrm>
                  <a:off x="1542" y="1883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0" name="Freeform 89"/>
                <p:cNvSpPr>
                  <a:spLocks/>
                </p:cNvSpPr>
                <p:nvPr/>
              </p:nvSpPr>
              <p:spPr bwMode="auto">
                <a:xfrm>
                  <a:off x="1655" y="1882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1" name="Freeform 90"/>
                <p:cNvSpPr>
                  <a:spLocks/>
                </p:cNvSpPr>
                <p:nvPr/>
              </p:nvSpPr>
              <p:spPr bwMode="auto">
                <a:xfrm>
                  <a:off x="1768" y="1881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2" name="Freeform 91"/>
                <p:cNvSpPr>
                  <a:spLocks/>
                </p:cNvSpPr>
                <p:nvPr/>
              </p:nvSpPr>
              <p:spPr bwMode="auto">
                <a:xfrm>
                  <a:off x="1881" y="1880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3" name="Freeform 92"/>
                <p:cNvSpPr>
                  <a:spLocks/>
                </p:cNvSpPr>
                <p:nvPr/>
              </p:nvSpPr>
              <p:spPr bwMode="auto">
                <a:xfrm>
                  <a:off x="1994" y="1879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4" name="Freeform 93"/>
                <p:cNvSpPr>
                  <a:spLocks/>
                </p:cNvSpPr>
                <p:nvPr/>
              </p:nvSpPr>
              <p:spPr bwMode="auto">
                <a:xfrm>
                  <a:off x="2107" y="1878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5" name="Freeform 94"/>
                <p:cNvSpPr>
                  <a:spLocks/>
                </p:cNvSpPr>
                <p:nvPr/>
              </p:nvSpPr>
              <p:spPr bwMode="auto">
                <a:xfrm>
                  <a:off x="2220" y="1877"/>
                  <a:ext cx="99" cy="347"/>
                </a:xfrm>
                <a:custGeom>
                  <a:avLst/>
                  <a:gdLst>
                    <a:gd name="T0" fmla="*/ 99 w 99"/>
                    <a:gd name="T1" fmla="*/ 321 h 350"/>
                    <a:gd name="T2" fmla="*/ 84 w 99"/>
                    <a:gd name="T3" fmla="*/ 334 h 350"/>
                    <a:gd name="T4" fmla="*/ 69 w 99"/>
                    <a:gd name="T5" fmla="*/ 330 h 350"/>
                    <a:gd name="T6" fmla="*/ 62 w 99"/>
                    <a:gd name="T7" fmla="*/ 316 h 350"/>
                    <a:gd name="T8" fmla="*/ 35 w 99"/>
                    <a:gd name="T9" fmla="*/ 16 h 350"/>
                    <a:gd name="T10" fmla="*/ 29 w 99"/>
                    <a:gd name="T11" fmla="*/ 4 h 350"/>
                    <a:gd name="T12" fmla="*/ 17 w 99"/>
                    <a:gd name="T13" fmla="*/ 0 h 350"/>
                    <a:gd name="T14" fmla="*/ 8 w 99"/>
                    <a:gd name="T15" fmla="*/ 4 h 350"/>
                    <a:gd name="T16" fmla="*/ 0 w 99"/>
                    <a:gd name="T17" fmla="*/ 16 h 3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99"/>
                    <a:gd name="T28" fmla="*/ 0 h 350"/>
                    <a:gd name="T29" fmla="*/ 99 w 99"/>
                    <a:gd name="T30" fmla="*/ 350 h 35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99" h="350">
                      <a:moveTo>
                        <a:pt x="99" y="336"/>
                      </a:moveTo>
                      <a:cubicBezTo>
                        <a:pt x="97" y="338"/>
                        <a:pt x="89" y="348"/>
                        <a:pt x="84" y="349"/>
                      </a:cubicBezTo>
                      <a:cubicBezTo>
                        <a:pt x="79" y="350"/>
                        <a:pt x="73" y="348"/>
                        <a:pt x="69" y="345"/>
                      </a:cubicBezTo>
                      <a:lnTo>
                        <a:pt x="62" y="331"/>
                      </a:lnTo>
                      <a:cubicBezTo>
                        <a:pt x="56" y="276"/>
                        <a:pt x="40" y="70"/>
                        <a:pt x="35" y="16"/>
                      </a:cubicBezTo>
                      <a:lnTo>
                        <a:pt x="29" y="4"/>
                      </a:lnTo>
                      <a:cubicBezTo>
                        <a:pt x="26" y="1"/>
                        <a:pt x="20" y="0"/>
                        <a:pt x="17" y="0"/>
                      </a:cubicBezTo>
                      <a:cubicBezTo>
                        <a:pt x="14" y="0"/>
                        <a:pt x="11" y="1"/>
                        <a:pt x="8" y="4"/>
                      </a:cubicBezTo>
                      <a:cubicBezTo>
                        <a:pt x="5" y="7"/>
                        <a:pt x="3" y="12"/>
                        <a:pt x="0" y="16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6" name="Line 95"/>
                <p:cNvSpPr>
                  <a:spLocks noChangeShapeType="1"/>
                </p:cNvSpPr>
                <p:nvPr/>
              </p:nvSpPr>
              <p:spPr bwMode="auto">
                <a:xfrm flipV="1">
                  <a:off x="2334" y="1332"/>
                  <a:ext cx="0" cy="567"/>
                </a:xfrm>
                <a:prstGeom prst="line">
                  <a:avLst/>
                </a:prstGeom>
                <a:noFill/>
                <a:ln w="19050">
                  <a:solidFill>
                    <a:srgbClr val="333333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7" name="Freeform 96"/>
                <p:cNvSpPr>
                  <a:spLocks/>
                </p:cNvSpPr>
                <p:nvPr/>
              </p:nvSpPr>
              <p:spPr bwMode="auto">
                <a:xfrm>
                  <a:off x="1376" y="1332"/>
                  <a:ext cx="38" cy="898"/>
                </a:xfrm>
                <a:custGeom>
                  <a:avLst/>
                  <a:gdLst>
                    <a:gd name="T0" fmla="*/ 38 w 38"/>
                    <a:gd name="T1" fmla="*/ 884 h 898"/>
                    <a:gd name="T2" fmla="*/ 23 w 38"/>
                    <a:gd name="T3" fmla="*/ 897 h 898"/>
                    <a:gd name="T4" fmla="*/ 8 w 38"/>
                    <a:gd name="T5" fmla="*/ 893 h 898"/>
                    <a:gd name="T6" fmla="*/ 1 w 38"/>
                    <a:gd name="T7" fmla="*/ 879 h 898"/>
                    <a:gd name="T8" fmla="*/ 4 w 38"/>
                    <a:gd name="T9" fmla="*/ 0 h 89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8"/>
                    <a:gd name="T16" fmla="*/ 0 h 898"/>
                    <a:gd name="T17" fmla="*/ 38 w 38"/>
                    <a:gd name="T18" fmla="*/ 898 h 89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8" h="898">
                      <a:moveTo>
                        <a:pt x="38" y="884"/>
                      </a:moveTo>
                      <a:cubicBezTo>
                        <a:pt x="36" y="886"/>
                        <a:pt x="28" y="896"/>
                        <a:pt x="23" y="897"/>
                      </a:cubicBezTo>
                      <a:cubicBezTo>
                        <a:pt x="18" y="898"/>
                        <a:pt x="12" y="896"/>
                        <a:pt x="8" y="893"/>
                      </a:cubicBezTo>
                      <a:lnTo>
                        <a:pt x="1" y="879"/>
                      </a:lnTo>
                      <a:cubicBezTo>
                        <a:pt x="0" y="730"/>
                        <a:pt x="4" y="183"/>
                        <a:pt x="4" y="0"/>
                      </a:cubicBezTo>
                    </a:path>
                  </a:pathLst>
                </a:custGeom>
                <a:noFill/>
                <a:ln w="19050" cap="flat" cmpd="sng">
                  <a:solidFill>
                    <a:srgbClr val="333333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23" name="AutoShape 103"/>
              <p:cNvSpPr>
                <a:spLocks noChangeArrowheads="1"/>
              </p:cNvSpPr>
              <p:nvPr/>
            </p:nvSpPr>
            <p:spPr bwMode="auto">
              <a:xfrm rot="-5400000">
                <a:off x="4429125" y="2752725"/>
                <a:ext cx="514350" cy="762000"/>
              </a:xfrm>
              <a:prstGeom prst="flowChartExtract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" name="AutoShape 104"/>
              <p:cNvSpPr>
                <a:spLocks noChangeArrowheads="1"/>
              </p:cNvSpPr>
              <p:nvPr/>
            </p:nvSpPr>
            <p:spPr bwMode="auto">
              <a:xfrm rot="5400000">
                <a:off x="5180013" y="2741613"/>
                <a:ext cx="514350" cy="762000"/>
              </a:xfrm>
              <a:prstGeom prst="flowChartExtra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" name="Text Box 106"/>
              <p:cNvSpPr txBox="1">
                <a:spLocks noChangeArrowheads="1"/>
              </p:cNvSpPr>
              <p:nvPr/>
            </p:nvSpPr>
            <p:spPr bwMode="auto">
              <a:xfrm>
                <a:off x="4651375" y="2898775"/>
                <a:ext cx="404813" cy="45720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r>
                  <a:rPr lang="cs-CZ" b="1"/>
                  <a:t>N</a:t>
                </a:r>
              </a:p>
            </p:txBody>
          </p:sp>
          <p:sp>
            <p:nvSpPr>
              <p:cNvPr id="26" name="Text Box 107"/>
              <p:cNvSpPr txBox="1">
                <a:spLocks noChangeArrowheads="1"/>
              </p:cNvSpPr>
              <p:nvPr/>
            </p:nvSpPr>
            <p:spPr bwMode="auto">
              <a:xfrm>
                <a:off x="5059363" y="2906713"/>
                <a:ext cx="354012" cy="45720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r>
                  <a:rPr lang="cs-CZ" b="1" dirty="0"/>
                  <a:t>S</a:t>
                </a:r>
              </a:p>
            </p:txBody>
          </p:sp>
        </p:grpSp>
        <p:grpSp>
          <p:nvGrpSpPr>
            <p:cNvPr id="6" name="Skupina 48"/>
            <p:cNvGrpSpPr>
              <a:grpSpLocks/>
            </p:cNvGrpSpPr>
            <p:nvPr/>
          </p:nvGrpSpPr>
          <p:grpSpPr bwMode="auto">
            <a:xfrm>
              <a:off x="611188" y="5084789"/>
              <a:ext cx="3255962" cy="198438"/>
              <a:chOff x="611560" y="5085184"/>
              <a:chExt cx="3255962" cy="198438"/>
            </a:xfrm>
          </p:grpSpPr>
          <p:sp>
            <p:nvSpPr>
              <p:cNvPr id="18" name="Line 97"/>
              <p:cNvSpPr>
                <a:spLocks noChangeShapeType="1"/>
              </p:cNvSpPr>
              <p:nvPr/>
            </p:nvSpPr>
            <p:spPr bwMode="auto">
              <a:xfrm>
                <a:off x="611560" y="5201072"/>
                <a:ext cx="101758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" name="Line 98"/>
              <p:cNvSpPr>
                <a:spLocks noChangeShapeType="1"/>
              </p:cNvSpPr>
              <p:nvPr/>
            </p:nvSpPr>
            <p:spPr bwMode="auto">
              <a:xfrm flipH="1" flipV="1">
                <a:off x="2426072" y="5199484"/>
                <a:ext cx="1441450" cy="635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" name="Oval 99"/>
              <p:cNvSpPr>
                <a:spLocks noChangeArrowheads="1"/>
              </p:cNvSpPr>
              <p:nvPr/>
            </p:nvSpPr>
            <p:spPr bwMode="auto">
              <a:xfrm>
                <a:off x="1625972" y="5085184"/>
                <a:ext cx="206375" cy="190500"/>
              </a:xfrm>
              <a:prstGeom prst="ellipse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1" name="Oval 100"/>
              <p:cNvSpPr>
                <a:spLocks noChangeArrowheads="1"/>
              </p:cNvSpPr>
              <p:nvPr/>
            </p:nvSpPr>
            <p:spPr bwMode="auto">
              <a:xfrm>
                <a:off x="2224460" y="5093122"/>
                <a:ext cx="206375" cy="190500"/>
              </a:xfrm>
              <a:prstGeom prst="ellipse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sp>
          <p:nvSpPr>
            <p:cNvPr id="7" name="Rectangle 121"/>
            <p:cNvSpPr>
              <a:spLocks noChangeArrowheads="1"/>
            </p:cNvSpPr>
            <p:nvPr/>
          </p:nvSpPr>
          <p:spPr bwMode="auto">
            <a:xfrm>
              <a:off x="2157413" y="5211763"/>
              <a:ext cx="419100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/>
              <a:r>
                <a:rPr lang="sk-SK" sz="2800" dirty="0">
                  <a:latin typeface="Arial Black" pitchFamily="34" charset="0"/>
                </a:rPr>
                <a:t>+</a:t>
              </a:r>
            </a:p>
          </p:txBody>
        </p:sp>
        <p:grpSp>
          <p:nvGrpSpPr>
            <p:cNvPr id="8" name="Skupina 50"/>
            <p:cNvGrpSpPr>
              <a:grpSpLocks/>
            </p:cNvGrpSpPr>
            <p:nvPr/>
          </p:nvGrpSpPr>
          <p:grpSpPr bwMode="auto">
            <a:xfrm>
              <a:off x="827088" y="2924175"/>
              <a:ext cx="3054350" cy="290513"/>
              <a:chOff x="833438" y="3013075"/>
              <a:chExt cx="3054350" cy="290513"/>
            </a:xfrm>
          </p:grpSpPr>
          <p:sp>
            <p:nvSpPr>
              <p:cNvPr id="9" name="Line 112"/>
              <p:cNvSpPr>
                <a:spLocks noChangeShapeType="1"/>
              </p:cNvSpPr>
              <p:nvPr/>
            </p:nvSpPr>
            <p:spPr bwMode="auto">
              <a:xfrm flipH="1" flipV="1">
                <a:off x="2368550" y="3022600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" name="Line 113"/>
              <p:cNvSpPr>
                <a:spLocks noChangeShapeType="1"/>
              </p:cNvSpPr>
              <p:nvPr/>
            </p:nvSpPr>
            <p:spPr bwMode="auto">
              <a:xfrm flipH="1" flipV="1">
                <a:off x="2001838" y="3017838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" name="Line 114"/>
              <p:cNvSpPr>
                <a:spLocks noChangeShapeType="1"/>
              </p:cNvSpPr>
              <p:nvPr/>
            </p:nvSpPr>
            <p:spPr bwMode="auto">
              <a:xfrm flipH="1" flipV="1">
                <a:off x="2759075" y="3013075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" name="Line 115"/>
              <p:cNvSpPr>
                <a:spLocks noChangeShapeType="1"/>
              </p:cNvSpPr>
              <p:nvPr/>
            </p:nvSpPr>
            <p:spPr bwMode="auto">
              <a:xfrm flipH="1" flipV="1">
                <a:off x="3141663" y="3033713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Line 116"/>
              <p:cNvSpPr>
                <a:spLocks noChangeShapeType="1"/>
              </p:cNvSpPr>
              <p:nvPr/>
            </p:nvSpPr>
            <p:spPr bwMode="auto">
              <a:xfrm flipH="1" flipV="1">
                <a:off x="3530600" y="3028950"/>
                <a:ext cx="1270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Line 117"/>
              <p:cNvSpPr>
                <a:spLocks noChangeShapeType="1"/>
              </p:cNvSpPr>
              <p:nvPr/>
            </p:nvSpPr>
            <p:spPr bwMode="auto">
              <a:xfrm flipH="1" flipV="1">
                <a:off x="1598613" y="3014663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Line 118"/>
              <p:cNvSpPr>
                <a:spLocks noChangeShapeType="1"/>
              </p:cNvSpPr>
              <p:nvPr/>
            </p:nvSpPr>
            <p:spPr bwMode="auto">
              <a:xfrm flipH="1" flipV="1">
                <a:off x="1225550" y="3016250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Line 119"/>
              <p:cNvSpPr>
                <a:spLocks noChangeShapeType="1"/>
              </p:cNvSpPr>
              <p:nvPr/>
            </p:nvSpPr>
            <p:spPr bwMode="auto">
              <a:xfrm flipH="1" flipV="1">
                <a:off x="833438" y="3043238"/>
                <a:ext cx="1905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" name="Line 122"/>
              <p:cNvSpPr>
                <a:spLocks noChangeShapeType="1"/>
              </p:cNvSpPr>
              <p:nvPr/>
            </p:nvSpPr>
            <p:spPr bwMode="auto">
              <a:xfrm flipH="1" flipV="1">
                <a:off x="3887788" y="3043238"/>
                <a:ext cx="0" cy="260350"/>
              </a:xfrm>
              <a:prstGeom prst="line">
                <a:avLst/>
              </a:prstGeom>
              <a:noFill/>
              <a:ln w="44450">
                <a:solidFill>
                  <a:srgbClr val="FFFF00"/>
                </a:solidFill>
                <a:round/>
                <a:headEnd type="none" w="sm" len="sm"/>
                <a:tailEnd type="triangle" w="lg" len="lg"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8" name="Rectangle 120"/>
          <p:cNvSpPr>
            <a:spLocks noChangeArrowheads="1"/>
          </p:cNvSpPr>
          <p:nvPr/>
        </p:nvSpPr>
        <p:spPr bwMode="auto">
          <a:xfrm>
            <a:off x="5486400" y="6096000"/>
            <a:ext cx="3032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defTabSz="762000"/>
            <a:r>
              <a:rPr lang="sk-SK" sz="2800" dirty="0">
                <a:latin typeface="Arial Black" pitchFamily="34" charset="0"/>
              </a:rPr>
              <a:t>-</a:t>
            </a:r>
          </a:p>
        </p:txBody>
      </p:sp>
      <p:grpSp>
        <p:nvGrpSpPr>
          <p:cNvPr id="57" name="Group 85"/>
          <p:cNvGrpSpPr>
            <a:grpSpLocks/>
          </p:cNvGrpSpPr>
          <p:nvPr/>
        </p:nvGrpSpPr>
        <p:grpSpPr bwMode="auto">
          <a:xfrm rot="10800000">
            <a:off x="3798888" y="3352853"/>
            <a:ext cx="3552824" cy="2703486"/>
            <a:chOff x="1334" y="1332"/>
            <a:chExt cx="1043" cy="899"/>
          </a:xfrm>
        </p:grpSpPr>
        <p:sp>
          <p:nvSpPr>
            <p:cNvPr id="62" name="Rectangle 86"/>
            <p:cNvSpPr>
              <a:spLocks noChangeArrowheads="1"/>
            </p:cNvSpPr>
            <p:nvPr/>
          </p:nvSpPr>
          <p:spPr bwMode="auto">
            <a:xfrm>
              <a:off x="1334" y="1900"/>
              <a:ext cx="1043" cy="314"/>
            </a:xfrm>
            <a:prstGeom prst="rect">
              <a:avLst/>
            </a:prstGeom>
            <a:gradFill rotWithShape="1">
              <a:gsLst>
                <a:gs pos="0">
                  <a:srgbClr val="FF9900"/>
                </a:gs>
                <a:gs pos="50000">
                  <a:srgbClr val="AE6800"/>
                </a:gs>
                <a:gs pos="100000">
                  <a:srgbClr val="FF9900"/>
                </a:gs>
              </a:gsLst>
              <a:lin ang="5400000" scaled="1"/>
            </a:gradFill>
            <a:ln w="19050">
              <a:solidFill>
                <a:srgbClr val="333333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3" name="Freeform 87"/>
            <p:cNvSpPr>
              <a:spLocks/>
            </p:cNvSpPr>
            <p:nvPr/>
          </p:nvSpPr>
          <p:spPr bwMode="auto">
            <a:xfrm>
              <a:off x="1429" y="1884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4" name="Freeform 88"/>
            <p:cNvSpPr>
              <a:spLocks/>
            </p:cNvSpPr>
            <p:nvPr/>
          </p:nvSpPr>
          <p:spPr bwMode="auto">
            <a:xfrm>
              <a:off x="1542" y="1883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5" name="Freeform 89"/>
            <p:cNvSpPr>
              <a:spLocks/>
            </p:cNvSpPr>
            <p:nvPr/>
          </p:nvSpPr>
          <p:spPr bwMode="auto">
            <a:xfrm>
              <a:off x="1655" y="1882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6" name="Freeform 90"/>
            <p:cNvSpPr>
              <a:spLocks/>
            </p:cNvSpPr>
            <p:nvPr/>
          </p:nvSpPr>
          <p:spPr bwMode="auto">
            <a:xfrm>
              <a:off x="1768" y="1881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7" name="Freeform 91"/>
            <p:cNvSpPr>
              <a:spLocks/>
            </p:cNvSpPr>
            <p:nvPr/>
          </p:nvSpPr>
          <p:spPr bwMode="auto">
            <a:xfrm>
              <a:off x="1881" y="1880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8" name="Freeform 92"/>
            <p:cNvSpPr>
              <a:spLocks/>
            </p:cNvSpPr>
            <p:nvPr/>
          </p:nvSpPr>
          <p:spPr bwMode="auto">
            <a:xfrm>
              <a:off x="1994" y="1879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9" name="Freeform 93"/>
            <p:cNvSpPr>
              <a:spLocks/>
            </p:cNvSpPr>
            <p:nvPr/>
          </p:nvSpPr>
          <p:spPr bwMode="auto">
            <a:xfrm>
              <a:off x="2107" y="1878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0" name="Freeform 94"/>
            <p:cNvSpPr>
              <a:spLocks/>
            </p:cNvSpPr>
            <p:nvPr/>
          </p:nvSpPr>
          <p:spPr bwMode="auto">
            <a:xfrm>
              <a:off x="2220" y="1877"/>
              <a:ext cx="99" cy="347"/>
            </a:xfrm>
            <a:custGeom>
              <a:avLst/>
              <a:gdLst>
                <a:gd name="T0" fmla="*/ 99 w 99"/>
                <a:gd name="T1" fmla="*/ 321 h 350"/>
                <a:gd name="T2" fmla="*/ 84 w 99"/>
                <a:gd name="T3" fmla="*/ 334 h 350"/>
                <a:gd name="T4" fmla="*/ 69 w 99"/>
                <a:gd name="T5" fmla="*/ 330 h 350"/>
                <a:gd name="T6" fmla="*/ 62 w 99"/>
                <a:gd name="T7" fmla="*/ 316 h 350"/>
                <a:gd name="T8" fmla="*/ 35 w 99"/>
                <a:gd name="T9" fmla="*/ 16 h 350"/>
                <a:gd name="T10" fmla="*/ 29 w 99"/>
                <a:gd name="T11" fmla="*/ 4 h 350"/>
                <a:gd name="T12" fmla="*/ 17 w 99"/>
                <a:gd name="T13" fmla="*/ 0 h 350"/>
                <a:gd name="T14" fmla="*/ 8 w 99"/>
                <a:gd name="T15" fmla="*/ 4 h 350"/>
                <a:gd name="T16" fmla="*/ 0 w 99"/>
                <a:gd name="T17" fmla="*/ 16 h 3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9"/>
                <a:gd name="T28" fmla="*/ 0 h 350"/>
                <a:gd name="T29" fmla="*/ 99 w 99"/>
                <a:gd name="T30" fmla="*/ 350 h 3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9" h="350">
                  <a:moveTo>
                    <a:pt x="99" y="336"/>
                  </a:moveTo>
                  <a:cubicBezTo>
                    <a:pt x="97" y="338"/>
                    <a:pt x="89" y="348"/>
                    <a:pt x="84" y="349"/>
                  </a:cubicBezTo>
                  <a:cubicBezTo>
                    <a:pt x="79" y="350"/>
                    <a:pt x="73" y="348"/>
                    <a:pt x="69" y="345"/>
                  </a:cubicBezTo>
                  <a:lnTo>
                    <a:pt x="62" y="331"/>
                  </a:lnTo>
                  <a:cubicBezTo>
                    <a:pt x="56" y="276"/>
                    <a:pt x="40" y="70"/>
                    <a:pt x="35" y="16"/>
                  </a:cubicBezTo>
                  <a:lnTo>
                    <a:pt x="29" y="4"/>
                  </a:lnTo>
                  <a:cubicBezTo>
                    <a:pt x="26" y="1"/>
                    <a:pt x="20" y="0"/>
                    <a:pt x="17" y="0"/>
                  </a:cubicBezTo>
                  <a:cubicBezTo>
                    <a:pt x="14" y="0"/>
                    <a:pt x="11" y="1"/>
                    <a:pt x="8" y="4"/>
                  </a:cubicBezTo>
                  <a:cubicBezTo>
                    <a:pt x="5" y="7"/>
                    <a:pt x="3" y="12"/>
                    <a:pt x="0" y="16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" name="Line 95"/>
            <p:cNvSpPr>
              <a:spLocks noChangeShapeType="1"/>
            </p:cNvSpPr>
            <p:nvPr/>
          </p:nvSpPr>
          <p:spPr bwMode="auto">
            <a:xfrm flipV="1">
              <a:off x="2334" y="1332"/>
              <a:ext cx="0" cy="567"/>
            </a:xfrm>
            <a:prstGeom prst="line">
              <a:avLst/>
            </a:prstGeom>
            <a:noFill/>
            <a:ln w="19050">
              <a:solidFill>
                <a:srgbClr val="333333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2" name="Freeform 96"/>
            <p:cNvSpPr>
              <a:spLocks/>
            </p:cNvSpPr>
            <p:nvPr/>
          </p:nvSpPr>
          <p:spPr bwMode="auto">
            <a:xfrm>
              <a:off x="1376" y="1332"/>
              <a:ext cx="38" cy="898"/>
            </a:xfrm>
            <a:custGeom>
              <a:avLst/>
              <a:gdLst>
                <a:gd name="T0" fmla="*/ 38 w 38"/>
                <a:gd name="T1" fmla="*/ 884 h 898"/>
                <a:gd name="T2" fmla="*/ 23 w 38"/>
                <a:gd name="T3" fmla="*/ 897 h 898"/>
                <a:gd name="T4" fmla="*/ 8 w 38"/>
                <a:gd name="T5" fmla="*/ 893 h 898"/>
                <a:gd name="T6" fmla="*/ 1 w 38"/>
                <a:gd name="T7" fmla="*/ 879 h 898"/>
                <a:gd name="T8" fmla="*/ 4 w 38"/>
                <a:gd name="T9" fmla="*/ 0 h 8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898"/>
                <a:gd name="T17" fmla="*/ 38 w 38"/>
                <a:gd name="T18" fmla="*/ 898 h 89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898">
                  <a:moveTo>
                    <a:pt x="38" y="884"/>
                  </a:moveTo>
                  <a:cubicBezTo>
                    <a:pt x="36" y="886"/>
                    <a:pt x="28" y="896"/>
                    <a:pt x="23" y="897"/>
                  </a:cubicBezTo>
                  <a:cubicBezTo>
                    <a:pt x="18" y="898"/>
                    <a:pt x="12" y="896"/>
                    <a:pt x="8" y="893"/>
                  </a:cubicBezTo>
                  <a:lnTo>
                    <a:pt x="1" y="879"/>
                  </a:lnTo>
                  <a:cubicBezTo>
                    <a:pt x="0" y="730"/>
                    <a:pt x="4" y="183"/>
                    <a:pt x="4" y="0"/>
                  </a:cubicBezTo>
                </a:path>
              </a:pathLst>
            </a:custGeom>
            <a:noFill/>
            <a:ln w="19050" cap="flat" cmpd="sng">
              <a:solidFill>
                <a:srgbClr val="3333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" name="Skupina 48"/>
          <p:cNvGrpSpPr>
            <a:grpSpLocks/>
          </p:cNvGrpSpPr>
          <p:nvPr/>
        </p:nvGrpSpPr>
        <p:grpSpPr bwMode="auto">
          <a:xfrm>
            <a:off x="3941763" y="5945214"/>
            <a:ext cx="3255962" cy="198438"/>
            <a:chOff x="611560" y="5085184"/>
            <a:chExt cx="3255962" cy="198438"/>
          </a:xfrm>
        </p:grpSpPr>
        <p:sp>
          <p:nvSpPr>
            <p:cNvPr id="53" name="Line 97"/>
            <p:cNvSpPr>
              <a:spLocks noChangeShapeType="1"/>
            </p:cNvSpPr>
            <p:nvPr/>
          </p:nvSpPr>
          <p:spPr bwMode="auto">
            <a:xfrm>
              <a:off x="611560" y="5201072"/>
              <a:ext cx="10175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4" name="Line 98"/>
            <p:cNvSpPr>
              <a:spLocks noChangeShapeType="1"/>
            </p:cNvSpPr>
            <p:nvPr/>
          </p:nvSpPr>
          <p:spPr bwMode="auto">
            <a:xfrm flipH="1" flipV="1">
              <a:off x="2426072" y="5199484"/>
              <a:ext cx="1441450" cy="63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5" name="Oval 99"/>
            <p:cNvSpPr>
              <a:spLocks noChangeArrowheads="1"/>
            </p:cNvSpPr>
            <p:nvPr/>
          </p:nvSpPr>
          <p:spPr bwMode="auto">
            <a:xfrm>
              <a:off x="1625972" y="5085184"/>
              <a:ext cx="206375" cy="190500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6" name="Oval 100"/>
            <p:cNvSpPr>
              <a:spLocks noChangeArrowheads="1"/>
            </p:cNvSpPr>
            <p:nvPr/>
          </p:nvSpPr>
          <p:spPr bwMode="auto">
            <a:xfrm>
              <a:off x="2224460" y="5093122"/>
              <a:ext cx="206375" cy="190500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42" name="Rectangle 121"/>
          <p:cNvSpPr>
            <a:spLocks noChangeArrowheads="1"/>
          </p:cNvSpPr>
          <p:nvPr/>
        </p:nvSpPr>
        <p:spPr bwMode="auto">
          <a:xfrm>
            <a:off x="4876800" y="6096000"/>
            <a:ext cx="4191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sk-SK" sz="2800" dirty="0">
                <a:latin typeface="Arial Black" pitchFamily="34" charset="0"/>
              </a:rPr>
              <a:t>+</a:t>
            </a:r>
          </a:p>
        </p:txBody>
      </p:sp>
      <p:grpSp>
        <p:nvGrpSpPr>
          <p:cNvPr id="43" name="Skupina 50"/>
          <p:cNvGrpSpPr>
            <a:grpSpLocks/>
          </p:cNvGrpSpPr>
          <p:nvPr/>
        </p:nvGrpSpPr>
        <p:grpSpPr bwMode="auto">
          <a:xfrm rot="10800000">
            <a:off x="4191000" y="3733800"/>
            <a:ext cx="3054350" cy="290513"/>
            <a:chOff x="833438" y="3013075"/>
            <a:chExt cx="3054350" cy="290513"/>
          </a:xfrm>
        </p:grpSpPr>
        <p:sp>
          <p:nvSpPr>
            <p:cNvPr id="44" name="Line 112"/>
            <p:cNvSpPr>
              <a:spLocks noChangeShapeType="1"/>
            </p:cNvSpPr>
            <p:nvPr/>
          </p:nvSpPr>
          <p:spPr bwMode="auto">
            <a:xfrm flipH="1" flipV="1">
              <a:off x="2368550" y="3022600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5" name="Line 113"/>
            <p:cNvSpPr>
              <a:spLocks noChangeShapeType="1"/>
            </p:cNvSpPr>
            <p:nvPr/>
          </p:nvSpPr>
          <p:spPr bwMode="auto">
            <a:xfrm flipH="1" flipV="1">
              <a:off x="2001838" y="3017838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6" name="Line 114"/>
            <p:cNvSpPr>
              <a:spLocks noChangeShapeType="1"/>
            </p:cNvSpPr>
            <p:nvPr/>
          </p:nvSpPr>
          <p:spPr bwMode="auto">
            <a:xfrm flipH="1" flipV="1">
              <a:off x="2759075" y="3013075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7" name="Line 115"/>
            <p:cNvSpPr>
              <a:spLocks noChangeShapeType="1"/>
            </p:cNvSpPr>
            <p:nvPr/>
          </p:nvSpPr>
          <p:spPr bwMode="auto">
            <a:xfrm flipH="1" flipV="1">
              <a:off x="3141663" y="3033713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8" name="Line 116"/>
            <p:cNvSpPr>
              <a:spLocks noChangeShapeType="1"/>
            </p:cNvSpPr>
            <p:nvPr/>
          </p:nvSpPr>
          <p:spPr bwMode="auto">
            <a:xfrm flipH="1" flipV="1">
              <a:off x="3530600" y="3028950"/>
              <a:ext cx="1270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9" name="Line 117"/>
            <p:cNvSpPr>
              <a:spLocks noChangeShapeType="1"/>
            </p:cNvSpPr>
            <p:nvPr/>
          </p:nvSpPr>
          <p:spPr bwMode="auto">
            <a:xfrm flipH="1" flipV="1">
              <a:off x="1598613" y="3014663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0" name="Line 118"/>
            <p:cNvSpPr>
              <a:spLocks noChangeShapeType="1"/>
            </p:cNvSpPr>
            <p:nvPr/>
          </p:nvSpPr>
          <p:spPr bwMode="auto">
            <a:xfrm flipH="1" flipV="1">
              <a:off x="1225550" y="3016250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1" name="Line 119"/>
            <p:cNvSpPr>
              <a:spLocks noChangeShapeType="1"/>
            </p:cNvSpPr>
            <p:nvPr/>
          </p:nvSpPr>
          <p:spPr bwMode="auto">
            <a:xfrm flipH="1" flipV="1">
              <a:off x="833438" y="3043238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2" name="Line 122"/>
            <p:cNvSpPr>
              <a:spLocks noChangeShapeType="1"/>
            </p:cNvSpPr>
            <p:nvPr/>
          </p:nvSpPr>
          <p:spPr bwMode="auto">
            <a:xfrm flipH="1" flipV="1">
              <a:off x="3887788" y="3043238"/>
              <a:ext cx="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07" name="Skupina 106"/>
          <p:cNvGrpSpPr/>
          <p:nvPr/>
        </p:nvGrpSpPr>
        <p:grpSpPr>
          <a:xfrm>
            <a:off x="7391400" y="3657600"/>
            <a:ext cx="1512888" cy="533400"/>
            <a:chOff x="7315200" y="1676400"/>
            <a:chExt cx="1512888" cy="533400"/>
          </a:xfrm>
        </p:grpSpPr>
        <p:grpSp>
          <p:nvGrpSpPr>
            <p:cNvPr id="106" name="Skupina 105"/>
            <p:cNvGrpSpPr/>
            <p:nvPr/>
          </p:nvGrpSpPr>
          <p:grpSpPr>
            <a:xfrm>
              <a:off x="7315200" y="1676400"/>
              <a:ext cx="1512888" cy="533400"/>
              <a:chOff x="7631112" y="3644899"/>
              <a:chExt cx="1512888" cy="533400"/>
            </a:xfrm>
          </p:grpSpPr>
          <p:sp>
            <p:nvSpPr>
              <p:cNvPr id="58" name="AutoShape 103"/>
              <p:cNvSpPr>
                <a:spLocks noChangeArrowheads="1"/>
              </p:cNvSpPr>
              <p:nvPr/>
            </p:nvSpPr>
            <p:spPr bwMode="auto">
              <a:xfrm rot="16200000">
                <a:off x="7754937" y="3532186"/>
                <a:ext cx="514350" cy="762000"/>
              </a:xfrm>
              <a:prstGeom prst="flowChartExtra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9" name="AutoShape 104"/>
              <p:cNvSpPr>
                <a:spLocks noChangeArrowheads="1"/>
              </p:cNvSpPr>
              <p:nvPr/>
            </p:nvSpPr>
            <p:spPr bwMode="auto">
              <a:xfrm rot="5400000">
                <a:off x="8505825" y="3521074"/>
                <a:ext cx="514350" cy="762000"/>
              </a:xfrm>
              <a:prstGeom prst="flowChartExtract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61" name="Text Box 107"/>
              <p:cNvSpPr txBox="1">
                <a:spLocks noChangeArrowheads="1"/>
              </p:cNvSpPr>
              <p:nvPr/>
            </p:nvSpPr>
            <p:spPr bwMode="auto">
              <a:xfrm>
                <a:off x="7935912" y="3721099"/>
                <a:ext cx="354012" cy="45720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r>
                  <a:rPr lang="cs-CZ" b="1" dirty="0"/>
                  <a:t>S</a:t>
                </a:r>
              </a:p>
            </p:txBody>
          </p:sp>
        </p:grpSp>
        <p:sp>
          <p:nvSpPr>
            <p:cNvPr id="60" name="Text Box 106"/>
            <p:cNvSpPr txBox="1">
              <a:spLocks noChangeArrowheads="1"/>
            </p:cNvSpPr>
            <p:nvPr/>
          </p:nvSpPr>
          <p:spPr bwMode="auto">
            <a:xfrm>
              <a:off x="8229600" y="1752600"/>
              <a:ext cx="404813" cy="4572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cs-CZ" b="1" dirty="0"/>
                <a:t>N</a:t>
              </a:r>
            </a:p>
          </p:txBody>
        </p:sp>
      </p:grpSp>
      <p:sp>
        <p:nvSpPr>
          <p:cNvPr id="73" name="Rectangle 120"/>
          <p:cNvSpPr>
            <a:spLocks noChangeArrowheads="1"/>
          </p:cNvSpPr>
          <p:nvPr/>
        </p:nvSpPr>
        <p:spPr bwMode="auto">
          <a:xfrm>
            <a:off x="1981200" y="2971800"/>
            <a:ext cx="3032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defTabSz="762000"/>
            <a:r>
              <a:rPr lang="sk-SK" sz="2800" dirty="0">
                <a:latin typeface="Arial Black" pitchFamily="34" charset="0"/>
              </a:rPr>
              <a:t>-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304800" y="685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7391400" y="30480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4419600" y="381000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3124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Zápis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Prochází-li cívkou elektrický proud, je na jednom konci cívky severní s na druhém konci jižní magnetický pól.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Vyměníme-li póly zdroje elektrického napětí v obvodu, vymění se i magnetické póly cívky.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tka\Desktop\IVANA\obrázky\magnet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068638"/>
            <a:ext cx="55022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Katka\Desktop\IVANA\obrázky\magneticke_pol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60350"/>
            <a:ext cx="428625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85800" y="990600"/>
            <a:ext cx="32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cs-CZ" sz="3200" b="1" dirty="0" smtClean="0"/>
              <a:t>Magnetické pole</a:t>
            </a:r>
          </a:p>
          <a:p>
            <a:pPr>
              <a:buFont typeface="Wingdings" pitchFamily="2" charset="2"/>
              <a:buNone/>
            </a:pPr>
            <a:r>
              <a:rPr lang="cs-CZ" sz="3200" b="1" dirty="0" smtClean="0"/>
              <a:t>trvalého magnetu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486400" y="304800"/>
            <a:ext cx="335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200" b="1" dirty="0" smtClean="0"/>
              <a:t>Magnetické pole </a:t>
            </a:r>
            <a:br>
              <a:rPr lang="cs-CZ" sz="3200" b="1" dirty="0" smtClean="0"/>
            </a:br>
            <a:r>
              <a:rPr lang="cs-CZ" sz="3200" b="1" dirty="0" smtClean="0"/>
              <a:t>cívky</a:t>
            </a:r>
            <a:endParaRPr lang="cs-CZ" sz="3200" b="1" dirty="0"/>
          </a:p>
        </p:txBody>
      </p:sp>
      <p:pic>
        <p:nvPicPr>
          <p:cNvPr id="4098" name="Picture 2" descr="http://lucy.troja.mff.cuni.cz/~tichy/elektross/obrazky/magnet2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762000"/>
            <a:ext cx="4675498" cy="2533651"/>
          </a:xfrm>
          <a:prstGeom prst="rect">
            <a:avLst/>
          </a:prstGeom>
          <a:noFill/>
        </p:spPr>
      </p:pic>
      <p:pic>
        <p:nvPicPr>
          <p:cNvPr id="4100" name="Picture 4" descr="http://fyzweb.cz/materialy/bizarni_kramy/mag3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3810000"/>
            <a:ext cx="6151042" cy="21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4"/>
          <p:cNvSpPr txBox="1">
            <a:spLocks noChangeArrowheads="1"/>
          </p:cNvSpPr>
          <p:nvPr/>
        </p:nvSpPr>
        <p:spPr bwMode="auto">
          <a:xfrm>
            <a:off x="0" y="549275"/>
            <a:ext cx="9144000" cy="1568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cs-CZ" sz="2400" dirty="0"/>
              <a:t>Co vzniká kolem vodiče, kterým prochází elektrický proud?</a:t>
            </a:r>
          </a:p>
          <a:p>
            <a:pPr marL="457200" indent="-457200">
              <a:buFontTx/>
              <a:buAutoNum type="arabicPeriod" startAt="2"/>
            </a:pPr>
            <a:r>
              <a:rPr lang="cs-CZ" sz="2400" dirty="0"/>
              <a:t>Co znamená na cívce nápis </a:t>
            </a:r>
            <a:r>
              <a:rPr lang="cs-CZ" sz="2400" dirty="0">
                <a:solidFill>
                  <a:srgbClr val="FF0000"/>
                </a:solidFill>
              </a:rPr>
              <a:t>300 Z</a:t>
            </a:r>
            <a:r>
              <a:rPr lang="cs-CZ" sz="2400" dirty="0"/>
              <a:t>?</a:t>
            </a:r>
          </a:p>
          <a:p>
            <a:pPr marL="457200" indent="-457200">
              <a:buFontTx/>
              <a:buAutoNum type="arabicPeriod" startAt="3"/>
            </a:pPr>
            <a:r>
              <a:rPr lang="cs-CZ" sz="2400" dirty="0"/>
              <a:t>Co vzniká kolem cívky, kterou prochází elektrický proud?</a:t>
            </a:r>
          </a:p>
          <a:p>
            <a:pPr marL="457200" indent="-457200"/>
            <a:r>
              <a:rPr lang="cs-CZ" sz="2400" dirty="0"/>
              <a:t>4.  Překresli si do sešitu následující obrázek:</a:t>
            </a:r>
          </a:p>
        </p:txBody>
      </p:sp>
      <p:grpSp>
        <p:nvGrpSpPr>
          <p:cNvPr id="44" name="Skupina 43"/>
          <p:cNvGrpSpPr/>
          <p:nvPr/>
        </p:nvGrpSpPr>
        <p:grpSpPr>
          <a:xfrm>
            <a:off x="755576" y="2420922"/>
            <a:ext cx="5345112" cy="2703496"/>
            <a:chOff x="755576" y="2420922"/>
            <a:chExt cx="5345112" cy="2703496"/>
          </a:xfrm>
        </p:grpSpPr>
        <p:grpSp>
          <p:nvGrpSpPr>
            <p:cNvPr id="23" name="Group 85"/>
            <p:cNvGrpSpPr>
              <a:grpSpLocks/>
            </p:cNvGrpSpPr>
            <p:nvPr/>
          </p:nvGrpSpPr>
          <p:grpSpPr bwMode="auto">
            <a:xfrm rot="10800000">
              <a:off x="755576" y="2420922"/>
              <a:ext cx="3552824" cy="2703496"/>
              <a:chOff x="1334" y="1332"/>
              <a:chExt cx="1043" cy="899"/>
            </a:xfrm>
          </p:grpSpPr>
          <p:sp>
            <p:nvSpPr>
              <p:cNvPr id="28" name="Rectangle 86"/>
              <p:cNvSpPr>
                <a:spLocks noChangeArrowheads="1"/>
              </p:cNvSpPr>
              <p:nvPr/>
            </p:nvSpPr>
            <p:spPr bwMode="auto">
              <a:xfrm>
                <a:off x="1334" y="1900"/>
                <a:ext cx="1043" cy="314"/>
              </a:xfrm>
              <a:prstGeom prst="rect">
                <a:avLst/>
              </a:prstGeom>
              <a:gradFill rotWithShape="1">
                <a:gsLst>
                  <a:gs pos="0">
                    <a:srgbClr val="FF9900"/>
                  </a:gs>
                  <a:gs pos="50000">
                    <a:srgbClr val="AE6800"/>
                  </a:gs>
                  <a:gs pos="100000">
                    <a:srgbClr val="FF9900"/>
                  </a:gs>
                </a:gsLst>
                <a:lin ang="5400000" scaled="1"/>
              </a:gradFill>
              <a:ln w="19050">
                <a:solidFill>
                  <a:srgbClr val="333333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9" name="Freeform 87"/>
              <p:cNvSpPr>
                <a:spLocks/>
              </p:cNvSpPr>
              <p:nvPr/>
            </p:nvSpPr>
            <p:spPr bwMode="auto">
              <a:xfrm>
                <a:off x="1429" y="1884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0" name="Freeform 88"/>
              <p:cNvSpPr>
                <a:spLocks/>
              </p:cNvSpPr>
              <p:nvPr/>
            </p:nvSpPr>
            <p:spPr bwMode="auto">
              <a:xfrm>
                <a:off x="1542" y="1883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1" name="Freeform 89"/>
              <p:cNvSpPr>
                <a:spLocks/>
              </p:cNvSpPr>
              <p:nvPr/>
            </p:nvSpPr>
            <p:spPr bwMode="auto">
              <a:xfrm>
                <a:off x="1655" y="1882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2" name="Freeform 90"/>
              <p:cNvSpPr>
                <a:spLocks/>
              </p:cNvSpPr>
              <p:nvPr/>
            </p:nvSpPr>
            <p:spPr bwMode="auto">
              <a:xfrm>
                <a:off x="1768" y="1881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3" name="Freeform 91"/>
              <p:cNvSpPr>
                <a:spLocks/>
              </p:cNvSpPr>
              <p:nvPr/>
            </p:nvSpPr>
            <p:spPr bwMode="auto">
              <a:xfrm>
                <a:off x="1881" y="1880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4" name="Freeform 92"/>
              <p:cNvSpPr>
                <a:spLocks/>
              </p:cNvSpPr>
              <p:nvPr/>
            </p:nvSpPr>
            <p:spPr bwMode="auto">
              <a:xfrm>
                <a:off x="1994" y="1879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5" name="Freeform 93"/>
              <p:cNvSpPr>
                <a:spLocks/>
              </p:cNvSpPr>
              <p:nvPr/>
            </p:nvSpPr>
            <p:spPr bwMode="auto">
              <a:xfrm>
                <a:off x="2107" y="1878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6" name="Freeform 94"/>
              <p:cNvSpPr>
                <a:spLocks/>
              </p:cNvSpPr>
              <p:nvPr/>
            </p:nvSpPr>
            <p:spPr bwMode="auto">
              <a:xfrm>
                <a:off x="2220" y="1877"/>
                <a:ext cx="99" cy="347"/>
              </a:xfrm>
              <a:custGeom>
                <a:avLst/>
                <a:gdLst>
                  <a:gd name="T0" fmla="*/ 99 w 99"/>
                  <a:gd name="T1" fmla="*/ 321 h 350"/>
                  <a:gd name="T2" fmla="*/ 84 w 99"/>
                  <a:gd name="T3" fmla="*/ 334 h 350"/>
                  <a:gd name="T4" fmla="*/ 69 w 99"/>
                  <a:gd name="T5" fmla="*/ 330 h 350"/>
                  <a:gd name="T6" fmla="*/ 62 w 99"/>
                  <a:gd name="T7" fmla="*/ 316 h 350"/>
                  <a:gd name="T8" fmla="*/ 35 w 99"/>
                  <a:gd name="T9" fmla="*/ 16 h 350"/>
                  <a:gd name="T10" fmla="*/ 29 w 99"/>
                  <a:gd name="T11" fmla="*/ 4 h 350"/>
                  <a:gd name="T12" fmla="*/ 17 w 99"/>
                  <a:gd name="T13" fmla="*/ 0 h 350"/>
                  <a:gd name="T14" fmla="*/ 8 w 99"/>
                  <a:gd name="T15" fmla="*/ 4 h 350"/>
                  <a:gd name="T16" fmla="*/ 0 w 99"/>
                  <a:gd name="T17" fmla="*/ 16 h 35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9"/>
                  <a:gd name="T28" fmla="*/ 0 h 350"/>
                  <a:gd name="T29" fmla="*/ 99 w 99"/>
                  <a:gd name="T30" fmla="*/ 350 h 35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9" h="350">
                    <a:moveTo>
                      <a:pt x="99" y="336"/>
                    </a:moveTo>
                    <a:cubicBezTo>
                      <a:pt x="97" y="338"/>
                      <a:pt x="89" y="348"/>
                      <a:pt x="84" y="349"/>
                    </a:cubicBezTo>
                    <a:cubicBezTo>
                      <a:pt x="79" y="350"/>
                      <a:pt x="73" y="348"/>
                      <a:pt x="69" y="345"/>
                    </a:cubicBezTo>
                    <a:lnTo>
                      <a:pt x="62" y="331"/>
                    </a:lnTo>
                    <a:cubicBezTo>
                      <a:pt x="56" y="276"/>
                      <a:pt x="40" y="70"/>
                      <a:pt x="35" y="16"/>
                    </a:cubicBezTo>
                    <a:lnTo>
                      <a:pt x="29" y="4"/>
                    </a:lnTo>
                    <a:cubicBezTo>
                      <a:pt x="26" y="1"/>
                      <a:pt x="20" y="0"/>
                      <a:pt x="17" y="0"/>
                    </a:cubicBezTo>
                    <a:cubicBezTo>
                      <a:pt x="14" y="0"/>
                      <a:pt x="11" y="1"/>
                      <a:pt x="8" y="4"/>
                    </a:cubicBezTo>
                    <a:cubicBezTo>
                      <a:pt x="5" y="7"/>
                      <a:pt x="3" y="12"/>
                      <a:pt x="0" y="16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7" name="Line 95"/>
              <p:cNvSpPr>
                <a:spLocks noChangeShapeType="1"/>
              </p:cNvSpPr>
              <p:nvPr/>
            </p:nvSpPr>
            <p:spPr bwMode="auto">
              <a:xfrm flipV="1">
                <a:off x="2334" y="1332"/>
                <a:ext cx="0" cy="567"/>
              </a:xfrm>
              <a:prstGeom prst="line">
                <a:avLst/>
              </a:prstGeom>
              <a:noFill/>
              <a:ln w="19050">
                <a:solidFill>
                  <a:srgbClr val="3333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" name="Freeform 96"/>
              <p:cNvSpPr>
                <a:spLocks/>
              </p:cNvSpPr>
              <p:nvPr/>
            </p:nvSpPr>
            <p:spPr bwMode="auto">
              <a:xfrm>
                <a:off x="1376" y="1332"/>
                <a:ext cx="38" cy="898"/>
              </a:xfrm>
              <a:custGeom>
                <a:avLst/>
                <a:gdLst>
                  <a:gd name="T0" fmla="*/ 38 w 38"/>
                  <a:gd name="T1" fmla="*/ 884 h 898"/>
                  <a:gd name="T2" fmla="*/ 23 w 38"/>
                  <a:gd name="T3" fmla="*/ 897 h 898"/>
                  <a:gd name="T4" fmla="*/ 8 w 38"/>
                  <a:gd name="T5" fmla="*/ 893 h 898"/>
                  <a:gd name="T6" fmla="*/ 1 w 38"/>
                  <a:gd name="T7" fmla="*/ 879 h 898"/>
                  <a:gd name="T8" fmla="*/ 4 w 38"/>
                  <a:gd name="T9" fmla="*/ 0 h 8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898"/>
                  <a:gd name="T17" fmla="*/ 38 w 38"/>
                  <a:gd name="T18" fmla="*/ 898 h 8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898">
                    <a:moveTo>
                      <a:pt x="38" y="884"/>
                    </a:moveTo>
                    <a:cubicBezTo>
                      <a:pt x="36" y="886"/>
                      <a:pt x="28" y="896"/>
                      <a:pt x="23" y="897"/>
                    </a:cubicBezTo>
                    <a:cubicBezTo>
                      <a:pt x="18" y="898"/>
                      <a:pt x="12" y="896"/>
                      <a:pt x="8" y="893"/>
                    </a:cubicBezTo>
                    <a:lnTo>
                      <a:pt x="1" y="879"/>
                    </a:lnTo>
                    <a:cubicBezTo>
                      <a:pt x="0" y="730"/>
                      <a:pt x="4" y="183"/>
                      <a:pt x="4" y="0"/>
                    </a:cubicBezTo>
                  </a:path>
                </a:pathLst>
              </a:custGeom>
              <a:noFill/>
              <a:ln w="19050" cap="flat" cmpd="sng">
                <a:solidFill>
                  <a:srgbClr val="3333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24" name="AutoShape 103"/>
            <p:cNvSpPr>
              <a:spLocks noChangeArrowheads="1"/>
            </p:cNvSpPr>
            <p:nvPr/>
          </p:nvSpPr>
          <p:spPr bwMode="auto">
            <a:xfrm rot="16200000">
              <a:off x="4711625" y="2600274"/>
              <a:ext cx="514350" cy="762000"/>
            </a:xfrm>
            <a:prstGeom prst="flowChartExtra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5" name="AutoShape 104"/>
            <p:cNvSpPr>
              <a:spLocks noChangeArrowheads="1"/>
            </p:cNvSpPr>
            <p:nvPr/>
          </p:nvSpPr>
          <p:spPr bwMode="auto">
            <a:xfrm rot="5400000">
              <a:off x="5462513" y="2589162"/>
              <a:ext cx="514350" cy="762000"/>
            </a:xfrm>
            <a:prstGeom prst="flowChartExtra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6" name="Text Box 106"/>
            <p:cNvSpPr txBox="1">
              <a:spLocks noChangeArrowheads="1"/>
            </p:cNvSpPr>
            <p:nvPr/>
          </p:nvSpPr>
          <p:spPr bwMode="auto">
            <a:xfrm>
              <a:off x="4933875" y="2746324"/>
              <a:ext cx="404813" cy="4572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cs-CZ" b="1"/>
                <a:t>N</a:t>
              </a:r>
            </a:p>
          </p:txBody>
        </p:sp>
        <p:sp>
          <p:nvSpPr>
            <p:cNvPr id="27" name="Text Box 107"/>
            <p:cNvSpPr txBox="1">
              <a:spLocks noChangeArrowheads="1"/>
            </p:cNvSpPr>
            <p:nvPr/>
          </p:nvSpPr>
          <p:spPr bwMode="auto">
            <a:xfrm>
              <a:off x="5341863" y="2754262"/>
              <a:ext cx="354012" cy="4572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cs-CZ" b="1"/>
                <a:t>S</a:t>
              </a:r>
            </a:p>
          </p:txBody>
        </p:sp>
      </p:grpSp>
      <p:grpSp>
        <p:nvGrpSpPr>
          <p:cNvPr id="9" name="Skupina 50"/>
          <p:cNvGrpSpPr>
            <a:grpSpLocks/>
          </p:cNvGrpSpPr>
          <p:nvPr/>
        </p:nvGrpSpPr>
        <p:grpSpPr bwMode="auto">
          <a:xfrm>
            <a:off x="1114351" y="2852688"/>
            <a:ext cx="3054350" cy="290513"/>
            <a:chOff x="833438" y="3013075"/>
            <a:chExt cx="3054350" cy="290513"/>
          </a:xfrm>
        </p:grpSpPr>
        <p:sp>
          <p:nvSpPr>
            <p:cNvPr id="10" name="Line 112"/>
            <p:cNvSpPr>
              <a:spLocks noChangeShapeType="1"/>
            </p:cNvSpPr>
            <p:nvPr/>
          </p:nvSpPr>
          <p:spPr bwMode="auto">
            <a:xfrm flipH="1" flipV="1">
              <a:off x="2368550" y="3022600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Line 113"/>
            <p:cNvSpPr>
              <a:spLocks noChangeShapeType="1"/>
            </p:cNvSpPr>
            <p:nvPr/>
          </p:nvSpPr>
          <p:spPr bwMode="auto">
            <a:xfrm flipH="1" flipV="1">
              <a:off x="2001838" y="3017838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Line 114"/>
            <p:cNvSpPr>
              <a:spLocks noChangeShapeType="1"/>
            </p:cNvSpPr>
            <p:nvPr/>
          </p:nvSpPr>
          <p:spPr bwMode="auto">
            <a:xfrm flipH="1" flipV="1">
              <a:off x="2759075" y="3013075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Line 115"/>
            <p:cNvSpPr>
              <a:spLocks noChangeShapeType="1"/>
            </p:cNvSpPr>
            <p:nvPr/>
          </p:nvSpPr>
          <p:spPr bwMode="auto">
            <a:xfrm flipH="1" flipV="1">
              <a:off x="3141663" y="3033713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Line 116"/>
            <p:cNvSpPr>
              <a:spLocks noChangeShapeType="1"/>
            </p:cNvSpPr>
            <p:nvPr/>
          </p:nvSpPr>
          <p:spPr bwMode="auto">
            <a:xfrm flipH="1" flipV="1">
              <a:off x="3530600" y="3028950"/>
              <a:ext cx="1270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" name="Line 117"/>
            <p:cNvSpPr>
              <a:spLocks noChangeShapeType="1"/>
            </p:cNvSpPr>
            <p:nvPr/>
          </p:nvSpPr>
          <p:spPr bwMode="auto">
            <a:xfrm flipH="1" flipV="1">
              <a:off x="1598613" y="3014663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Line 118"/>
            <p:cNvSpPr>
              <a:spLocks noChangeShapeType="1"/>
            </p:cNvSpPr>
            <p:nvPr/>
          </p:nvSpPr>
          <p:spPr bwMode="auto">
            <a:xfrm flipH="1" flipV="1">
              <a:off x="1225550" y="3016250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Line 119"/>
            <p:cNvSpPr>
              <a:spLocks noChangeShapeType="1"/>
            </p:cNvSpPr>
            <p:nvPr/>
          </p:nvSpPr>
          <p:spPr bwMode="auto">
            <a:xfrm flipH="1" flipV="1">
              <a:off x="833438" y="3043238"/>
              <a:ext cx="1905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Line 122"/>
            <p:cNvSpPr>
              <a:spLocks noChangeShapeType="1"/>
            </p:cNvSpPr>
            <p:nvPr/>
          </p:nvSpPr>
          <p:spPr bwMode="auto">
            <a:xfrm flipH="1" flipV="1">
              <a:off x="3887788" y="3043238"/>
              <a:ext cx="0" cy="2603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9" name="Obdélník 38"/>
          <p:cNvSpPr>
            <a:spLocks noChangeArrowheads="1"/>
          </p:cNvSpPr>
          <p:nvPr/>
        </p:nvSpPr>
        <p:spPr bwMode="auto">
          <a:xfrm>
            <a:off x="4356100" y="3716338"/>
            <a:ext cx="42481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Tahoma" pitchFamily="34" charset="0"/>
              <a:buAutoNum type="arabicPeriod"/>
            </a:pPr>
            <a:r>
              <a:rPr lang="cs-CZ" sz="2400" dirty="0"/>
              <a:t>magnetické póly cívky</a:t>
            </a:r>
          </a:p>
          <a:p>
            <a:pPr marL="457200" indent="-457200">
              <a:buFont typeface="Tahoma" pitchFamily="34" charset="0"/>
              <a:buAutoNum type="arabicPeriod"/>
            </a:pPr>
            <a:r>
              <a:rPr lang="cs-CZ" sz="2400" dirty="0"/>
              <a:t>směr elektrického proudu  v každém závitu cívky</a:t>
            </a:r>
          </a:p>
          <a:p>
            <a:pPr marL="457200" indent="-457200">
              <a:buFont typeface="Tahoma" pitchFamily="34" charset="0"/>
              <a:buAutoNum type="arabicPeriod"/>
            </a:pPr>
            <a:r>
              <a:rPr lang="cs-CZ" sz="2400" dirty="0"/>
              <a:t>kladný a záporný pól zdroje elektrického napětí</a:t>
            </a:r>
          </a:p>
        </p:txBody>
      </p:sp>
      <p:sp>
        <p:nvSpPr>
          <p:cNvPr id="40" name="Obdélník 39"/>
          <p:cNvSpPr>
            <a:spLocks noChangeArrowheads="1"/>
          </p:cNvSpPr>
          <p:nvPr/>
        </p:nvSpPr>
        <p:spPr bwMode="auto">
          <a:xfrm>
            <a:off x="5795963" y="2205038"/>
            <a:ext cx="2193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/>
              <a:t>Do obrázku nakresli</a:t>
            </a:r>
          </a:p>
        </p:txBody>
      </p:sp>
      <p:grpSp>
        <p:nvGrpSpPr>
          <p:cNvPr id="45" name="Skupina 44"/>
          <p:cNvGrpSpPr/>
          <p:nvPr/>
        </p:nvGrpSpPr>
        <p:grpSpPr>
          <a:xfrm>
            <a:off x="898451" y="5013302"/>
            <a:ext cx="3255962" cy="646086"/>
            <a:chOff x="898451" y="5013302"/>
            <a:chExt cx="3255962" cy="646086"/>
          </a:xfrm>
        </p:grpSpPr>
        <p:grpSp>
          <p:nvGrpSpPr>
            <p:cNvPr id="7" name="Skupina 48"/>
            <p:cNvGrpSpPr>
              <a:grpSpLocks/>
            </p:cNvGrpSpPr>
            <p:nvPr/>
          </p:nvGrpSpPr>
          <p:grpSpPr bwMode="auto">
            <a:xfrm>
              <a:off x="898451" y="5013302"/>
              <a:ext cx="3255962" cy="198438"/>
              <a:chOff x="611560" y="5085184"/>
              <a:chExt cx="3255962" cy="198438"/>
            </a:xfrm>
          </p:grpSpPr>
          <p:sp>
            <p:nvSpPr>
              <p:cNvPr id="19" name="Line 97"/>
              <p:cNvSpPr>
                <a:spLocks noChangeShapeType="1"/>
              </p:cNvSpPr>
              <p:nvPr/>
            </p:nvSpPr>
            <p:spPr bwMode="auto">
              <a:xfrm>
                <a:off x="611560" y="5201072"/>
                <a:ext cx="101758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" name="Line 98"/>
              <p:cNvSpPr>
                <a:spLocks noChangeShapeType="1"/>
              </p:cNvSpPr>
              <p:nvPr/>
            </p:nvSpPr>
            <p:spPr bwMode="auto">
              <a:xfrm flipH="1" flipV="1">
                <a:off x="2426072" y="5199484"/>
                <a:ext cx="1441450" cy="635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" name="Oval 99"/>
              <p:cNvSpPr>
                <a:spLocks noChangeArrowheads="1"/>
              </p:cNvSpPr>
              <p:nvPr/>
            </p:nvSpPr>
            <p:spPr bwMode="auto">
              <a:xfrm>
                <a:off x="1625972" y="5085184"/>
                <a:ext cx="206375" cy="190500"/>
              </a:xfrm>
              <a:prstGeom prst="ellipse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2" name="Oval 100"/>
              <p:cNvSpPr>
                <a:spLocks noChangeArrowheads="1"/>
              </p:cNvSpPr>
              <p:nvPr/>
            </p:nvSpPr>
            <p:spPr bwMode="auto">
              <a:xfrm>
                <a:off x="2224460" y="5093122"/>
                <a:ext cx="206375" cy="190500"/>
              </a:xfrm>
              <a:prstGeom prst="ellipse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sp>
          <p:nvSpPr>
            <p:cNvPr id="8" name="Rectangle 121"/>
            <p:cNvSpPr>
              <a:spLocks noChangeArrowheads="1"/>
            </p:cNvSpPr>
            <p:nvPr/>
          </p:nvSpPr>
          <p:spPr bwMode="auto">
            <a:xfrm>
              <a:off x="2444676" y="5140276"/>
              <a:ext cx="419100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/>
              <a:r>
                <a:rPr lang="sk-SK" sz="2800" dirty="0">
                  <a:latin typeface="Arial Black" pitchFamily="34" charset="0"/>
                </a:rPr>
                <a:t>+</a:t>
              </a:r>
            </a:p>
          </p:txBody>
        </p:sp>
        <p:sp>
          <p:nvSpPr>
            <p:cNvPr id="41" name="Rectangle 120"/>
            <p:cNvSpPr>
              <a:spLocks noChangeArrowheads="1"/>
            </p:cNvSpPr>
            <p:nvPr/>
          </p:nvSpPr>
          <p:spPr bwMode="auto">
            <a:xfrm>
              <a:off x="1828800" y="5105400"/>
              <a:ext cx="303212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/>
              <a:r>
                <a:rPr lang="sk-SK" sz="2800" dirty="0">
                  <a:latin typeface="Arial Black" pitchFamily="34" charset="0"/>
                </a:rPr>
                <a:t>-</a:t>
              </a:r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381000" y="22860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343400" y="2438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uiExpand="1" build="p"/>
      <p:bldP spid="40" grpId="0"/>
      <p:bldP spid="42" grpId="0" uiExpand="1"/>
      <p:bldP spid="43" grpId="0" uiExpan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9"/>
          <p:cNvSpPr>
            <a:spLocks noChangeArrowheads="1"/>
          </p:cNvSpPr>
          <p:nvPr/>
        </p:nvSpPr>
        <p:spPr bwMode="auto">
          <a:xfrm>
            <a:off x="477838" y="1443038"/>
            <a:ext cx="3028950" cy="6477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834F00"/>
              </a:gs>
              <a:gs pos="100000">
                <a:srgbClr val="FF9900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649605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marL="457200" indent="-457200"/>
            <a:r>
              <a:rPr lang="cs-CZ" sz="2800" dirty="0"/>
              <a:t>5.  Překresli si do sešitu následující obrázek:</a:t>
            </a:r>
          </a:p>
        </p:txBody>
      </p:sp>
      <p:sp>
        <p:nvSpPr>
          <p:cNvPr id="5" name="Line 17"/>
          <p:cNvSpPr>
            <a:spLocks noChangeShapeType="1"/>
          </p:cNvSpPr>
          <p:nvPr/>
        </p:nvSpPr>
        <p:spPr bwMode="auto">
          <a:xfrm flipH="1" flipV="1">
            <a:off x="2265363" y="3135313"/>
            <a:ext cx="9588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cs-CZ"/>
          </a:p>
        </p:txBody>
      </p:sp>
      <p:sp>
        <p:nvSpPr>
          <p:cNvPr id="6" name="Line 30"/>
          <p:cNvSpPr>
            <a:spLocks noChangeShapeType="1"/>
          </p:cNvSpPr>
          <p:nvPr/>
        </p:nvSpPr>
        <p:spPr bwMode="auto">
          <a:xfrm flipV="1">
            <a:off x="661988" y="2090738"/>
            <a:ext cx="0" cy="1054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cs-CZ"/>
          </a:p>
        </p:txBody>
      </p:sp>
      <p:sp>
        <p:nvSpPr>
          <p:cNvPr id="7" name="Line 31"/>
          <p:cNvSpPr>
            <a:spLocks noChangeShapeType="1"/>
          </p:cNvSpPr>
          <p:nvPr/>
        </p:nvSpPr>
        <p:spPr bwMode="auto">
          <a:xfrm flipV="1">
            <a:off x="3222625" y="2085975"/>
            <a:ext cx="0" cy="1054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cs-CZ"/>
          </a:p>
        </p:txBody>
      </p:sp>
      <p:sp>
        <p:nvSpPr>
          <p:cNvPr id="8" name="Line 51"/>
          <p:cNvSpPr>
            <a:spLocks noChangeShapeType="1"/>
          </p:cNvSpPr>
          <p:nvPr/>
        </p:nvSpPr>
        <p:spPr bwMode="auto">
          <a:xfrm>
            <a:off x="1425575" y="3387725"/>
            <a:ext cx="203200" cy="63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cs-CZ"/>
          </a:p>
        </p:txBody>
      </p:sp>
      <p:grpSp>
        <p:nvGrpSpPr>
          <p:cNvPr id="9" name="Skupina 83"/>
          <p:cNvGrpSpPr>
            <a:grpSpLocks/>
          </p:cNvGrpSpPr>
          <p:nvPr/>
        </p:nvGrpSpPr>
        <p:grpSpPr bwMode="auto">
          <a:xfrm>
            <a:off x="652463" y="1054100"/>
            <a:ext cx="2589212" cy="1489075"/>
            <a:chOff x="652462" y="1054324"/>
            <a:chExt cx="2589213" cy="1489075"/>
          </a:xfrm>
        </p:grpSpPr>
        <p:sp>
          <p:nvSpPr>
            <p:cNvPr id="10" name="Freeform 54"/>
            <p:cNvSpPr>
              <a:spLocks/>
            </p:cNvSpPr>
            <p:nvPr/>
          </p:nvSpPr>
          <p:spPr bwMode="auto">
            <a:xfrm>
              <a:off x="2895600" y="1054324"/>
              <a:ext cx="346075" cy="1479550"/>
            </a:xfrm>
            <a:custGeom>
              <a:avLst/>
              <a:gdLst>
                <a:gd name="T0" fmla="*/ 2147483647 w 218"/>
                <a:gd name="T1" fmla="*/ 2147483647 h 932"/>
                <a:gd name="T2" fmla="*/ 2147483647 w 218"/>
                <a:gd name="T3" fmla="*/ 2147483647 h 932"/>
                <a:gd name="T4" fmla="*/ 2147483647 w 218"/>
                <a:gd name="T5" fmla="*/ 2147483647 h 932"/>
                <a:gd name="T6" fmla="*/ 0 w 218"/>
                <a:gd name="T7" fmla="*/ 2147483647 h 9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"/>
                <a:gd name="T13" fmla="*/ 0 h 932"/>
                <a:gd name="T14" fmla="*/ 218 w 218"/>
                <a:gd name="T15" fmla="*/ 932 h 9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" h="932">
                  <a:moveTo>
                    <a:pt x="216" y="240"/>
                  </a:moveTo>
                  <a:cubicBezTo>
                    <a:pt x="217" y="120"/>
                    <a:pt x="218" y="0"/>
                    <a:pt x="192" y="100"/>
                  </a:cubicBezTo>
                  <a:cubicBezTo>
                    <a:pt x="166" y="200"/>
                    <a:pt x="92" y="748"/>
                    <a:pt x="60" y="840"/>
                  </a:cubicBezTo>
                  <a:cubicBezTo>
                    <a:pt x="28" y="932"/>
                    <a:pt x="11" y="683"/>
                    <a:pt x="0" y="65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Freeform 55"/>
            <p:cNvSpPr>
              <a:spLocks/>
            </p:cNvSpPr>
            <p:nvPr/>
          </p:nvSpPr>
          <p:spPr bwMode="auto">
            <a:xfrm>
              <a:off x="2413000" y="1063849"/>
              <a:ext cx="346075" cy="1479550"/>
            </a:xfrm>
            <a:custGeom>
              <a:avLst/>
              <a:gdLst>
                <a:gd name="T0" fmla="*/ 2147483647 w 218"/>
                <a:gd name="T1" fmla="*/ 2147483647 h 932"/>
                <a:gd name="T2" fmla="*/ 2147483647 w 218"/>
                <a:gd name="T3" fmla="*/ 2147483647 h 932"/>
                <a:gd name="T4" fmla="*/ 2147483647 w 218"/>
                <a:gd name="T5" fmla="*/ 2147483647 h 932"/>
                <a:gd name="T6" fmla="*/ 0 w 218"/>
                <a:gd name="T7" fmla="*/ 2147483647 h 9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"/>
                <a:gd name="T13" fmla="*/ 0 h 932"/>
                <a:gd name="T14" fmla="*/ 218 w 218"/>
                <a:gd name="T15" fmla="*/ 932 h 9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" h="932">
                  <a:moveTo>
                    <a:pt x="216" y="240"/>
                  </a:moveTo>
                  <a:cubicBezTo>
                    <a:pt x="217" y="120"/>
                    <a:pt x="218" y="0"/>
                    <a:pt x="192" y="100"/>
                  </a:cubicBezTo>
                  <a:cubicBezTo>
                    <a:pt x="166" y="200"/>
                    <a:pt x="92" y="748"/>
                    <a:pt x="60" y="840"/>
                  </a:cubicBezTo>
                  <a:cubicBezTo>
                    <a:pt x="28" y="932"/>
                    <a:pt x="11" y="683"/>
                    <a:pt x="0" y="65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Freeform 56"/>
            <p:cNvSpPr>
              <a:spLocks/>
            </p:cNvSpPr>
            <p:nvPr/>
          </p:nvSpPr>
          <p:spPr bwMode="auto">
            <a:xfrm>
              <a:off x="1858962" y="1063849"/>
              <a:ext cx="346075" cy="1479550"/>
            </a:xfrm>
            <a:custGeom>
              <a:avLst/>
              <a:gdLst>
                <a:gd name="T0" fmla="*/ 2147483647 w 218"/>
                <a:gd name="T1" fmla="*/ 2147483647 h 932"/>
                <a:gd name="T2" fmla="*/ 2147483647 w 218"/>
                <a:gd name="T3" fmla="*/ 2147483647 h 932"/>
                <a:gd name="T4" fmla="*/ 2147483647 w 218"/>
                <a:gd name="T5" fmla="*/ 2147483647 h 932"/>
                <a:gd name="T6" fmla="*/ 0 w 218"/>
                <a:gd name="T7" fmla="*/ 2147483647 h 9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"/>
                <a:gd name="T13" fmla="*/ 0 h 932"/>
                <a:gd name="T14" fmla="*/ 218 w 218"/>
                <a:gd name="T15" fmla="*/ 932 h 9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" h="932">
                  <a:moveTo>
                    <a:pt x="216" y="240"/>
                  </a:moveTo>
                  <a:cubicBezTo>
                    <a:pt x="217" y="120"/>
                    <a:pt x="218" y="0"/>
                    <a:pt x="192" y="100"/>
                  </a:cubicBezTo>
                  <a:cubicBezTo>
                    <a:pt x="166" y="200"/>
                    <a:pt x="92" y="748"/>
                    <a:pt x="60" y="840"/>
                  </a:cubicBezTo>
                  <a:cubicBezTo>
                    <a:pt x="28" y="932"/>
                    <a:pt x="11" y="683"/>
                    <a:pt x="0" y="65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Freeform 57"/>
            <p:cNvSpPr>
              <a:spLocks/>
            </p:cNvSpPr>
            <p:nvPr/>
          </p:nvSpPr>
          <p:spPr bwMode="auto">
            <a:xfrm>
              <a:off x="1362075" y="1054324"/>
              <a:ext cx="346075" cy="1479550"/>
            </a:xfrm>
            <a:custGeom>
              <a:avLst/>
              <a:gdLst>
                <a:gd name="T0" fmla="*/ 2147483647 w 218"/>
                <a:gd name="T1" fmla="*/ 2147483647 h 932"/>
                <a:gd name="T2" fmla="*/ 2147483647 w 218"/>
                <a:gd name="T3" fmla="*/ 2147483647 h 932"/>
                <a:gd name="T4" fmla="*/ 2147483647 w 218"/>
                <a:gd name="T5" fmla="*/ 2147483647 h 932"/>
                <a:gd name="T6" fmla="*/ 0 w 218"/>
                <a:gd name="T7" fmla="*/ 2147483647 h 9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"/>
                <a:gd name="T13" fmla="*/ 0 h 932"/>
                <a:gd name="T14" fmla="*/ 218 w 218"/>
                <a:gd name="T15" fmla="*/ 932 h 9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" h="932">
                  <a:moveTo>
                    <a:pt x="216" y="240"/>
                  </a:moveTo>
                  <a:cubicBezTo>
                    <a:pt x="217" y="120"/>
                    <a:pt x="218" y="0"/>
                    <a:pt x="192" y="100"/>
                  </a:cubicBezTo>
                  <a:cubicBezTo>
                    <a:pt x="166" y="200"/>
                    <a:pt x="92" y="748"/>
                    <a:pt x="60" y="840"/>
                  </a:cubicBezTo>
                  <a:cubicBezTo>
                    <a:pt x="28" y="932"/>
                    <a:pt x="11" y="683"/>
                    <a:pt x="0" y="65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Freeform 58"/>
            <p:cNvSpPr>
              <a:spLocks/>
            </p:cNvSpPr>
            <p:nvPr/>
          </p:nvSpPr>
          <p:spPr bwMode="auto">
            <a:xfrm>
              <a:off x="898525" y="1057499"/>
              <a:ext cx="346075" cy="1479550"/>
            </a:xfrm>
            <a:custGeom>
              <a:avLst/>
              <a:gdLst>
                <a:gd name="T0" fmla="*/ 2147483647 w 218"/>
                <a:gd name="T1" fmla="*/ 2147483647 h 932"/>
                <a:gd name="T2" fmla="*/ 2147483647 w 218"/>
                <a:gd name="T3" fmla="*/ 2147483647 h 932"/>
                <a:gd name="T4" fmla="*/ 2147483647 w 218"/>
                <a:gd name="T5" fmla="*/ 2147483647 h 932"/>
                <a:gd name="T6" fmla="*/ 0 w 218"/>
                <a:gd name="T7" fmla="*/ 2147483647 h 9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"/>
                <a:gd name="T13" fmla="*/ 0 h 932"/>
                <a:gd name="T14" fmla="*/ 218 w 218"/>
                <a:gd name="T15" fmla="*/ 932 h 9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" h="932">
                  <a:moveTo>
                    <a:pt x="216" y="240"/>
                  </a:moveTo>
                  <a:cubicBezTo>
                    <a:pt x="217" y="120"/>
                    <a:pt x="218" y="0"/>
                    <a:pt x="192" y="100"/>
                  </a:cubicBezTo>
                  <a:cubicBezTo>
                    <a:pt x="166" y="200"/>
                    <a:pt x="92" y="748"/>
                    <a:pt x="60" y="840"/>
                  </a:cubicBezTo>
                  <a:cubicBezTo>
                    <a:pt x="28" y="932"/>
                    <a:pt x="11" y="683"/>
                    <a:pt x="0" y="65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" name="Freeform 60"/>
            <p:cNvSpPr>
              <a:spLocks/>
            </p:cNvSpPr>
            <p:nvPr/>
          </p:nvSpPr>
          <p:spPr bwMode="auto">
            <a:xfrm>
              <a:off x="652462" y="1103536"/>
              <a:ext cx="106363" cy="987425"/>
            </a:xfrm>
            <a:custGeom>
              <a:avLst/>
              <a:gdLst>
                <a:gd name="T0" fmla="*/ 2147483647 w 88"/>
                <a:gd name="T1" fmla="*/ 2147483647 h 613"/>
                <a:gd name="T2" fmla="*/ 2147483647 w 88"/>
                <a:gd name="T3" fmla="*/ 2147483647 h 613"/>
                <a:gd name="T4" fmla="*/ 2147483647 w 88"/>
                <a:gd name="T5" fmla="*/ 2147483647 h 613"/>
                <a:gd name="T6" fmla="*/ 0 60000 65536"/>
                <a:gd name="T7" fmla="*/ 0 60000 65536"/>
                <a:gd name="T8" fmla="*/ 0 60000 65536"/>
                <a:gd name="T9" fmla="*/ 0 w 88"/>
                <a:gd name="T10" fmla="*/ 0 h 613"/>
                <a:gd name="T11" fmla="*/ 88 w 88"/>
                <a:gd name="T12" fmla="*/ 613 h 6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8" h="613">
                  <a:moveTo>
                    <a:pt x="88" y="211"/>
                  </a:moveTo>
                  <a:cubicBezTo>
                    <a:pt x="57" y="105"/>
                    <a:pt x="26" y="0"/>
                    <a:pt x="13" y="67"/>
                  </a:cubicBezTo>
                  <a:cubicBezTo>
                    <a:pt x="0" y="134"/>
                    <a:pt x="8" y="522"/>
                    <a:pt x="7" y="613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cs-CZ"/>
            </a:p>
          </p:txBody>
        </p:sp>
      </p:grpSp>
      <p:cxnSp>
        <p:nvCxnSpPr>
          <p:cNvPr id="16" name="Přímá spojovací čára 15"/>
          <p:cNvCxnSpPr>
            <a:stCxn id="6" idx="0"/>
          </p:cNvCxnSpPr>
          <p:nvPr/>
        </p:nvCxnSpPr>
        <p:spPr>
          <a:xfrm rot="5400000" flipH="1" flipV="1">
            <a:off x="1044575" y="2741613"/>
            <a:ext cx="20638" cy="7858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2101850" y="3308350"/>
            <a:ext cx="2159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3" name="Skupina 22"/>
          <p:cNvGrpSpPr/>
          <p:nvPr/>
        </p:nvGrpSpPr>
        <p:grpSpPr>
          <a:xfrm>
            <a:off x="657225" y="1611313"/>
            <a:ext cx="2460625" cy="298450"/>
            <a:chOff x="657225" y="1611313"/>
            <a:chExt cx="2460625" cy="298450"/>
          </a:xfrm>
        </p:grpSpPr>
        <p:sp>
          <p:nvSpPr>
            <p:cNvPr id="24" name="Line 64"/>
            <p:cNvSpPr>
              <a:spLocks noChangeShapeType="1"/>
            </p:cNvSpPr>
            <p:nvPr/>
          </p:nvSpPr>
          <p:spPr bwMode="auto">
            <a:xfrm flipH="1">
              <a:off x="3084512" y="1628776"/>
              <a:ext cx="33338" cy="2730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5" name="Line 65"/>
            <p:cNvSpPr>
              <a:spLocks noChangeShapeType="1"/>
            </p:cNvSpPr>
            <p:nvPr/>
          </p:nvSpPr>
          <p:spPr bwMode="auto">
            <a:xfrm flipH="1">
              <a:off x="2606675" y="1636713"/>
              <a:ext cx="33337" cy="2730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6" name="Line 66"/>
            <p:cNvSpPr>
              <a:spLocks noChangeShapeType="1"/>
            </p:cNvSpPr>
            <p:nvPr/>
          </p:nvSpPr>
          <p:spPr bwMode="auto">
            <a:xfrm flipH="1">
              <a:off x="2047875" y="1611313"/>
              <a:ext cx="33337" cy="2730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7" name="Line 67"/>
            <p:cNvSpPr>
              <a:spLocks noChangeShapeType="1"/>
            </p:cNvSpPr>
            <p:nvPr/>
          </p:nvSpPr>
          <p:spPr bwMode="auto">
            <a:xfrm flipH="1">
              <a:off x="1560512" y="1614488"/>
              <a:ext cx="33338" cy="273050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8" name="Line 68"/>
            <p:cNvSpPr>
              <a:spLocks noChangeShapeType="1"/>
            </p:cNvSpPr>
            <p:nvPr/>
          </p:nvSpPr>
          <p:spPr bwMode="auto">
            <a:xfrm flipH="1">
              <a:off x="1092200" y="1631951"/>
              <a:ext cx="42862" cy="268287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9" name="Line 69"/>
            <p:cNvSpPr>
              <a:spLocks noChangeShapeType="1"/>
            </p:cNvSpPr>
            <p:nvPr/>
          </p:nvSpPr>
          <p:spPr bwMode="auto">
            <a:xfrm flipH="1">
              <a:off x="657225" y="1611313"/>
              <a:ext cx="4762" cy="287338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</p:grpSp>
      <p:cxnSp>
        <p:nvCxnSpPr>
          <p:cNvPr id="31" name="Přímá spojovací čára 30"/>
          <p:cNvCxnSpPr/>
          <p:nvPr/>
        </p:nvCxnSpPr>
        <p:spPr>
          <a:xfrm>
            <a:off x="2057400" y="3276600"/>
            <a:ext cx="304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23"/>
          <p:cNvSpPr txBox="1">
            <a:spLocks noChangeArrowheads="1"/>
          </p:cNvSpPr>
          <p:nvPr/>
        </p:nvSpPr>
        <p:spPr bwMode="auto">
          <a:xfrm>
            <a:off x="4860032" y="1124744"/>
            <a:ext cx="4002981" cy="310854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cs-CZ" sz="2800" dirty="0"/>
              <a:t>Do obrázku nakresli:</a:t>
            </a:r>
          </a:p>
          <a:p>
            <a:pPr marL="457200" indent="-457200"/>
            <a:endParaRPr lang="cs-CZ" sz="2800" dirty="0"/>
          </a:p>
          <a:p>
            <a:pPr marL="457200" indent="-457200">
              <a:buFontTx/>
              <a:buAutoNum type="alphaLcParenR"/>
            </a:pPr>
            <a:r>
              <a:rPr lang="cs-CZ" sz="2800" dirty="0"/>
              <a:t>severní pól cívky</a:t>
            </a:r>
          </a:p>
          <a:p>
            <a:pPr marL="457200" indent="-457200">
              <a:buFontTx/>
              <a:buAutoNum type="alphaLcParenR" startAt="2"/>
            </a:pPr>
            <a:r>
              <a:rPr lang="cs-CZ" sz="2800" dirty="0"/>
              <a:t>závity cívky</a:t>
            </a:r>
          </a:p>
          <a:p>
            <a:pPr marL="457200" indent="-457200">
              <a:buFontTx/>
              <a:buAutoNum type="alphaLcParenR" startAt="3"/>
            </a:pPr>
            <a:r>
              <a:rPr lang="cs-CZ" sz="2800" dirty="0"/>
              <a:t>v každém závitu šipkou</a:t>
            </a:r>
          </a:p>
          <a:p>
            <a:pPr marL="457200" indent="-457200"/>
            <a:r>
              <a:rPr lang="cs-CZ" sz="2800" dirty="0"/>
              <a:t>     vyznač směr proudu</a:t>
            </a:r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323527" y="3717033"/>
            <a:ext cx="4765997" cy="95410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r>
              <a:rPr lang="cs-CZ" sz="2800" dirty="0"/>
              <a:t>6. Překresli si do sešitu obrázek:</a:t>
            </a:r>
          </a:p>
        </p:txBody>
      </p:sp>
      <p:sp>
        <p:nvSpPr>
          <p:cNvPr id="34" name="Text Box 36"/>
          <p:cNvSpPr txBox="1">
            <a:spLocks noChangeArrowheads="1"/>
          </p:cNvSpPr>
          <p:nvPr/>
        </p:nvSpPr>
        <p:spPr bwMode="auto">
          <a:xfrm>
            <a:off x="3924301" y="4076700"/>
            <a:ext cx="4914900" cy="22479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chemeClr val="accent2"/>
                </a:solidFill>
              </a:rPr>
              <a:t>Dokresli závity cívky tak,aby:</a:t>
            </a:r>
          </a:p>
          <a:p>
            <a:pPr marL="457200" indent="-457200">
              <a:buFont typeface="+mj-lt"/>
              <a:buAutoNum type="alphaLcParenR"/>
              <a:defRPr/>
            </a:pPr>
            <a:r>
              <a:rPr lang="cs-CZ" sz="2400" dirty="0"/>
              <a:t>Vlevo byl severní pól cívky. </a:t>
            </a:r>
          </a:p>
          <a:p>
            <a:pPr marL="457200" indent="-457200">
              <a:buFont typeface="+mj-lt"/>
              <a:buAutoNum type="alphaLcParenR"/>
              <a:defRPr/>
            </a:pPr>
            <a:r>
              <a:rPr lang="cs-CZ" sz="2400" dirty="0"/>
              <a:t>Šipkami vyznač směr proudu </a:t>
            </a:r>
          </a:p>
          <a:p>
            <a:pPr marL="457200" indent="-457200">
              <a:defRPr/>
            </a:pPr>
            <a:r>
              <a:rPr lang="cs-CZ" sz="2400" dirty="0"/>
              <a:t>	v každém závitu </a:t>
            </a:r>
          </a:p>
          <a:p>
            <a:pPr marL="457200" indent="-457200">
              <a:buFont typeface="+mj-lt"/>
              <a:buAutoNum type="alphaLcParenR"/>
              <a:defRPr/>
            </a:pPr>
            <a:r>
              <a:rPr lang="cs-CZ" sz="2400" dirty="0"/>
              <a:t>na konci vodiče polohu kladného </a:t>
            </a:r>
          </a:p>
          <a:p>
            <a:pPr marL="457200" indent="-457200">
              <a:defRPr/>
            </a:pPr>
            <a:r>
              <a:rPr lang="cs-CZ" sz="2400" dirty="0"/>
              <a:t>	a záporného pólu zdroje.</a:t>
            </a:r>
          </a:p>
        </p:txBody>
      </p:sp>
      <p:grpSp>
        <p:nvGrpSpPr>
          <p:cNvPr id="35" name="Skupina 89"/>
          <p:cNvGrpSpPr>
            <a:grpSpLocks/>
          </p:cNvGrpSpPr>
          <p:nvPr/>
        </p:nvGrpSpPr>
        <p:grpSpPr bwMode="auto">
          <a:xfrm>
            <a:off x="352425" y="4078288"/>
            <a:ext cx="3028950" cy="1627187"/>
            <a:chOff x="352425" y="4078511"/>
            <a:chExt cx="3028950" cy="1627188"/>
          </a:xfrm>
        </p:grpSpPr>
        <p:sp>
          <p:nvSpPr>
            <p:cNvPr id="36" name="Rectangle 33"/>
            <p:cNvSpPr>
              <a:spLocks noChangeArrowheads="1"/>
            </p:cNvSpPr>
            <p:nvPr/>
          </p:nvSpPr>
          <p:spPr bwMode="auto">
            <a:xfrm>
              <a:off x="352425" y="4575399"/>
              <a:ext cx="3028950" cy="647700"/>
            </a:xfrm>
            <a:prstGeom prst="rect">
              <a:avLst/>
            </a:prstGeom>
            <a:gradFill rotWithShape="1">
              <a:gsLst>
                <a:gs pos="0">
                  <a:srgbClr val="FF9900"/>
                </a:gs>
                <a:gs pos="50000">
                  <a:srgbClr val="834F00"/>
                </a:gs>
                <a:gs pos="100000">
                  <a:srgbClr val="FF99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7" name="Line 34"/>
            <p:cNvSpPr>
              <a:spLocks noChangeShapeType="1"/>
            </p:cNvSpPr>
            <p:nvPr/>
          </p:nvSpPr>
          <p:spPr bwMode="auto">
            <a:xfrm flipH="1">
              <a:off x="3011487" y="4078511"/>
              <a:ext cx="6350" cy="508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8" name="Line 35"/>
            <p:cNvSpPr>
              <a:spLocks noChangeShapeType="1"/>
            </p:cNvSpPr>
            <p:nvPr/>
          </p:nvSpPr>
          <p:spPr bwMode="auto">
            <a:xfrm>
              <a:off x="739775" y="5216749"/>
              <a:ext cx="0" cy="4889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709613" y="4073525"/>
            <a:ext cx="2462212" cy="1597025"/>
            <a:chOff x="709613" y="4073525"/>
            <a:chExt cx="2462212" cy="1597025"/>
          </a:xfrm>
        </p:grpSpPr>
        <p:sp>
          <p:nvSpPr>
            <p:cNvPr id="40" name="Freeform 74"/>
            <p:cNvSpPr>
              <a:spLocks/>
            </p:cNvSpPr>
            <p:nvPr/>
          </p:nvSpPr>
          <p:spPr bwMode="auto">
            <a:xfrm>
              <a:off x="709613" y="4089400"/>
              <a:ext cx="554037" cy="1574800"/>
            </a:xfrm>
            <a:custGeom>
              <a:avLst/>
              <a:gdLst/>
              <a:ahLst/>
              <a:cxnLst>
                <a:cxn ang="0">
                  <a:pos x="328" y="713"/>
                </a:cxn>
                <a:cxn ang="0">
                  <a:pos x="304" y="889"/>
                </a:cxn>
                <a:cxn ang="0">
                  <a:pos x="60" y="97"/>
                </a:cxn>
                <a:cxn ang="0">
                  <a:pos x="0" y="305"/>
                </a:cxn>
              </a:cxnLst>
              <a:rect l="0" t="0" r="r" b="b"/>
              <a:pathLst>
                <a:path w="349" h="992">
                  <a:moveTo>
                    <a:pt x="328" y="713"/>
                  </a:moveTo>
                  <a:cubicBezTo>
                    <a:pt x="338" y="852"/>
                    <a:pt x="349" y="992"/>
                    <a:pt x="304" y="889"/>
                  </a:cubicBezTo>
                  <a:cubicBezTo>
                    <a:pt x="259" y="786"/>
                    <a:pt x="111" y="194"/>
                    <a:pt x="60" y="97"/>
                  </a:cubicBezTo>
                  <a:cubicBezTo>
                    <a:pt x="9" y="0"/>
                    <a:pt x="10" y="270"/>
                    <a:pt x="0" y="305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grpSp>
          <p:nvGrpSpPr>
            <p:cNvPr id="41" name="Skupina 57"/>
            <p:cNvGrpSpPr>
              <a:grpSpLocks/>
            </p:cNvGrpSpPr>
            <p:nvPr/>
          </p:nvGrpSpPr>
          <p:grpSpPr bwMode="auto">
            <a:xfrm>
              <a:off x="1173163" y="4073525"/>
              <a:ext cx="1998662" cy="1597025"/>
              <a:chOff x="1173163" y="4073525"/>
              <a:chExt cx="1998662" cy="1597025"/>
            </a:xfrm>
          </p:grpSpPr>
          <p:sp>
            <p:nvSpPr>
              <p:cNvPr id="42" name="Freeform 72"/>
              <p:cNvSpPr>
                <a:spLocks/>
              </p:cNvSpPr>
              <p:nvPr/>
            </p:nvSpPr>
            <p:spPr bwMode="auto">
              <a:xfrm>
                <a:off x="2127250" y="4090988"/>
                <a:ext cx="554038" cy="1574800"/>
              </a:xfrm>
              <a:custGeom>
                <a:avLst/>
                <a:gdLst/>
                <a:ahLst/>
                <a:cxnLst>
                  <a:cxn ang="0">
                    <a:pos x="328" y="713"/>
                  </a:cxn>
                  <a:cxn ang="0">
                    <a:pos x="304" y="889"/>
                  </a:cxn>
                  <a:cxn ang="0">
                    <a:pos x="60" y="97"/>
                  </a:cxn>
                  <a:cxn ang="0">
                    <a:pos x="0" y="305"/>
                  </a:cxn>
                </a:cxnLst>
                <a:rect l="0" t="0" r="r" b="b"/>
                <a:pathLst>
                  <a:path w="349" h="992">
                    <a:moveTo>
                      <a:pt x="328" y="713"/>
                    </a:moveTo>
                    <a:cubicBezTo>
                      <a:pt x="338" y="852"/>
                      <a:pt x="349" y="992"/>
                      <a:pt x="304" y="889"/>
                    </a:cubicBezTo>
                    <a:cubicBezTo>
                      <a:pt x="259" y="786"/>
                      <a:pt x="111" y="194"/>
                      <a:pt x="60" y="97"/>
                    </a:cubicBezTo>
                    <a:cubicBezTo>
                      <a:pt x="9" y="0"/>
                      <a:pt x="10" y="270"/>
                      <a:pt x="0" y="305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>
                  <a:ln>
                    <a:solidFill>
                      <a:srgbClr val="FF0000"/>
                    </a:solidFill>
                  </a:ln>
                </a:endParaRPr>
              </a:p>
            </p:txBody>
          </p:sp>
          <p:sp>
            <p:nvSpPr>
              <p:cNvPr id="43" name="Freeform 73"/>
              <p:cNvSpPr>
                <a:spLocks/>
              </p:cNvSpPr>
              <p:nvPr/>
            </p:nvSpPr>
            <p:spPr bwMode="auto">
              <a:xfrm>
                <a:off x="2617788" y="4073525"/>
                <a:ext cx="554037" cy="1574800"/>
              </a:xfrm>
              <a:custGeom>
                <a:avLst/>
                <a:gdLst/>
                <a:ahLst/>
                <a:cxnLst>
                  <a:cxn ang="0">
                    <a:pos x="328" y="713"/>
                  </a:cxn>
                  <a:cxn ang="0">
                    <a:pos x="304" y="889"/>
                  </a:cxn>
                  <a:cxn ang="0">
                    <a:pos x="60" y="97"/>
                  </a:cxn>
                  <a:cxn ang="0">
                    <a:pos x="0" y="305"/>
                  </a:cxn>
                </a:cxnLst>
                <a:rect l="0" t="0" r="r" b="b"/>
                <a:pathLst>
                  <a:path w="349" h="992">
                    <a:moveTo>
                      <a:pt x="328" y="713"/>
                    </a:moveTo>
                    <a:cubicBezTo>
                      <a:pt x="338" y="852"/>
                      <a:pt x="349" y="992"/>
                      <a:pt x="304" y="889"/>
                    </a:cubicBezTo>
                    <a:cubicBezTo>
                      <a:pt x="259" y="786"/>
                      <a:pt x="111" y="194"/>
                      <a:pt x="60" y="97"/>
                    </a:cubicBezTo>
                    <a:cubicBezTo>
                      <a:pt x="9" y="0"/>
                      <a:pt x="10" y="270"/>
                      <a:pt x="0" y="305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>
                  <a:ln>
                    <a:solidFill>
                      <a:srgbClr val="FF0000"/>
                    </a:solidFill>
                  </a:ln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1173163" y="4087813"/>
                <a:ext cx="554037" cy="1574800"/>
              </a:xfrm>
              <a:custGeom>
                <a:avLst/>
                <a:gdLst/>
                <a:ahLst/>
                <a:cxnLst>
                  <a:cxn ang="0">
                    <a:pos x="328" y="713"/>
                  </a:cxn>
                  <a:cxn ang="0">
                    <a:pos x="304" y="889"/>
                  </a:cxn>
                  <a:cxn ang="0">
                    <a:pos x="60" y="97"/>
                  </a:cxn>
                  <a:cxn ang="0">
                    <a:pos x="0" y="305"/>
                  </a:cxn>
                </a:cxnLst>
                <a:rect l="0" t="0" r="r" b="b"/>
                <a:pathLst>
                  <a:path w="349" h="992">
                    <a:moveTo>
                      <a:pt x="328" y="713"/>
                    </a:moveTo>
                    <a:cubicBezTo>
                      <a:pt x="338" y="852"/>
                      <a:pt x="349" y="992"/>
                      <a:pt x="304" y="889"/>
                    </a:cubicBezTo>
                    <a:cubicBezTo>
                      <a:pt x="259" y="786"/>
                      <a:pt x="111" y="194"/>
                      <a:pt x="60" y="97"/>
                    </a:cubicBezTo>
                    <a:cubicBezTo>
                      <a:pt x="9" y="0"/>
                      <a:pt x="10" y="270"/>
                      <a:pt x="0" y="305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>
                  <a:ln>
                    <a:solidFill>
                      <a:srgbClr val="FF0000"/>
                    </a:solidFill>
                  </a:ln>
                </a:endParaRPr>
              </a:p>
            </p:txBody>
          </p:sp>
          <p:sp>
            <p:nvSpPr>
              <p:cNvPr id="45" name="Freeform 76"/>
              <p:cNvSpPr>
                <a:spLocks/>
              </p:cNvSpPr>
              <p:nvPr/>
            </p:nvSpPr>
            <p:spPr bwMode="auto">
              <a:xfrm>
                <a:off x="1677988" y="4095750"/>
                <a:ext cx="554037" cy="1574800"/>
              </a:xfrm>
              <a:custGeom>
                <a:avLst/>
                <a:gdLst/>
                <a:ahLst/>
                <a:cxnLst>
                  <a:cxn ang="0">
                    <a:pos x="328" y="713"/>
                  </a:cxn>
                  <a:cxn ang="0">
                    <a:pos x="304" y="889"/>
                  </a:cxn>
                  <a:cxn ang="0">
                    <a:pos x="60" y="97"/>
                  </a:cxn>
                  <a:cxn ang="0">
                    <a:pos x="0" y="305"/>
                  </a:cxn>
                </a:cxnLst>
                <a:rect l="0" t="0" r="r" b="b"/>
                <a:pathLst>
                  <a:path w="349" h="992">
                    <a:moveTo>
                      <a:pt x="328" y="713"/>
                    </a:moveTo>
                    <a:cubicBezTo>
                      <a:pt x="338" y="852"/>
                      <a:pt x="349" y="992"/>
                      <a:pt x="304" y="889"/>
                    </a:cubicBezTo>
                    <a:cubicBezTo>
                      <a:pt x="259" y="786"/>
                      <a:pt x="111" y="194"/>
                      <a:pt x="60" y="97"/>
                    </a:cubicBezTo>
                    <a:cubicBezTo>
                      <a:pt x="9" y="0"/>
                      <a:pt x="10" y="270"/>
                      <a:pt x="0" y="305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>
                  <a:ln>
                    <a:solidFill>
                      <a:srgbClr val="FF0000"/>
                    </a:solidFill>
                  </a:ln>
                </a:endParaRPr>
              </a:p>
            </p:txBody>
          </p:sp>
        </p:grpSp>
      </p:grpSp>
      <p:sp>
        <p:nvSpPr>
          <p:cNvPr id="46" name="Rectangle 85"/>
          <p:cNvSpPr>
            <a:spLocks noChangeArrowheads="1"/>
          </p:cNvSpPr>
          <p:nvPr/>
        </p:nvSpPr>
        <p:spPr bwMode="auto">
          <a:xfrm rot="10752610" flipV="1">
            <a:off x="0" y="4727283"/>
            <a:ext cx="404812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47" name="Line 84"/>
          <p:cNvSpPr>
            <a:spLocks noChangeShapeType="1"/>
          </p:cNvSpPr>
          <p:nvPr/>
        </p:nvSpPr>
        <p:spPr bwMode="auto">
          <a:xfrm>
            <a:off x="438150" y="5619750"/>
            <a:ext cx="203200" cy="635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cs-CZ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48" name="Line 83"/>
          <p:cNvSpPr>
            <a:spLocks noChangeShapeType="1"/>
          </p:cNvSpPr>
          <p:nvPr/>
        </p:nvSpPr>
        <p:spPr bwMode="auto">
          <a:xfrm flipV="1">
            <a:off x="3203575" y="4292600"/>
            <a:ext cx="0" cy="227013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cs-CZ"/>
          </a:p>
        </p:txBody>
      </p:sp>
      <p:sp>
        <p:nvSpPr>
          <p:cNvPr id="49" name="Line 84"/>
          <p:cNvSpPr>
            <a:spLocks noChangeShapeType="1"/>
          </p:cNvSpPr>
          <p:nvPr/>
        </p:nvSpPr>
        <p:spPr bwMode="auto">
          <a:xfrm>
            <a:off x="3124200" y="4419600"/>
            <a:ext cx="203200" cy="635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cs-CZ">
              <a:ln>
                <a:solidFill>
                  <a:srgbClr val="FF0000"/>
                </a:solidFill>
              </a:ln>
            </a:endParaRPr>
          </a:p>
        </p:txBody>
      </p:sp>
      <p:grpSp>
        <p:nvGrpSpPr>
          <p:cNvPr id="50" name="Skupina 95"/>
          <p:cNvGrpSpPr>
            <a:grpSpLocks/>
          </p:cNvGrpSpPr>
          <p:nvPr/>
        </p:nvGrpSpPr>
        <p:grpSpPr bwMode="auto">
          <a:xfrm>
            <a:off x="965200" y="4705350"/>
            <a:ext cx="1958975" cy="376238"/>
            <a:chOff x="965200" y="4705574"/>
            <a:chExt cx="1959571" cy="376237"/>
          </a:xfrm>
        </p:grpSpPr>
        <p:sp>
          <p:nvSpPr>
            <p:cNvPr id="51" name="Line 77"/>
            <p:cNvSpPr>
              <a:spLocks noChangeShapeType="1"/>
            </p:cNvSpPr>
            <p:nvPr/>
          </p:nvSpPr>
          <p:spPr bwMode="auto">
            <a:xfrm flipH="1" flipV="1">
              <a:off x="965200" y="4711924"/>
              <a:ext cx="80988" cy="307974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2" name="Line 78"/>
            <p:cNvSpPr>
              <a:spLocks noChangeShapeType="1"/>
            </p:cNvSpPr>
            <p:nvPr/>
          </p:nvSpPr>
          <p:spPr bwMode="auto">
            <a:xfrm flipH="1" flipV="1">
              <a:off x="1416187" y="4705574"/>
              <a:ext cx="80988" cy="307974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3" name="Line 79"/>
            <p:cNvSpPr>
              <a:spLocks noChangeShapeType="1"/>
            </p:cNvSpPr>
            <p:nvPr/>
          </p:nvSpPr>
          <p:spPr bwMode="auto">
            <a:xfrm flipH="1" flipV="1">
              <a:off x="1933870" y="4737324"/>
              <a:ext cx="80988" cy="307974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4" name="Line 80"/>
            <p:cNvSpPr>
              <a:spLocks noChangeShapeType="1"/>
            </p:cNvSpPr>
            <p:nvPr/>
          </p:nvSpPr>
          <p:spPr bwMode="auto">
            <a:xfrm flipH="1" flipV="1">
              <a:off x="2399149" y="4773837"/>
              <a:ext cx="80987" cy="307974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5" name="Line 81"/>
            <p:cNvSpPr>
              <a:spLocks noChangeShapeType="1"/>
            </p:cNvSpPr>
            <p:nvPr/>
          </p:nvSpPr>
          <p:spPr bwMode="auto">
            <a:xfrm flipH="1" flipV="1">
              <a:off x="2843784" y="4724624"/>
              <a:ext cx="80987" cy="307974"/>
            </a:xfrm>
            <a:prstGeom prst="line">
              <a:avLst/>
            </a:prstGeom>
            <a:noFill/>
            <a:ln w="44450">
              <a:solidFill>
                <a:srgbClr val="FFFF00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</p:grpSp>
      <p:sp>
        <p:nvSpPr>
          <p:cNvPr id="65" name="Rectangle 62"/>
          <p:cNvSpPr>
            <a:spLocks noChangeArrowheads="1"/>
          </p:cNvSpPr>
          <p:nvPr/>
        </p:nvSpPr>
        <p:spPr bwMode="auto">
          <a:xfrm>
            <a:off x="3459163" y="1490663"/>
            <a:ext cx="40481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</a:t>
            </a:r>
          </a:p>
        </p:txBody>
      </p:sp>
      <p:grpSp>
        <p:nvGrpSpPr>
          <p:cNvPr id="71" name="Skupina 70"/>
          <p:cNvGrpSpPr/>
          <p:nvPr/>
        </p:nvGrpSpPr>
        <p:grpSpPr>
          <a:xfrm>
            <a:off x="3735388" y="1481138"/>
            <a:ext cx="1506537" cy="515937"/>
            <a:chOff x="3735388" y="1481138"/>
            <a:chExt cx="1506537" cy="515937"/>
          </a:xfrm>
        </p:grpSpPr>
        <p:sp>
          <p:nvSpPr>
            <p:cNvPr id="72" name="AutoShape 21"/>
            <p:cNvSpPr>
              <a:spLocks noChangeArrowheads="1"/>
            </p:cNvSpPr>
            <p:nvPr/>
          </p:nvSpPr>
          <p:spPr bwMode="auto">
            <a:xfrm rot="16200000">
              <a:off x="3859213" y="1357313"/>
              <a:ext cx="514350" cy="762000"/>
            </a:xfrm>
            <a:prstGeom prst="flowChartExtra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3" name="AutoShape 22"/>
            <p:cNvSpPr>
              <a:spLocks noChangeArrowheads="1"/>
            </p:cNvSpPr>
            <p:nvPr/>
          </p:nvSpPr>
          <p:spPr bwMode="auto">
            <a:xfrm rot="5400000">
              <a:off x="4603750" y="1358900"/>
              <a:ext cx="514350" cy="762000"/>
            </a:xfrm>
            <a:prstGeom prst="flowChartExtra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4" name="Text Box 24"/>
            <p:cNvSpPr txBox="1">
              <a:spLocks noChangeArrowheads="1"/>
            </p:cNvSpPr>
            <p:nvPr/>
          </p:nvSpPr>
          <p:spPr bwMode="auto">
            <a:xfrm>
              <a:off x="4081463" y="1503363"/>
              <a:ext cx="354012" cy="4572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cs-CZ" b="1" dirty="0"/>
                <a:t>S</a:t>
              </a:r>
            </a:p>
          </p:txBody>
        </p:sp>
        <p:sp>
          <p:nvSpPr>
            <p:cNvPr id="75" name="Text Box 25"/>
            <p:cNvSpPr txBox="1">
              <a:spLocks noChangeArrowheads="1"/>
            </p:cNvSpPr>
            <p:nvPr/>
          </p:nvSpPr>
          <p:spPr bwMode="auto">
            <a:xfrm>
              <a:off x="4489450" y="1511300"/>
              <a:ext cx="404813" cy="4572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cs-CZ" b="1"/>
                <a:t>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6" grpId="0"/>
      <p:bldP spid="48" grpId="0" animBg="1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rc 25"/>
          <p:cNvSpPr>
            <a:spLocks noChangeAspect="1"/>
          </p:cNvSpPr>
          <p:nvPr/>
        </p:nvSpPr>
        <p:spPr bwMode="auto">
          <a:xfrm>
            <a:off x="7164388" y="1484313"/>
            <a:ext cx="360362" cy="936625"/>
          </a:xfrm>
          <a:custGeom>
            <a:avLst/>
            <a:gdLst>
              <a:gd name="T0" fmla="*/ 2147483647 w 21600"/>
              <a:gd name="T1" fmla="*/ 0 h 40302"/>
              <a:gd name="T2" fmla="*/ 2147483647 w 21600"/>
              <a:gd name="T3" fmla="*/ 2147483647 h 40302"/>
              <a:gd name="T4" fmla="*/ 0 w 21600"/>
              <a:gd name="T5" fmla="*/ 2147483647 h 40302"/>
              <a:gd name="T6" fmla="*/ 0 60000 65536"/>
              <a:gd name="T7" fmla="*/ 0 60000 65536"/>
              <a:gd name="T8" fmla="*/ 0 60000 65536"/>
              <a:gd name="T9" fmla="*/ 0 w 21600"/>
              <a:gd name="T10" fmla="*/ 0 h 40302"/>
              <a:gd name="T11" fmla="*/ 21600 w 21600"/>
              <a:gd name="T12" fmla="*/ 40302 h 4030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40302" fill="none" extrusionOk="0">
                <a:moveTo>
                  <a:pt x="6591" y="0"/>
                </a:moveTo>
                <a:cubicBezTo>
                  <a:pt x="15533" y="2865"/>
                  <a:pt x="21600" y="11180"/>
                  <a:pt x="21600" y="20570"/>
                </a:cubicBezTo>
                <a:cubicBezTo>
                  <a:pt x="21600" y="29100"/>
                  <a:pt x="16579" y="36831"/>
                  <a:pt x="8786" y="40301"/>
                </a:cubicBezTo>
              </a:path>
              <a:path w="21600" h="40302" stroke="0" extrusionOk="0">
                <a:moveTo>
                  <a:pt x="6591" y="0"/>
                </a:moveTo>
                <a:cubicBezTo>
                  <a:pt x="15533" y="2865"/>
                  <a:pt x="21600" y="11180"/>
                  <a:pt x="21600" y="20570"/>
                </a:cubicBezTo>
                <a:cubicBezTo>
                  <a:pt x="21600" y="29100"/>
                  <a:pt x="16579" y="36831"/>
                  <a:pt x="8786" y="40301"/>
                </a:cubicBezTo>
                <a:lnTo>
                  <a:pt x="0" y="20570"/>
                </a:lnTo>
                <a:close/>
              </a:path>
            </a:pathLst>
          </a:custGeom>
          <a:noFill/>
          <a:ln w="22225" cap="rnd">
            <a:solidFill>
              <a:srgbClr val="8A2E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1188" y="0"/>
            <a:ext cx="7620804" cy="144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endParaRPr lang="cs-CZ" sz="2800" dirty="0">
              <a:solidFill>
                <a:schemeClr val="accent2"/>
              </a:solidFill>
            </a:endParaRPr>
          </a:p>
          <a:p>
            <a:r>
              <a:rPr lang="cs-CZ" sz="2800" dirty="0">
                <a:solidFill>
                  <a:srgbClr val="FF0000"/>
                </a:solidFill>
              </a:rPr>
              <a:t>Cívka s jádrem z magneticky měkké oceli se nazývá 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elektromagnet</a:t>
            </a:r>
            <a:r>
              <a:rPr lang="cs-CZ" sz="2800" dirty="0">
                <a:solidFill>
                  <a:srgbClr val="FF0000"/>
                </a:solidFill>
              </a:rPr>
              <a:t>.</a:t>
            </a:r>
          </a:p>
        </p:txBody>
      </p:sp>
      <p:grpSp>
        <p:nvGrpSpPr>
          <p:cNvPr id="66" name="Skupina 65"/>
          <p:cNvGrpSpPr/>
          <p:nvPr/>
        </p:nvGrpSpPr>
        <p:grpSpPr>
          <a:xfrm>
            <a:off x="684213" y="2781300"/>
            <a:ext cx="2232025" cy="960438"/>
            <a:chOff x="684213" y="2781300"/>
            <a:chExt cx="2232025" cy="960438"/>
          </a:xfrm>
        </p:grpSpPr>
        <p:sp>
          <p:nvSpPr>
            <p:cNvPr id="5" name="TextovéPole 69"/>
            <p:cNvSpPr txBox="1">
              <a:spLocks noChangeArrowheads="1"/>
            </p:cNvSpPr>
            <p:nvPr/>
          </p:nvSpPr>
          <p:spPr bwMode="auto">
            <a:xfrm>
              <a:off x="684213" y="2781300"/>
              <a:ext cx="2232025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dirty="0"/>
                <a:t>Schematická značka</a:t>
              </a:r>
            </a:p>
          </p:txBody>
        </p:sp>
        <p:pic>
          <p:nvPicPr>
            <p:cNvPr id="6" name="Picture 6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58888" y="3284538"/>
              <a:ext cx="8477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Skupina 69"/>
          <p:cNvGrpSpPr>
            <a:grpSpLocks/>
          </p:cNvGrpSpPr>
          <p:nvPr/>
        </p:nvGrpSpPr>
        <p:grpSpPr bwMode="auto">
          <a:xfrm>
            <a:off x="5221289" y="1501776"/>
            <a:ext cx="2441574" cy="935003"/>
            <a:chOff x="3395664" y="1798638"/>
            <a:chExt cx="2441574" cy="935003"/>
          </a:xfrm>
        </p:grpSpPr>
        <p:grpSp>
          <p:nvGrpSpPr>
            <p:cNvPr id="48" name="Group 5"/>
            <p:cNvGrpSpPr>
              <a:grpSpLocks/>
            </p:cNvGrpSpPr>
            <p:nvPr/>
          </p:nvGrpSpPr>
          <p:grpSpPr bwMode="auto">
            <a:xfrm>
              <a:off x="3395664" y="1801787"/>
              <a:ext cx="2051053" cy="931854"/>
              <a:chOff x="2086" y="1630"/>
              <a:chExt cx="1292" cy="587"/>
            </a:xfrm>
          </p:grpSpPr>
          <p:sp>
            <p:nvSpPr>
              <p:cNvPr id="50" name="Arc 6"/>
              <p:cNvSpPr>
                <a:spLocks noChangeAspect="1"/>
              </p:cNvSpPr>
              <p:nvPr/>
            </p:nvSpPr>
            <p:spPr bwMode="auto">
              <a:xfrm>
                <a:off x="2086" y="1648"/>
                <a:ext cx="178" cy="565"/>
              </a:xfrm>
              <a:custGeom>
                <a:avLst/>
                <a:gdLst>
                  <a:gd name="T0" fmla="*/ 0 w 21600"/>
                  <a:gd name="T1" fmla="*/ 0 h 41997"/>
                  <a:gd name="T2" fmla="*/ 0 w 21600"/>
                  <a:gd name="T3" fmla="*/ 0 h 41997"/>
                  <a:gd name="T4" fmla="*/ 0 w 21600"/>
                  <a:gd name="T5" fmla="*/ 0 h 4199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97"/>
                  <a:gd name="T11" fmla="*/ 21600 w 21600"/>
                  <a:gd name="T12" fmla="*/ 41997 h 419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97" fill="none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</a:path>
                  <a:path w="21600" h="41997" stroke="0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  <a:lnTo>
                      <a:pt x="0" y="20557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1" name="Arc 7"/>
              <p:cNvSpPr>
                <a:spLocks noChangeAspect="1"/>
              </p:cNvSpPr>
              <p:nvPr/>
            </p:nvSpPr>
            <p:spPr bwMode="auto">
              <a:xfrm>
                <a:off x="2210" y="1648"/>
                <a:ext cx="178" cy="565"/>
              </a:xfrm>
              <a:custGeom>
                <a:avLst/>
                <a:gdLst>
                  <a:gd name="T0" fmla="*/ 0 w 21600"/>
                  <a:gd name="T1" fmla="*/ 0 h 41997"/>
                  <a:gd name="T2" fmla="*/ 0 w 21600"/>
                  <a:gd name="T3" fmla="*/ 0 h 41997"/>
                  <a:gd name="T4" fmla="*/ 0 w 21600"/>
                  <a:gd name="T5" fmla="*/ 0 h 4199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97"/>
                  <a:gd name="T11" fmla="*/ 21600 w 21600"/>
                  <a:gd name="T12" fmla="*/ 41997 h 419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97" fill="none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</a:path>
                  <a:path w="21600" h="41997" stroke="0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  <a:lnTo>
                      <a:pt x="0" y="20557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2" name="Arc 8"/>
              <p:cNvSpPr>
                <a:spLocks noChangeAspect="1"/>
              </p:cNvSpPr>
              <p:nvPr/>
            </p:nvSpPr>
            <p:spPr bwMode="auto">
              <a:xfrm>
                <a:off x="2335" y="1643"/>
                <a:ext cx="178" cy="574"/>
              </a:xfrm>
              <a:custGeom>
                <a:avLst/>
                <a:gdLst>
                  <a:gd name="T0" fmla="*/ 0 w 21600"/>
                  <a:gd name="T1" fmla="*/ 0 h 41997"/>
                  <a:gd name="T2" fmla="*/ 0 w 21600"/>
                  <a:gd name="T3" fmla="*/ 0 h 41997"/>
                  <a:gd name="T4" fmla="*/ 0 w 21600"/>
                  <a:gd name="T5" fmla="*/ 0 h 4199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97"/>
                  <a:gd name="T11" fmla="*/ 21600 w 21600"/>
                  <a:gd name="T12" fmla="*/ 41997 h 419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97" fill="none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</a:path>
                  <a:path w="21600" h="41997" stroke="0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  <a:lnTo>
                      <a:pt x="0" y="20557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3" name="Arc 9"/>
              <p:cNvSpPr>
                <a:spLocks noChangeAspect="1"/>
              </p:cNvSpPr>
              <p:nvPr/>
            </p:nvSpPr>
            <p:spPr bwMode="auto">
              <a:xfrm>
                <a:off x="2452" y="1640"/>
                <a:ext cx="178" cy="577"/>
              </a:xfrm>
              <a:custGeom>
                <a:avLst/>
                <a:gdLst>
                  <a:gd name="T0" fmla="*/ 0 w 21600"/>
                  <a:gd name="T1" fmla="*/ 0 h 41997"/>
                  <a:gd name="T2" fmla="*/ 0 w 21600"/>
                  <a:gd name="T3" fmla="*/ 0 h 41997"/>
                  <a:gd name="T4" fmla="*/ 0 w 21600"/>
                  <a:gd name="T5" fmla="*/ 0 h 4199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97"/>
                  <a:gd name="T11" fmla="*/ 21600 w 21600"/>
                  <a:gd name="T12" fmla="*/ 41997 h 419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97" fill="none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</a:path>
                  <a:path w="21600" h="41997" stroke="0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  <a:lnTo>
                      <a:pt x="0" y="20557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4" name="Arc 10"/>
              <p:cNvSpPr>
                <a:spLocks noChangeAspect="1"/>
              </p:cNvSpPr>
              <p:nvPr/>
            </p:nvSpPr>
            <p:spPr bwMode="auto">
              <a:xfrm>
                <a:off x="2579" y="1633"/>
                <a:ext cx="177" cy="569"/>
              </a:xfrm>
              <a:custGeom>
                <a:avLst/>
                <a:gdLst>
                  <a:gd name="T0" fmla="*/ 0 w 21600"/>
                  <a:gd name="T1" fmla="*/ 0 h 40074"/>
                  <a:gd name="T2" fmla="*/ 0 w 21600"/>
                  <a:gd name="T3" fmla="*/ 0 h 40074"/>
                  <a:gd name="T4" fmla="*/ 0 w 21600"/>
                  <a:gd name="T5" fmla="*/ 0 h 4007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0074"/>
                  <a:gd name="T11" fmla="*/ 21600 w 21600"/>
                  <a:gd name="T12" fmla="*/ 40074 h 4007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0074" fill="none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28901"/>
                      <a:pt x="16797" y="36497"/>
                      <a:pt x="9262" y="40073"/>
                    </a:cubicBezTo>
                  </a:path>
                  <a:path w="21600" h="40074" stroke="0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28901"/>
                      <a:pt x="16797" y="36497"/>
                      <a:pt x="9262" y="40073"/>
                    </a:cubicBezTo>
                    <a:lnTo>
                      <a:pt x="0" y="20561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5" name="Arc 11"/>
              <p:cNvSpPr>
                <a:spLocks noChangeAspect="1"/>
              </p:cNvSpPr>
              <p:nvPr/>
            </p:nvSpPr>
            <p:spPr bwMode="auto">
              <a:xfrm>
                <a:off x="2719" y="1638"/>
                <a:ext cx="178" cy="571"/>
              </a:xfrm>
              <a:custGeom>
                <a:avLst/>
                <a:gdLst>
                  <a:gd name="T0" fmla="*/ 0 w 21600"/>
                  <a:gd name="T1" fmla="*/ 0 h 41997"/>
                  <a:gd name="T2" fmla="*/ 0 w 21600"/>
                  <a:gd name="T3" fmla="*/ 0 h 41997"/>
                  <a:gd name="T4" fmla="*/ 0 w 21600"/>
                  <a:gd name="T5" fmla="*/ 0 h 4199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997"/>
                  <a:gd name="T11" fmla="*/ 21600 w 21600"/>
                  <a:gd name="T12" fmla="*/ 41997 h 419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997" fill="none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</a:path>
                  <a:path w="21600" h="41997" stroke="0" extrusionOk="0">
                    <a:moveTo>
                      <a:pt x="6630" y="-1"/>
                    </a:moveTo>
                    <a:cubicBezTo>
                      <a:pt x="15552" y="2877"/>
                      <a:pt x="21600" y="11182"/>
                      <a:pt x="21600" y="20557"/>
                    </a:cubicBezTo>
                    <a:cubicBezTo>
                      <a:pt x="21600" y="31471"/>
                      <a:pt x="13457" y="40671"/>
                      <a:pt x="2623" y="41997"/>
                    </a:cubicBezTo>
                    <a:lnTo>
                      <a:pt x="0" y="20557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6" name="Arc 12"/>
              <p:cNvSpPr>
                <a:spLocks noChangeAspect="1"/>
              </p:cNvSpPr>
              <p:nvPr/>
            </p:nvSpPr>
            <p:spPr bwMode="auto">
              <a:xfrm>
                <a:off x="2840" y="1633"/>
                <a:ext cx="178" cy="575"/>
              </a:xfrm>
              <a:custGeom>
                <a:avLst/>
                <a:gdLst>
                  <a:gd name="T0" fmla="*/ 0 w 21600"/>
                  <a:gd name="T1" fmla="*/ 0 h 42001"/>
                  <a:gd name="T2" fmla="*/ 0 w 21600"/>
                  <a:gd name="T3" fmla="*/ 0 h 42001"/>
                  <a:gd name="T4" fmla="*/ 0 w 21600"/>
                  <a:gd name="T5" fmla="*/ 0 h 4200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01"/>
                  <a:gd name="T11" fmla="*/ 21600 w 21600"/>
                  <a:gd name="T12" fmla="*/ 42001 h 4200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01" fill="none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31474"/>
                      <a:pt x="13458" y="40673"/>
                      <a:pt x="2625" y="42000"/>
                    </a:cubicBezTo>
                  </a:path>
                  <a:path w="21600" h="42001" stroke="0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31474"/>
                      <a:pt x="13458" y="40673"/>
                      <a:pt x="2625" y="42000"/>
                    </a:cubicBezTo>
                    <a:lnTo>
                      <a:pt x="0" y="20561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7" name="Arc 13"/>
              <p:cNvSpPr>
                <a:spLocks noChangeAspect="1"/>
              </p:cNvSpPr>
              <p:nvPr/>
            </p:nvSpPr>
            <p:spPr bwMode="auto">
              <a:xfrm>
                <a:off x="2957" y="1632"/>
                <a:ext cx="178" cy="579"/>
              </a:xfrm>
              <a:custGeom>
                <a:avLst/>
                <a:gdLst>
                  <a:gd name="T0" fmla="*/ 0 w 21600"/>
                  <a:gd name="T1" fmla="*/ 0 h 42002"/>
                  <a:gd name="T2" fmla="*/ 0 w 21600"/>
                  <a:gd name="T3" fmla="*/ 0 h 42002"/>
                  <a:gd name="T4" fmla="*/ 0 w 21600"/>
                  <a:gd name="T5" fmla="*/ 0 h 42002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002"/>
                  <a:gd name="T11" fmla="*/ 21600 w 21600"/>
                  <a:gd name="T12" fmla="*/ 42002 h 4200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002" fill="none" extrusionOk="0">
                    <a:moveTo>
                      <a:pt x="6615" y="-1"/>
                    </a:moveTo>
                    <a:cubicBezTo>
                      <a:pt x="15545" y="2872"/>
                      <a:pt x="21600" y="11181"/>
                      <a:pt x="21600" y="20562"/>
                    </a:cubicBezTo>
                    <a:cubicBezTo>
                      <a:pt x="21600" y="31476"/>
                      <a:pt x="13458" y="40675"/>
                      <a:pt x="2624" y="42001"/>
                    </a:cubicBezTo>
                  </a:path>
                  <a:path w="21600" h="42002" stroke="0" extrusionOk="0">
                    <a:moveTo>
                      <a:pt x="6615" y="-1"/>
                    </a:moveTo>
                    <a:cubicBezTo>
                      <a:pt x="15545" y="2872"/>
                      <a:pt x="21600" y="11181"/>
                      <a:pt x="21600" y="20562"/>
                    </a:cubicBezTo>
                    <a:cubicBezTo>
                      <a:pt x="21600" y="31476"/>
                      <a:pt x="13458" y="40675"/>
                      <a:pt x="2624" y="42001"/>
                    </a:cubicBezTo>
                    <a:lnTo>
                      <a:pt x="0" y="20562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8" name="Arc 14"/>
              <p:cNvSpPr>
                <a:spLocks noChangeAspect="1"/>
              </p:cNvSpPr>
              <p:nvPr/>
            </p:nvSpPr>
            <p:spPr bwMode="auto">
              <a:xfrm>
                <a:off x="3077" y="1630"/>
                <a:ext cx="183" cy="564"/>
              </a:xfrm>
              <a:custGeom>
                <a:avLst/>
                <a:gdLst>
                  <a:gd name="T0" fmla="*/ 0 w 21600"/>
                  <a:gd name="T1" fmla="*/ 0 h 40267"/>
                  <a:gd name="T2" fmla="*/ 0 w 21600"/>
                  <a:gd name="T3" fmla="*/ 0 h 40267"/>
                  <a:gd name="T4" fmla="*/ 0 w 21600"/>
                  <a:gd name="T5" fmla="*/ 0 h 4026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0267"/>
                  <a:gd name="T11" fmla="*/ 21600 w 21600"/>
                  <a:gd name="T12" fmla="*/ 40267 h 4026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0267" fill="none" extrusionOk="0">
                    <a:moveTo>
                      <a:pt x="6615" y="-1"/>
                    </a:moveTo>
                    <a:cubicBezTo>
                      <a:pt x="15545" y="2872"/>
                      <a:pt x="21600" y="11181"/>
                      <a:pt x="21600" y="20562"/>
                    </a:cubicBezTo>
                    <a:cubicBezTo>
                      <a:pt x="21600" y="29068"/>
                      <a:pt x="16607" y="36782"/>
                      <a:pt x="8847" y="40267"/>
                    </a:cubicBezTo>
                  </a:path>
                  <a:path w="21600" h="40267" stroke="0" extrusionOk="0">
                    <a:moveTo>
                      <a:pt x="6615" y="-1"/>
                    </a:moveTo>
                    <a:cubicBezTo>
                      <a:pt x="15545" y="2872"/>
                      <a:pt x="21600" y="11181"/>
                      <a:pt x="21600" y="20562"/>
                    </a:cubicBezTo>
                    <a:cubicBezTo>
                      <a:pt x="21600" y="29068"/>
                      <a:pt x="16607" y="36782"/>
                      <a:pt x="8847" y="40267"/>
                    </a:cubicBezTo>
                    <a:lnTo>
                      <a:pt x="0" y="20562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59" name="Arc 15"/>
              <p:cNvSpPr>
                <a:spLocks noChangeAspect="1"/>
              </p:cNvSpPr>
              <p:nvPr/>
            </p:nvSpPr>
            <p:spPr bwMode="auto">
              <a:xfrm>
                <a:off x="3200" y="1633"/>
                <a:ext cx="178" cy="567"/>
              </a:xfrm>
              <a:custGeom>
                <a:avLst/>
                <a:gdLst>
                  <a:gd name="T0" fmla="*/ 0 w 21600"/>
                  <a:gd name="T1" fmla="*/ 0 h 40567"/>
                  <a:gd name="T2" fmla="*/ 0 w 21600"/>
                  <a:gd name="T3" fmla="*/ 0 h 40567"/>
                  <a:gd name="T4" fmla="*/ 0 w 21600"/>
                  <a:gd name="T5" fmla="*/ 0 h 4056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0567"/>
                  <a:gd name="T11" fmla="*/ 21600 w 21600"/>
                  <a:gd name="T12" fmla="*/ 40567 h 4056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0567" fill="none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29345"/>
                      <a:pt x="16280" y="37254"/>
                      <a:pt x="8143" y="40566"/>
                    </a:cubicBezTo>
                  </a:path>
                  <a:path w="21600" h="40567" stroke="0" extrusionOk="0">
                    <a:moveTo>
                      <a:pt x="6617" y="-1"/>
                    </a:moveTo>
                    <a:cubicBezTo>
                      <a:pt x="15546" y="2873"/>
                      <a:pt x="21600" y="11180"/>
                      <a:pt x="21600" y="20561"/>
                    </a:cubicBezTo>
                    <a:cubicBezTo>
                      <a:pt x="21600" y="29345"/>
                      <a:pt x="16280" y="37254"/>
                      <a:pt x="8143" y="40566"/>
                    </a:cubicBezTo>
                    <a:lnTo>
                      <a:pt x="0" y="20561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8A2E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sp>
          <p:nvSpPr>
            <p:cNvPr id="49" name="Arc 48"/>
            <p:cNvSpPr>
              <a:spLocks noChangeAspect="1"/>
            </p:cNvSpPr>
            <p:nvPr/>
          </p:nvSpPr>
          <p:spPr bwMode="auto">
            <a:xfrm>
              <a:off x="5580063" y="1798638"/>
              <a:ext cx="257175" cy="452437"/>
            </a:xfrm>
            <a:custGeom>
              <a:avLst/>
              <a:gdLst>
                <a:gd name="T0" fmla="*/ 2147483647 w 21600"/>
                <a:gd name="T1" fmla="*/ 0 h 21662"/>
                <a:gd name="T2" fmla="*/ 2147483647 w 21600"/>
                <a:gd name="T3" fmla="*/ 2147483647 h 21662"/>
                <a:gd name="T4" fmla="*/ 0 w 21600"/>
                <a:gd name="T5" fmla="*/ 2147483647 h 2166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62"/>
                <a:gd name="T11" fmla="*/ 21600 w 21600"/>
                <a:gd name="T12" fmla="*/ 21662 h 216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62" fill="none" extrusionOk="0">
                  <a:moveTo>
                    <a:pt x="6647" y="0"/>
                  </a:moveTo>
                  <a:cubicBezTo>
                    <a:pt x="15561" y="2883"/>
                    <a:pt x="21600" y="11183"/>
                    <a:pt x="21600" y="20552"/>
                  </a:cubicBezTo>
                  <a:cubicBezTo>
                    <a:pt x="21600" y="20922"/>
                    <a:pt x="21590" y="21292"/>
                    <a:pt x="21571" y="21662"/>
                  </a:cubicBezTo>
                </a:path>
                <a:path w="21600" h="21662" stroke="0" extrusionOk="0">
                  <a:moveTo>
                    <a:pt x="6647" y="0"/>
                  </a:moveTo>
                  <a:cubicBezTo>
                    <a:pt x="15561" y="2883"/>
                    <a:pt x="21600" y="11183"/>
                    <a:pt x="21600" y="20552"/>
                  </a:cubicBezTo>
                  <a:cubicBezTo>
                    <a:pt x="21600" y="20922"/>
                    <a:pt x="21590" y="21292"/>
                    <a:pt x="21571" y="21662"/>
                  </a:cubicBezTo>
                  <a:lnTo>
                    <a:pt x="0" y="20552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2" name="AutoShape 52"/>
          <p:cNvSpPr>
            <a:spLocks noChangeArrowheads="1"/>
          </p:cNvSpPr>
          <p:nvPr/>
        </p:nvSpPr>
        <p:spPr bwMode="auto">
          <a:xfrm>
            <a:off x="4859338" y="1676401"/>
            <a:ext cx="2911475" cy="625475"/>
          </a:xfrm>
          <a:prstGeom prst="cube">
            <a:avLst>
              <a:gd name="adj" fmla="val 17639"/>
            </a:avLst>
          </a:prstGeom>
          <a:gradFill flip="none" rotWithShape="1">
            <a:gsLst>
              <a:gs pos="17000">
                <a:srgbClr val="FF9900"/>
              </a:gs>
              <a:gs pos="17000">
                <a:srgbClr val="FF9900"/>
              </a:gs>
              <a:gs pos="17000">
                <a:srgbClr val="FF9900"/>
              </a:gs>
              <a:gs pos="81000">
                <a:srgbClr val="FF9900"/>
              </a:gs>
              <a:gs pos="50000">
                <a:srgbClr val="AE6800"/>
              </a:gs>
              <a:gs pos="100000">
                <a:srgbClr val="FF9900"/>
              </a:gs>
            </a:gsLst>
            <a:lin ang="5400000" scaled="1"/>
            <a:tileRect/>
          </a:gradFill>
          <a:ln w="19050">
            <a:solidFill>
              <a:srgbClr val="3333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grpSp>
        <p:nvGrpSpPr>
          <p:cNvPr id="23" name="Group 55"/>
          <p:cNvGrpSpPr>
            <a:grpSpLocks/>
          </p:cNvGrpSpPr>
          <p:nvPr/>
        </p:nvGrpSpPr>
        <p:grpSpPr bwMode="auto">
          <a:xfrm>
            <a:off x="5006994" y="1484316"/>
            <a:ext cx="2460639" cy="941389"/>
            <a:chOff x="2043" y="1680"/>
            <a:chExt cx="1550" cy="593"/>
          </a:xfrm>
        </p:grpSpPr>
        <p:sp>
          <p:nvSpPr>
            <p:cNvPr id="25" name="Arc 56"/>
            <p:cNvSpPr>
              <a:spLocks noChangeAspect="1"/>
            </p:cNvSpPr>
            <p:nvPr/>
          </p:nvSpPr>
          <p:spPr bwMode="auto">
            <a:xfrm>
              <a:off x="2043" y="1705"/>
              <a:ext cx="230" cy="291"/>
            </a:xfrm>
            <a:custGeom>
              <a:avLst/>
              <a:gdLst>
                <a:gd name="T0" fmla="*/ 0 w 27889"/>
                <a:gd name="T1" fmla="*/ 0 h 21600"/>
                <a:gd name="T2" fmla="*/ 0 w 27889"/>
                <a:gd name="T3" fmla="*/ 0 h 21600"/>
                <a:gd name="T4" fmla="*/ 0 w 27889"/>
                <a:gd name="T5" fmla="*/ 0 h 21600"/>
                <a:gd name="T6" fmla="*/ 0 60000 65536"/>
                <a:gd name="T7" fmla="*/ 0 60000 65536"/>
                <a:gd name="T8" fmla="*/ 0 60000 65536"/>
                <a:gd name="T9" fmla="*/ 0 w 27889"/>
                <a:gd name="T10" fmla="*/ 0 h 21600"/>
                <a:gd name="T11" fmla="*/ 27889 w 2788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889" h="21600" fill="none" extrusionOk="0">
                  <a:moveTo>
                    <a:pt x="0" y="21600"/>
                  </a:moveTo>
                  <a:cubicBezTo>
                    <a:pt x="0" y="9670"/>
                    <a:pt x="9670" y="0"/>
                    <a:pt x="21600" y="0"/>
                  </a:cubicBezTo>
                  <a:cubicBezTo>
                    <a:pt x="23731" y="0"/>
                    <a:pt x="25850" y="315"/>
                    <a:pt x="27889" y="935"/>
                  </a:cubicBezTo>
                </a:path>
                <a:path w="27889" h="21600" stroke="0" extrusionOk="0">
                  <a:moveTo>
                    <a:pt x="0" y="21600"/>
                  </a:moveTo>
                  <a:cubicBezTo>
                    <a:pt x="0" y="9670"/>
                    <a:pt x="9670" y="0"/>
                    <a:pt x="21600" y="0"/>
                  </a:cubicBezTo>
                  <a:cubicBezTo>
                    <a:pt x="23731" y="0"/>
                    <a:pt x="25850" y="315"/>
                    <a:pt x="27889" y="93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6" name="Arc 57"/>
            <p:cNvSpPr>
              <a:spLocks noChangeAspect="1"/>
            </p:cNvSpPr>
            <p:nvPr/>
          </p:nvSpPr>
          <p:spPr bwMode="auto">
            <a:xfrm rot="720000">
              <a:off x="2109" y="1967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7" name="Arc 58"/>
            <p:cNvSpPr>
              <a:spLocks noChangeAspect="1"/>
            </p:cNvSpPr>
            <p:nvPr/>
          </p:nvSpPr>
          <p:spPr bwMode="auto">
            <a:xfrm rot="-10260000">
              <a:off x="2164" y="1688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8" name="Arc 59"/>
            <p:cNvSpPr>
              <a:spLocks noChangeAspect="1"/>
            </p:cNvSpPr>
            <p:nvPr/>
          </p:nvSpPr>
          <p:spPr bwMode="auto">
            <a:xfrm rot="720000">
              <a:off x="2238" y="1963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9" name="Arc 60"/>
            <p:cNvSpPr>
              <a:spLocks noChangeAspect="1"/>
            </p:cNvSpPr>
            <p:nvPr/>
          </p:nvSpPr>
          <p:spPr bwMode="auto">
            <a:xfrm rot="-10260000">
              <a:off x="2293" y="1684"/>
              <a:ext cx="157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" name="Arc 61"/>
            <p:cNvSpPr>
              <a:spLocks noChangeAspect="1"/>
            </p:cNvSpPr>
            <p:nvPr/>
          </p:nvSpPr>
          <p:spPr bwMode="auto">
            <a:xfrm rot="720000">
              <a:off x="2368" y="1967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1" name="Arc 62"/>
            <p:cNvSpPr>
              <a:spLocks noChangeAspect="1"/>
            </p:cNvSpPr>
            <p:nvPr/>
          </p:nvSpPr>
          <p:spPr bwMode="auto">
            <a:xfrm rot="-10260000">
              <a:off x="2423" y="1688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2" name="Arc 63"/>
            <p:cNvSpPr>
              <a:spLocks noChangeAspect="1"/>
            </p:cNvSpPr>
            <p:nvPr/>
          </p:nvSpPr>
          <p:spPr bwMode="auto">
            <a:xfrm rot="720000">
              <a:off x="2497" y="1963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3" name="Arc 64"/>
            <p:cNvSpPr>
              <a:spLocks noChangeAspect="1"/>
            </p:cNvSpPr>
            <p:nvPr/>
          </p:nvSpPr>
          <p:spPr bwMode="auto">
            <a:xfrm rot="-10260000">
              <a:off x="2552" y="1684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4" name="Arc 65"/>
            <p:cNvSpPr>
              <a:spLocks noChangeAspect="1"/>
            </p:cNvSpPr>
            <p:nvPr/>
          </p:nvSpPr>
          <p:spPr bwMode="auto">
            <a:xfrm rot="720000">
              <a:off x="2630" y="1963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5" name="Arc 66"/>
            <p:cNvSpPr>
              <a:spLocks noChangeAspect="1"/>
            </p:cNvSpPr>
            <p:nvPr/>
          </p:nvSpPr>
          <p:spPr bwMode="auto">
            <a:xfrm rot="-10260000">
              <a:off x="2685" y="1684"/>
              <a:ext cx="157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6" name="Arc 67"/>
            <p:cNvSpPr>
              <a:spLocks noChangeAspect="1"/>
            </p:cNvSpPr>
            <p:nvPr/>
          </p:nvSpPr>
          <p:spPr bwMode="auto">
            <a:xfrm rot="720000">
              <a:off x="2755" y="1963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7" name="Arc 68"/>
            <p:cNvSpPr>
              <a:spLocks noChangeAspect="1"/>
            </p:cNvSpPr>
            <p:nvPr/>
          </p:nvSpPr>
          <p:spPr bwMode="auto">
            <a:xfrm rot="-10260000">
              <a:off x="2810" y="1684"/>
              <a:ext cx="157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8" name="Arc 69"/>
            <p:cNvSpPr>
              <a:spLocks noChangeAspect="1"/>
            </p:cNvSpPr>
            <p:nvPr/>
          </p:nvSpPr>
          <p:spPr bwMode="auto">
            <a:xfrm rot="720000">
              <a:off x="2877" y="1963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9" name="Arc 70"/>
            <p:cNvSpPr>
              <a:spLocks noChangeAspect="1"/>
            </p:cNvSpPr>
            <p:nvPr/>
          </p:nvSpPr>
          <p:spPr bwMode="auto">
            <a:xfrm rot="-10260000">
              <a:off x="2932" y="1684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0" name="Arc 71"/>
            <p:cNvSpPr>
              <a:spLocks noChangeAspect="1"/>
            </p:cNvSpPr>
            <p:nvPr/>
          </p:nvSpPr>
          <p:spPr bwMode="auto">
            <a:xfrm rot="720000">
              <a:off x="3002" y="1959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1" name="Arc 72"/>
            <p:cNvSpPr>
              <a:spLocks noChangeAspect="1"/>
            </p:cNvSpPr>
            <p:nvPr/>
          </p:nvSpPr>
          <p:spPr bwMode="auto">
            <a:xfrm rot="-10260000">
              <a:off x="3057" y="1680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2" name="Arc 73"/>
            <p:cNvSpPr>
              <a:spLocks noChangeAspect="1"/>
            </p:cNvSpPr>
            <p:nvPr/>
          </p:nvSpPr>
          <p:spPr bwMode="auto">
            <a:xfrm rot="720000">
              <a:off x="3119" y="1959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3" name="Arc 74"/>
            <p:cNvSpPr>
              <a:spLocks noChangeAspect="1"/>
            </p:cNvSpPr>
            <p:nvPr/>
          </p:nvSpPr>
          <p:spPr bwMode="auto">
            <a:xfrm rot="-10260000">
              <a:off x="3174" y="1680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4" name="Arc 75"/>
            <p:cNvSpPr>
              <a:spLocks noChangeAspect="1"/>
            </p:cNvSpPr>
            <p:nvPr/>
          </p:nvSpPr>
          <p:spPr bwMode="auto">
            <a:xfrm rot="720000">
              <a:off x="3248" y="1959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5" name="Arc 76"/>
            <p:cNvSpPr>
              <a:spLocks noChangeAspect="1"/>
            </p:cNvSpPr>
            <p:nvPr/>
          </p:nvSpPr>
          <p:spPr bwMode="auto">
            <a:xfrm rot="-10260000">
              <a:off x="3303" y="1680"/>
              <a:ext cx="157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6" name="Arc 77"/>
            <p:cNvSpPr>
              <a:spLocks noChangeAspect="1"/>
            </p:cNvSpPr>
            <p:nvPr/>
          </p:nvSpPr>
          <p:spPr bwMode="auto">
            <a:xfrm rot="720000">
              <a:off x="3382" y="1959"/>
              <a:ext cx="111" cy="306"/>
            </a:xfrm>
            <a:custGeom>
              <a:avLst/>
              <a:gdLst>
                <a:gd name="T0" fmla="*/ 0 w 22278"/>
                <a:gd name="T1" fmla="*/ 0 h 22745"/>
                <a:gd name="T2" fmla="*/ 0 w 22278"/>
                <a:gd name="T3" fmla="*/ 0 h 22745"/>
                <a:gd name="T4" fmla="*/ 0 w 22278"/>
                <a:gd name="T5" fmla="*/ 0 h 22745"/>
                <a:gd name="T6" fmla="*/ 0 60000 65536"/>
                <a:gd name="T7" fmla="*/ 0 60000 65536"/>
                <a:gd name="T8" fmla="*/ 0 60000 65536"/>
                <a:gd name="T9" fmla="*/ 0 w 22278"/>
                <a:gd name="T10" fmla="*/ 0 h 22745"/>
                <a:gd name="T11" fmla="*/ 22278 w 22278"/>
                <a:gd name="T12" fmla="*/ 22745 h 227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278" h="22745" fill="none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</a:path>
                <a:path w="22278" h="22745" stroke="0" extrusionOk="0">
                  <a:moveTo>
                    <a:pt x="22278" y="22734"/>
                  </a:moveTo>
                  <a:cubicBezTo>
                    <a:pt x="22052" y="22741"/>
                    <a:pt x="21826" y="22744"/>
                    <a:pt x="21600" y="22745"/>
                  </a:cubicBezTo>
                  <a:cubicBezTo>
                    <a:pt x="9670" y="22745"/>
                    <a:pt x="0" y="13074"/>
                    <a:pt x="0" y="1145"/>
                  </a:cubicBezTo>
                  <a:cubicBezTo>
                    <a:pt x="-1" y="763"/>
                    <a:pt x="10" y="381"/>
                    <a:pt x="30" y="0"/>
                  </a:cubicBezTo>
                  <a:lnTo>
                    <a:pt x="21600" y="1145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7" name="Arc 78"/>
            <p:cNvSpPr>
              <a:spLocks noChangeAspect="1"/>
            </p:cNvSpPr>
            <p:nvPr/>
          </p:nvSpPr>
          <p:spPr bwMode="auto">
            <a:xfrm rot="-10260000">
              <a:off x="3437" y="1680"/>
              <a:ext cx="156" cy="28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1750" cap="rnd">
              <a:solidFill>
                <a:srgbClr val="8A2E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4" name="Line 79"/>
          <p:cNvSpPr>
            <a:spLocks noChangeAspect="1" noChangeShapeType="1"/>
          </p:cNvSpPr>
          <p:nvPr/>
        </p:nvSpPr>
        <p:spPr bwMode="auto">
          <a:xfrm>
            <a:off x="5006976" y="1982788"/>
            <a:ext cx="0" cy="365125"/>
          </a:xfrm>
          <a:prstGeom prst="line">
            <a:avLst/>
          </a:prstGeom>
          <a:noFill/>
          <a:ln w="31750">
            <a:solidFill>
              <a:srgbClr val="8A2E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Freeform 82"/>
          <p:cNvSpPr>
            <a:spLocks/>
          </p:cNvSpPr>
          <p:nvPr/>
        </p:nvSpPr>
        <p:spPr bwMode="auto">
          <a:xfrm>
            <a:off x="5003800" y="2276474"/>
            <a:ext cx="2717800" cy="1838325"/>
          </a:xfrm>
          <a:custGeom>
            <a:avLst/>
            <a:gdLst>
              <a:gd name="T0" fmla="*/ 2147483647 w 1695"/>
              <a:gd name="T1" fmla="*/ 0 h 1152"/>
              <a:gd name="T2" fmla="*/ 2147483647 w 1695"/>
              <a:gd name="T3" fmla="*/ 2147483647 h 1152"/>
              <a:gd name="T4" fmla="*/ 2147483647 w 1695"/>
              <a:gd name="T5" fmla="*/ 2147483647 h 1152"/>
              <a:gd name="T6" fmla="*/ 0 w 1695"/>
              <a:gd name="T7" fmla="*/ 2147483647 h 1152"/>
              <a:gd name="T8" fmla="*/ 0 60000 65536"/>
              <a:gd name="T9" fmla="*/ 0 60000 65536"/>
              <a:gd name="T10" fmla="*/ 0 60000 65536"/>
              <a:gd name="T11" fmla="*/ 0 60000 65536"/>
              <a:gd name="T12" fmla="*/ 0 w 1695"/>
              <a:gd name="T13" fmla="*/ 0 h 1152"/>
              <a:gd name="T14" fmla="*/ 1695 w 1695"/>
              <a:gd name="T15" fmla="*/ 1152 h 1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95" h="1152">
                <a:moveTo>
                  <a:pt x="1695" y="0"/>
                </a:moveTo>
                <a:lnTo>
                  <a:pt x="1695" y="1152"/>
                </a:lnTo>
                <a:lnTo>
                  <a:pt x="1" y="1152"/>
                </a:lnTo>
                <a:lnTo>
                  <a:pt x="0" y="24"/>
                </a:lnTo>
              </a:path>
            </a:pathLst>
          </a:custGeom>
          <a:noFill/>
          <a:ln w="22225" cap="flat" cmpd="sng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1" name="Line 85"/>
          <p:cNvSpPr>
            <a:spLocks noChangeShapeType="1"/>
          </p:cNvSpPr>
          <p:nvPr/>
        </p:nvSpPr>
        <p:spPr bwMode="auto">
          <a:xfrm>
            <a:off x="5851525" y="3933825"/>
            <a:ext cx="0" cy="4778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cs-CZ"/>
          </a:p>
        </p:txBody>
      </p:sp>
      <p:grpSp>
        <p:nvGrpSpPr>
          <p:cNvPr id="12" name="Skupina 85"/>
          <p:cNvGrpSpPr>
            <a:grpSpLocks/>
          </p:cNvGrpSpPr>
          <p:nvPr/>
        </p:nvGrpSpPr>
        <p:grpSpPr bwMode="auto">
          <a:xfrm>
            <a:off x="5508625" y="3965577"/>
            <a:ext cx="1679575" cy="677863"/>
            <a:chOff x="3360738" y="4289425"/>
            <a:chExt cx="1679575" cy="677863"/>
          </a:xfrm>
        </p:grpSpPr>
        <p:sp>
          <p:nvSpPr>
            <p:cNvPr id="17" name="Rectangle 50"/>
            <p:cNvSpPr>
              <a:spLocks noChangeArrowheads="1"/>
            </p:cNvSpPr>
            <p:nvPr/>
          </p:nvSpPr>
          <p:spPr bwMode="auto">
            <a:xfrm>
              <a:off x="3360738" y="4448175"/>
              <a:ext cx="419100" cy="5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/>
              <a:r>
                <a:rPr lang="sk-SK" sz="2800">
                  <a:latin typeface="Arial Black" pitchFamily="34" charset="0"/>
                </a:rPr>
                <a:t>+</a:t>
              </a:r>
            </a:p>
          </p:txBody>
        </p:sp>
        <p:sp>
          <p:nvSpPr>
            <p:cNvPr id="18" name="Rectangle 51"/>
            <p:cNvSpPr>
              <a:spLocks noChangeArrowheads="1"/>
            </p:cNvSpPr>
            <p:nvPr/>
          </p:nvSpPr>
          <p:spPr bwMode="auto">
            <a:xfrm>
              <a:off x="3849688" y="4410075"/>
              <a:ext cx="303212" cy="5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/>
              <a:r>
                <a:rPr lang="sk-SK" sz="2800">
                  <a:latin typeface="Arial Black" pitchFamily="34" charset="0"/>
                </a:rPr>
                <a:t>-</a:t>
              </a:r>
            </a:p>
          </p:txBody>
        </p:sp>
        <p:sp>
          <p:nvSpPr>
            <p:cNvPr id="19" name="Line 84"/>
            <p:cNvSpPr>
              <a:spLocks noChangeShapeType="1"/>
            </p:cNvSpPr>
            <p:nvPr/>
          </p:nvSpPr>
          <p:spPr bwMode="auto">
            <a:xfrm>
              <a:off x="3865563" y="4289425"/>
              <a:ext cx="0" cy="24447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 useBgFill="1">
          <p:nvSpPr>
            <p:cNvPr id="20" name="Rectangle 86"/>
            <p:cNvSpPr>
              <a:spLocks noChangeArrowheads="1"/>
            </p:cNvSpPr>
            <p:nvPr/>
          </p:nvSpPr>
          <p:spPr bwMode="auto">
            <a:xfrm>
              <a:off x="4684713" y="4389438"/>
              <a:ext cx="355600" cy="88900"/>
            </a:xfrm>
            <a:prstGeom prst="rect">
              <a:avLst/>
            </a:prstGeom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3" name="Skupina 91"/>
          <p:cNvGrpSpPr>
            <a:grpSpLocks/>
          </p:cNvGrpSpPr>
          <p:nvPr/>
        </p:nvGrpSpPr>
        <p:grpSpPr bwMode="auto">
          <a:xfrm>
            <a:off x="6732598" y="4059237"/>
            <a:ext cx="481013" cy="111125"/>
            <a:chOff x="4622800" y="4364038"/>
            <a:chExt cx="481013" cy="111125"/>
          </a:xfrm>
        </p:grpSpPr>
        <p:sp>
          <p:nvSpPr>
            <p:cNvPr id="14" name="Oval 87"/>
            <p:cNvSpPr>
              <a:spLocks noChangeArrowheads="1"/>
            </p:cNvSpPr>
            <p:nvPr/>
          </p:nvSpPr>
          <p:spPr bwMode="auto">
            <a:xfrm>
              <a:off x="4995863" y="4367213"/>
              <a:ext cx="107950" cy="10795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5" name="Oval 88"/>
            <p:cNvSpPr>
              <a:spLocks noChangeArrowheads="1"/>
            </p:cNvSpPr>
            <p:nvPr/>
          </p:nvSpPr>
          <p:spPr bwMode="auto">
            <a:xfrm>
              <a:off x="4622800" y="4364038"/>
              <a:ext cx="107950" cy="10795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6" name="Freeform 89"/>
            <p:cNvSpPr>
              <a:spLocks/>
            </p:cNvSpPr>
            <p:nvPr/>
          </p:nvSpPr>
          <p:spPr bwMode="auto">
            <a:xfrm>
              <a:off x="4681538" y="4425950"/>
              <a:ext cx="317500" cy="1588"/>
            </a:xfrm>
            <a:custGeom>
              <a:avLst/>
              <a:gdLst>
                <a:gd name="T0" fmla="*/ 0 w 200"/>
                <a:gd name="T1" fmla="*/ 0 h 1"/>
                <a:gd name="T2" fmla="*/ 2147483647 w 200"/>
                <a:gd name="T3" fmla="*/ 0 h 1"/>
                <a:gd name="T4" fmla="*/ 0 60000 65536"/>
                <a:gd name="T5" fmla="*/ 0 60000 65536"/>
                <a:gd name="T6" fmla="*/ 0 w 200"/>
                <a:gd name="T7" fmla="*/ 0 h 1"/>
                <a:gd name="T8" fmla="*/ 200 w 20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00" h="1">
                  <a:moveTo>
                    <a:pt x="0" y="0"/>
                  </a:moveTo>
                  <a:lnTo>
                    <a:pt x="200" y="0"/>
                  </a:lnTo>
                </a:path>
              </a:pathLst>
            </a:cu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61" name="Line 80"/>
          <p:cNvSpPr>
            <a:spLocks noChangeShapeType="1"/>
          </p:cNvSpPr>
          <p:nvPr/>
        </p:nvSpPr>
        <p:spPr bwMode="auto">
          <a:xfrm>
            <a:off x="4787900" y="3213100"/>
            <a:ext cx="0" cy="609600"/>
          </a:xfrm>
          <a:prstGeom prst="line">
            <a:avLst/>
          </a:prstGeom>
          <a:noFill/>
          <a:ln w="31750">
            <a:solidFill>
              <a:srgbClr val="1C1C1C"/>
            </a:solidFill>
            <a:round/>
            <a:headEnd type="stealth" w="lg" len="lg"/>
            <a:tailEnd type="none" w="sm" len="sm"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Rectangle 53"/>
          <p:cNvSpPr>
            <a:spLocks noChangeArrowheads="1"/>
          </p:cNvSpPr>
          <p:nvPr/>
        </p:nvSpPr>
        <p:spPr bwMode="auto">
          <a:xfrm>
            <a:off x="4140200" y="1773238"/>
            <a:ext cx="481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defTabSz="762000"/>
            <a:r>
              <a:rPr lang="sk-SK" sz="2800" dirty="0">
                <a:solidFill>
                  <a:srgbClr val="292929"/>
                </a:solidFill>
                <a:latin typeface="Arial Black" pitchFamily="34" charset="0"/>
              </a:rPr>
              <a:t>N</a:t>
            </a:r>
          </a:p>
        </p:txBody>
      </p:sp>
      <p:sp>
        <p:nvSpPr>
          <p:cNvPr id="63" name="Rectangle 54"/>
          <p:cNvSpPr>
            <a:spLocks noChangeArrowheads="1"/>
          </p:cNvSpPr>
          <p:nvPr/>
        </p:nvSpPr>
        <p:spPr bwMode="auto">
          <a:xfrm>
            <a:off x="8001000" y="1752600"/>
            <a:ext cx="5461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defTabSz="762000"/>
            <a:r>
              <a:rPr lang="sk-SK" sz="2800" dirty="0">
                <a:solidFill>
                  <a:srgbClr val="292929"/>
                </a:solidFill>
                <a:latin typeface="Arial Black" pitchFamily="34" charset="0"/>
              </a:rPr>
              <a:t>S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246563" y="3357563"/>
          <a:ext cx="288925" cy="469900"/>
        </p:xfrm>
        <a:graphic>
          <a:graphicData uri="http://schemas.openxmlformats.org/presentationml/2006/ole">
            <p:oleObj spid="_x0000_s1026" name="Rovnice" r:id="rId4" imgW="101520" imgH="164880" progId="Equation.3">
              <p:embed/>
            </p:oleObj>
          </a:graphicData>
        </a:graphic>
      </p:graphicFrame>
      <p:sp>
        <p:nvSpPr>
          <p:cNvPr id="65" name="Text Box 91"/>
          <p:cNvSpPr txBox="1">
            <a:spLocks noChangeArrowheads="1"/>
          </p:cNvSpPr>
          <p:nvPr/>
        </p:nvSpPr>
        <p:spPr bwMode="auto">
          <a:xfrm>
            <a:off x="384175" y="5114925"/>
            <a:ext cx="7976927" cy="1384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marL="457200" indent="-457200"/>
            <a:r>
              <a:rPr lang="cs-CZ" sz="2800" b="1" dirty="0"/>
              <a:t>Magnetické pole elektromagnetu je tím silnější, čím:</a:t>
            </a:r>
          </a:p>
          <a:p>
            <a:pPr marL="457200" indent="-457200">
              <a:buFontTx/>
              <a:buAutoNum type="alphaLcParenR"/>
            </a:pPr>
            <a:r>
              <a:rPr lang="cs-CZ" sz="2800" dirty="0">
                <a:solidFill>
                  <a:srgbClr val="FF0000"/>
                </a:solidFill>
              </a:rPr>
              <a:t>má cívka více závitů </a:t>
            </a:r>
          </a:p>
          <a:p>
            <a:pPr marL="457200" indent="-457200"/>
            <a:r>
              <a:rPr lang="cs-CZ" sz="2800" dirty="0">
                <a:solidFill>
                  <a:srgbClr val="FF0000"/>
                </a:solidFill>
              </a:rPr>
              <a:t>b) větší proud cívkou prochází</a:t>
            </a:r>
          </a:p>
        </p:txBody>
      </p:sp>
      <p:sp>
        <p:nvSpPr>
          <p:cNvPr id="64" name="Obdélník 63"/>
          <p:cNvSpPr/>
          <p:nvPr/>
        </p:nvSpPr>
        <p:spPr>
          <a:xfrm>
            <a:off x="533400" y="4495800"/>
            <a:ext cx="822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Na čem závisí magnetické účinky cívky s proudem?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Vysvětli rozdíly: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752600"/>
            <a:ext cx="8229600" cy="4492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Elektromagnet z cívky 600 z  a jádra.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Elektromagnet z cívky 300 z  a jádra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Pomocí železných hřebíčků ověř jeho magnetické účinky.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Jak se mění jeho síla při zvyšování napětí zdroje.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AutoNum type="arabicPeriod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Výhody elektromagnetu oproti trvalému magnetu</a:t>
            </a:r>
            <a:endParaRPr kumimoji="0" lang="cs-CZ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9750" y="2492375"/>
            <a:ext cx="8229600" cy="3484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Elektromagnet můžeme zapínat a vypínat.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Elektromagnet můžeme zesilovat a zeslabovat.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 elektromagnetu můžeme měnit magnetické póly.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38200" y="3200400"/>
            <a:ext cx="7848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http://t3.gstatic.com/</a:t>
            </a:r>
            <a:r>
              <a:rPr lang="cs-CZ" dirty="0" err="1" smtClean="0"/>
              <a:t>images</a:t>
            </a:r>
            <a:r>
              <a:rPr lang="cs-CZ" dirty="0" smtClean="0"/>
              <a:t>?q=</a:t>
            </a:r>
            <a:r>
              <a:rPr lang="cs-CZ" dirty="0" err="1" smtClean="0"/>
              <a:t>tbn</a:t>
            </a:r>
            <a:r>
              <a:rPr lang="cs-CZ" dirty="0" smtClean="0"/>
              <a:t>:ANd9GcQLaEiCfSxXPXpRhon9faxfv_k4slFON8Rgl6LBfvS-</a:t>
            </a:r>
            <a:r>
              <a:rPr lang="cs-CZ" dirty="0" err="1" smtClean="0"/>
              <a:t>tL</a:t>
            </a:r>
            <a:r>
              <a:rPr lang="cs-CZ" dirty="0" smtClean="0"/>
              <a:t>_Lp2wO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38200" y="3886200"/>
            <a:ext cx="6019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techmania.cz</a:t>
            </a:r>
            <a:r>
              <a:rPr lang="cs-CZ" dirty="0" smtClean="0"/>
              <a:t>/</a:t>
            </a:r>
            <a:r>
              <a:rPr lang="cs-CZ" dirty="0" err="1" smtClean="0"/>
              <a:t>edutorium</a:t>
            </a:r>
            <a:r>
              <a:rPr lang="cs-CZ" dirty="0" smtClean="0"/>
              <a:t>/data/</a:t>
            </a:r>
            <a:r>
              <a:rPr lang="cs-CZ" dirty="0" err="1" smtClean="0"/>
              <a:t>fil</a:t>
            </a:r>
            <a:r>
              <a:rPr lang="cs-CZ" dirty="0" smtClean="0"/>
              <a:t>_1494.gif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38200" y="4267200"/>
            <a:ext cx="777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plszabo.cz</a:t>
            </a:r>
            <a:r>
              <a:rPr lang="cs-CZ" dirty="0" smtClean="0"/>
              <a:t>/</a:t>
            </a:r>
            <a:r>
              <a:rPr lang="cs-CZ" dirty="0" err="1" smtClean="0"/>
              <a:t>eshop</a:t>
            </a:r>
            <a:r>
              <a:rPr lang="cs-CZ" dirty="0" smtClean="0"/>
              <a:t>/</a:t>
            </a:r>
            <a:r>
              <a:rPr lang="cs-CZ" dirty="0" err="1" smtClean="0"/>
              <a:t>nahledy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/2100000109227.jpg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38200" y="4648200"/>
            <a:ext cx="4527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http://magnety.</a:t>
            </a:r>
            <a:r>
              <a:rPr lang="cs-CZ" dirty="0" err="1" smtClean="0"/>
              <a:t>info</a:t>
            </a:r>
            <a:r>
              <a:rPr lang="cs-CZ" dirty="0" smtClean="0"/>
              <a:t>/</a:t>
            </a:r>
            <a:r>
              <a:rPr lang="cs-CZ" dirty="0" err="1" smtClean="0"/>
              <a:t>img</a:t>
            </a:r>
            <a:r>
              <a:rPr lang="cs-CZ" dirty="0" smtClean="0"/>
              <a:t>/</a:t>
            </a:r>
            <a:r>
              <a:rPr lang="cs-CZ" dirty="0" err="1" smtClean="0"/>
              <a:t>magneticke</a:t>
            </a:r>
            <a:r>
              <a:rPr lang="cs-CZ" dirty="0" smtClean="0"/>
              <a:t>_pole.</a:t>
            </a:r>
            <a:r>
              <a:rPr lang="cs-CZ" dirty="0" err="1" smtClean="0"/>
              <a:t>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38200" y="4953000"/>
            <a:ext cx="6324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http://lucy.troja.mff.cuni.cz/~tichy/elektross/obrazky/magnet1.gif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838200" y="5257800"/>
            <a:ext cx="693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http://lucy.troja.mff.cuni.cz/~tichy/elektross/obrazky/magnet21.jpg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38200" y="5562600"/>
            <a:ext cx="556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http://fyzweb.cz/materialy/bizarni_kramy/mag3.gif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38200" y="1905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Použité materiály: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Učebnice  fyziky pro 9. ročník, PROMETHEUS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dirty="0" smtClean="0">
              <a:solidFill>
                <a:srgbClr val="000000"/>
              </a:solidFill>
              <a:latin typeface="Calibri" charset="0"/>
              <a:ea typeface="Lucida Sans Unicode" charset="0"/>
              <a:cs typeface="Lucida Sans Unicode" charset="0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cs-CZ" dirty="0" smtClean="0">
                <a:solidFill>
                  <a:srgbClr val="000000"/>
                </a:solidFill>
                <a:latin typeface="Calibri" charset="0"/>
                <a:ea typeface="Lucida Sans Unicode" charset="0"/>
                <a:cs typeface="Lucida Sans Unicode" charset="0"/>
              </a:rPr>
              <a:t>Vlastní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391</Words>
  <Application>Microsoft Office PowerPoint</Application>
  <PresentationFormat>Předvádění na obrazovce (4:3)</PresentationFormat>
  <Paragraphs>102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Rovnice</vt:lpstr>
      <vt:lpstr>Snímek 1</vt:lpstr>
      <vt:lpstr>Snímek 2</vt:lpstr>
      <vt:lpstr>Snímek 3</vt:lpstr>
      <vt:lpstr>Opakování</vt:lpstr>
      <vt:lpstr>Snímek 5</vt:lpstr>
      <vt:lpstr>Ampérovo pravidlo pravé ruky pro určení magnetických pólů cívky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Katka</dc:creator>
  <cp:lastModifiedBy>Katka</cp:lastModifiedBy>
  <cp:revision>33</cp:revision>
  <dcterms:created xsi:type="dcterms:W3CDTF">2011-02-13T09:52:32Z</dcterms:created>
  <dcterms:modified xsi:type="dcterms:W3CDTF">2013-05-28T12:25:44Z</dcterms:modified>
</cp:coreProperties>
</file>