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876" r:id="rId1"/>
  </p:sldMasterIdLst>
  <p:sldIdLst>
    <p:sldId id="262" r:id="rId2"/>
    <p:sldId id="265" r:id="rId3"/>
    <p:sldId id="266" r:id="rId4"/>
    <p:sldId id="267" r:id="rId5"/>
    <p:sldId id="268" r:id="rId6"/>
    <p:sldId id="270" r:id="rId7"/>
    <p:sldId id="264" r:id="rId8"/>
    <p:sldId id="26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enEVv02f6bo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hyperlink" Target="http://www.youtube.com/watch?v=p8ynn01y2yw" TargetMode="External"/><Relationship Id="rId7" Type="http://schemas.openxmlformats.org/officeDocument/2006/relationships/hyperlink" Target="http://www.youtube.com/watch?v=SDbFbZCWhj4" TargetMode="External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hyperlink" Target="http://www.youtube.com/watch?v=8w9yJdkeryI" TargetMode="Externa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0.jpeg"/><Relationship Id="rId2" Type="http://schemas.openxmlformats.org/officeDocument/2006/relationships/hyperlink" Target="http://www.youtube.com/watch?v=XFvpBjlVu7o&amp;list=PLBA6CA13CBA3059F7&amp;index=29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D6JN0l7A_mE" TargetMode="External"/><Relationship Id="rId5" Type="http://schemas.openxmlformats.org/officeDocument/2006/relationships/image" Target="../media/image9.jpeg"/><Relationship Id="rId4" Type="http://schemas.openxmlformats.org/officeDocument/2006/relationships/hyperlink" Target="http://www.youtube.com/watch?v=Fh2Vh8jwyQA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3.jpeg"/><Relationship Id="rId2" Type="http://schemas.openxmlformats.org/officeDocument/2006/relationships/hyperlink" Target="http://www.youtube.com/watch?v=KePMxeZ6QvQ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Na6piObEzws" TargetMode="External"/><Relationship Id="rId5" Type="http://schemas.openxmlformats.org/officeDocument/2006/relationships/image" Target="../media/image12.jpeg"/><Relationship Id="rId4" Type="http://schemas.openxmlformats.org/officeDocument/2006/relationships/hyperlink" Target="http://www.youtube.com/watch?v=Qul0b3e631k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1045600"/>
              </p:ext>
            </p:extLst>
          </p:nvPr>
        </p:nvGraphicFramePr>
        <p:xfrm>
          <a:off x="1368425" y="2924944"/>
          <a:ext cx="6405925" cy="3525012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Nikola Košťálová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VY_32_INOVACE_14A_08_Opera</a:t>
                      </a:r>
                      <a:r>
                        <a:rPr lang="cs-CZ" sz="1400" baseline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za romantismu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14A_Dějiny kultury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byl ověřen 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27.5.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2013 v 9. 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k výkladu učiva. Žáci se seznamují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jednotlivými národními školami a jejich předními skladateli. Mohou si poslechnout nejznámější operní kusy a seznámit se s nejznámějšími operními interprety.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6048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060848"/>
            <a:ext cx="8280920" cy="1472184"/>
          </a:xfrm>
        </p:spPr>
        <p:txBody>
          <a:bodyPr>
            <a:noAutofit/>
          </a:bodyPr>
          <a:lstStyle/>
          <a:p>
            <a:r>
              <a:rPr lang="cs-CZ" sz="7200" dirty="0" smtClean="0"/>
              <a:t>Opera za romantismu</a:t>
            </a:r>
            <a:br>
              <a:rPr lang="cs-CZ" sz="7200" dirty="0" smtClean="0"/>
            </a:br>
            <a:r>
              <a:rPr lang="cs-CZ" sz="2000" dirty="0" smtClean="0">
                <a:hlinkClick r:id="rId2"/>
              </a:rPr>
              <a:t>http://www.</a:t>
            </a:r>
            <a:r>
              <a:rPr lang="cs-CZ" sz="2000" dirty="0" err="1" smtClean="0">
                <a:hlinkClick r:id="rId2"/>
              </a:rPr>
              <a:t>youtube.com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watch</a:t>
            </a:r>
            <a:r>
              <a:rPr lang="cs-CZ" sz="2000" dirty="0" smtClean="0">
                <a:hlinkClick r:id="rId2"/>
              </a:rPr>
              <a:t>?v=enEVv02f6bo</a:t>
            </a:r>
            <a:r>
              <a:rPr lang="cs-CZ" sz="2000" dirty="0" smtClean="0"/>
              <a:t> – Video La </a:t>
            </a:r>
            <a:r>
              <a:rPr lang="cs-CZ" sz="2000" dirty="0" err="1" smtClean="0"/>
              <a:t>Scala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Tak to vypadá v opeře</a:t>
            </a:r>
            <a:endParaRPr lang="cs-CZ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Opera za romantismu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077544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velký rozvoj</a:t>
            </a:r>
          </a:p>
          <a:p>
            <a:endParaRPr lang="cs-CZ" dirty="0" smtClean="0"/>
          </a:p>
          <a:p>
            <a:r>
              <a:rPr lang="cs-CZ" dirty="0" smtClean="0"/>
              <a:t>vznikla velká opera s vynikajícími pěvci</a:t>
            </a:r>
          </a:p>
          <a:p>
            <a:endParaRPr lang="cs-CZ" dirty="0" smtClean="0"/>
          </a:p>
          <a:p>
            <a:r>
              <a:rPr lang="cs-CZ" dirty="0" smtClean="0"/>
              <a:t>sbory</a:t>
            </a:r>
            <a:r>
              <a:rPr lang="cs-CZ" dirty="0" smtClean="0"/>
              <a:t>, baletem</a:t>
            </a:r>
          </a:p>
          <a:p>
            <a:endParaRPr lang="cs-CZ" dirty="0" smtClean="0"/>
          </a:p>
          <a:p>
            <a:r>
              <a:rPr lang="cs-CZ" dirty="0" smtClean="0"/>
              <a:t>přepychovou </a:t>
            </a:r>
            <a:r>
              <a:rPr lang="cs-CZ" dirty="0" smtClean="0"/>
              <a:t>výpravou </a:t>
            </a:r>
          </a:p>
          <a:p>
            <a:endParaRPr lang="cs-CZ" dirty="0" smtClean="0"/>
          </a:p>
          <a:p>
            <a:r>
              <a:rPr lang="pl-PL" dirty="0" smtClean="0"/>
              <a:t>usilovala o efekt u posluchačů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Francouzská opera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412776"/>
            <a:ext cx="7962088" cy="4800600"/>
          </a:xfrm>
        </p:spPr>
        <p:txBody>
          <a:bodyPr>
            <a:normAutofit/>
          </a:bodyPr>
          <a:lstStyle/>
          <a:p>
            <a:pPr lvl="1">
              <a:buNone/>
            </a:pPr>
            <a:endParaRPr lang="cs-CZ" sz="2000" dirty="0" smtClean="0"/>
          </a:p>
          <a:p>
            <a:r>
              <a:rPr lang="cs-CZ" sz="2800" dirty="0" smtClean="0"/>
              <a:t> </a:t>
            </a:r>
            <a:r>
              <a:rPr lang="cs-CZ" sz="2800" b="1" dirty="0" smtClean="0"/>
              <a:t>Charles </a:t>
            </a:r>
            <a:r>
              <a:rPr lang="cs-CZ" sz="2800" b="1" dirty="0" err="1" smtClean="0"/>
              <a:t>Gounod</a:t>
            </a:r>
            <a:r>
              <a:rPr lang="cs-CZ" sz="2800" b="1" dirty="0" smtClean="0"/>
              <a:t> </a:t>
            </a:r>
            <a:r>
              <a:rPr lang="cs-CZ" sz="2000" dirty="0" smtClean="0"/>
              <a:t>(1818 - 1893) </a:t>
            </a:r>
          </a:p>
          <a:p>
            <a:pPr lvl="1"/>
            <a:r>
              <a:rPr lang="cs-CZ" sz="1600" dirty="0" smtClean="0"/>
              <a:t> </a:t>
            </a:r>
            <a:r>
              <a:rPr lang="nn-NO" sz="1600" dirty="0" smtClean="0"/>
              <a:t>představitel tzv. drame lyrique = lyrické drama</a:t>
            </a:r>
            <a:endParaRPr lang="cs-CZ" sz="1600" dirty="0" smtClean="0"/>
          </a:p>
          <a:p>
            <a:pPr lvl="1"/>
            <a:r>
              <a:rPr lang="cs-CZ" sz="1600" dirty="0" smtClean="0"/>
              <a:t> opery </a:t>
            </a:r>
            <a:r>
              <a:rPr lang="cs-CZ" sz="1600" dirty="0" smtClean="0"/>
              <a:t>Faust a Markétka  a Romeo a Julie</a:t>
            </a:r>
          </a:p>
          <a:p>
            <a:pPr>
              <a:buNone/>
            </a:pPr>
            <a:endParaRPr lang="cs-CZ" sz="2000" dirty="0" smtClean="0"/>
          </a:p>
          <a:p>
            <a:r>
              <a:rPr lang="cs-CZ" dirty="0" smtClean="0"/>
              <a:t> </a:t>
            </a:r>
            <a:r>
              <a:rPr lang="cs-CZ" sz="2800" b="1" dirty="0" err="1" smtClean="0"/>
              <a:t>Georges</a:t>
            </a:r>
            <a:r>
              <a:rPr lang="cs-CZ" sz="2800" b="1" dirty="0" smtClean="0"/>
              <a:t> Bizet </a:t>
            </a:r>
            <a:r>
              <a:rPr lang="cs-CZ" dirty="0" smtClean="0"/>
              <a:t>(</a:t>
            </a:r>
            <a:r>
              <a:rPr lang="cs-CZ" sz="2000" dirty="0" smtClean="0"/>
              <a:t>1838 - 1875)</a:t>
            </a:r>
          </a:p>
          <a:p>
            <a:pPr lvl="1"/>
            <a:r>
              <a:rPr lang="cs-CZ" sz="1600" dirty="0" smtClean="0"/>
              <a:t>představitel realistické opery</a:t>
            </a:r>
          </a:p>
          <a:p>
            <a:pPr lvl="1"/>
            <a:r>
              <a:rPr lang="cs-CZ" sz="1600" dirty="0" smtClean="0"/>
              <a:t>Carmen</a:t>
            </a:r>
            <a:r>
              <a:rPr lang="cs-CZ" sz="1600" dirty="0" smtClean="0"/>
              <a:t> - nejhranější opera na světě </a:t>
            </a:r>
          </a:p>
          <a:p>
            <a:pPr>
              <a:buNone/>
            </a:pPr>
            <a:endParaRPr lang="cs-CZ" sz="2000" dirty="0" smtClean="0"/>
          </a:p>
          <a:p>
            <a:r>
              <a:rPr lang="cs-CZ" sz="2800" b="1" dirty="0" smtClean="0"/>
              <a:t> </a:t>
            </a:r>
            <a:r>
              <a:rPr lang="cs-CZ" sz="2800" b="1" dirty="0" err="1" smtClean="0"/>
              <a:t>Jacques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Offenbach</a:t>
            </a:r>
            <a:r>
              <a:rPr lang="cs-CZ" sz="2800" b="1" dirty="0" smtClean="0"/>
              <a:t> </a:t>
            </a:r>
            <a:r>
              <a:rPr lang="cs-CZ" dirty="0" smtClean="0"/>
              <a:t>(</a:t>
            </a:r>
            <a:r>
              <a:rPr lang="cs-CZ" sz="2000" dirty="0" smtClean="0"/>
              <a:t>1819 - 1880)</a:t>
            </a:r>
          </a:p>
          <a:p>
            <a:pPr lvl="1"/>
            <a:r>
              <a:rPr lang="pt-BR" sz="1600" dirty="0" smtClean="0"/>
              <a:t>proslavil se jako autor operet</a:t>
            </a:r>
            <a:endParaRPr lang="cs-CZ" sz="1600" dirty="0" smtClean="0"/>
          </a:p>
          <a:p>
            <a:pPr lvl="1"/>
            <a:r>
              <a:rPr lang="cs-CZ" sz="1600" dirty="0" smtClean="0"/>
              <a:t>Orfeus v podsvětí, Krásná Helena, </a:t>
            </a:r>
            <a:r>
              <a:rPr lang="cs-CZ" sz="1600" dirty="0" err="1" smtClean="0"/>
              <a:t>Modrovous</a:t>
            </a:r>
            <a:r>
              <a:rPr lang="cs-CZ" sz="1600" dirty="0" smtClean="0"/>
              <a:t>, Bandité</a:t>
            </a:r>
            <a:endParaRPr lang="cs-CZ" sz="1600" dirty="0"/>
          </a:p>
        </p:txBody>
      </p:sp>
      <p:pic>
        <p:nvPicPr>
          <p:cNvPr id="2050" name="Picture 2" descr="C:\Program Files\Microsoft Office\MEDIA\CAGCAT10\j0157763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0"/>
            <a:ext cx="1043608" cy="1053177"/>
          </a:xfrm>
          <a:prstGeom prst="rect">
            <a:avLst/>
          </a:prstGeom>
          <a:noFill/>
        </p:spPr>
      </p:pic>
      <p:pic>
        <p:nvPicPr>
          <p:cNvPr id="6" name="Obrázek 5" descr="Charles_Gounod.jpg">
            <a:hlinkClick r:id="rId3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04248" y="476672"/>
            <a:ext cx="1745892" cy="2381177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6588224" y="2708920"/>
            <a:ext cx="22615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Poslechni si, kliknutím.</a:t>
            </a:r>
            <a:endParaRPr lang="cs-CZ" dirty="0"/>
          </a:p>
        </p:txBody>
      </p:sp>
      <p:pic>
        <p:nvPicPr>
          <p:cNvPr id="8" name="Obrázek 7" descr="434px-Georges_bizet.jpg">
            <a:hlinkClick r:id="rId5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76056" y="2780928"/>
            <a:ext cx="1512168" cy="2087071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4716016" y="4797152"/>
            <a:ext cx="22102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Poslechni si, kliknutím</a:t>
            </a:r>
            <a:endParaRPr lang="cs-CZ" dirty="0"/>
          </a:p>
        </p:txBody>
      </p:sp>
      <p:pic>
        <p:nvPicPr>
          <p:cNvPr id="10" name="Obrázek 9" descr="454px-Jacques_offenbach.jpg">
            <a:hlinkClick r:id="rId7"/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876256" y="4149080"/>
            <a:ext cx="1874985" cy="2473824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6732240" y="6534834"/>
            <a:ext cx="22102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Poslechni si, kliknutím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Italská opera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124744"/>
            <a:ext cx="7498080" cy="5733256"/>
          </a:xfrm>
        </p:spPr>
        <p:txBody>
          <a:bodyPr>
            <a:normAutofit/>
          </a:bodyPr>
          <a:lstStyle/>
          <a:p>
            <a:r>
              <a:rPr lang="cs-CZ" dirty="0" smtClean="0"/>
              <a:t> </a:t>
            </a:r>
            <a:r>
              <a:rPr lang="cs-CZ" sz="2800" b="1" dirty="0" err="1" smtClean="0"/>
              <a:t>Gioacchino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Rossini</a:t>
            </a:r>
            <a:r>
              <a:rPr lang="cs-CZ" sz="2800" b="1" dirty="0" smtClean="0"/>
              <a:t> </a:t>
            </a:r>
            <a:r>
              <a:rPr lang="cs-CZ" sz="2800" dirty="0" smtClean="0"/>
              <a:t> </a:t>
            </a:r>
            <a:r>
              <a:rPr lang="cs-CZ" sz="2000" dirty="0" smtClean="0"/>
              <a:t>(1792 - 1868) </a:t>
            </a:r>
          </a:p>
          <a:p>
            <a:pPr lvl="1"/>
            <a:r>
              <a:rPr lang="cs-CZ" sz="1600" dirty="0" smtClean="0"/>
              <a:t>autor buffo oper </a:t>
            </a:r>
          </a:p>
          <a:p>
            <a:pPr lvl="1"/>
            <a:r>
              <a:rPr lang="pl-PL" sz="1600" dirty="0" smtClean="0"/>
              <a:t>techniku </a:t>
            </a:r>
            <a:r>
              <a:rPr lang="pl-PL" sz="1600" b="1" dirty="0" smtClean="0"/>
              <a:t>bel canto </a:t>
            </a:r>
            <a:r>
              <a:rPr lang="pl-PL" sz="1600" dirty="0" smtClean="0"/>
              <a:t>= krásný zpěv </a:t>
            </a:r>
          </a:p>
          <a:p>
            <a:pPr lvl="1"/>
            <a:r>
              <a:rPr lang="cs-CZ" sz="1600" dirty="0" smtClean="0"/>
              <a:t>opery - </a:t>
            </a:r>
            <a:r>
              <a:rPr lang="cs-CZ" sz="1600" dirty="0" err="1" smtClean="0"/>
              <a:t>Lazebník</a:t>
            </a:r>
            <a:r>
              <a:rPr lang="cs-CZ" sz="1600" dirty="0" smtClean="0"/>
              <a:t> sevillský,Italka v Alžíru, </a:t>
            </a:r>
          </a:p>
          <a:p>
            <a:pPr lvl="1">
              <a:buNone/>
            </a:pPr>
            <a:r>
              <a:rPr lang="cs-CZ" sz="1600" dirty="0" smtClean="0"/>
              <a:t>		       Turek v Itálii, Popelka</a:t>
            </a:r>
          </a:p>
          <a:p>
            <a:pPr lvl="1">
              <a:buNone/>
            </a:pPr>
            <a:endParaRPr lang="cs-CZ" sz="2000" dirty="0" smtClean="0"/>
          </a:p>
          <a:p>
            <a:r>
              <a:rPr lang="cs-CZ" sz="2800" dirty="0" smtClean="0"/>
              <a:t> </a:t>
            </a:r>
            <a:r>
              <a:rPr lang="cs-CZ" sz="2800" b="1" dirty="0" err="1" smtClean="0"/>
              <a:t>Gaetano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Donizetti</a:t>
            </a:r>
            <a:r>
              <a:rPr lang="cs-CZ" sz="2800" b="1" dirty="0" smtClean="0"/>
              <a:t> </a:t>
            </a:r>
            <a:r>
              <a:rPr lang="cs-CZ" sz="2000" dirty="0" smtClean="0"/>
              <a:t>(1797 - 1868) </a:t>
            </a:r>
          </a:p>
          <a:p>
            <a:pPr lvl="1"/>
            <a:r>
              <a:rPr lang="cs-CZ" sz="1600" dirty="0" smtClean="0"/>
              <a:t>měl smysl pro melodiku, virtuozitu</a:t>
            </a:r>
          </a:p>
          <a:p>
            <a:pPr lvl="1"/>
            <a:r>
              <a:rPr lang="cs-CZ" sz="1700" dirty="0" smtClean="0"/>
              <a:t>Nápoj lásky, Don </a:t>
            </a:r>
            <a:r>
              <a:rPr lang="cs-CZ" sz="1700" dirty="0" err="1" smtClean="0"/>
              <a:t>Pasqual</a:t>
            </a:r>
            <a:r>
              <a:rPr lang="cs-CZ" sz="1700" dirty="0" smtClean="0"/>
              <a:t>, </a:t>
            </a:r>
            <a:r>
              <a:rPr lang="cs-CZ" sz="1700" dirty="0" err="1" smtClean="0"/>
              <a:t>Lucia</a:t>
            </a:r>
            <a:r>
              <a:rPr lang="cs-CZ" sz="1700" dirty="0" smtClean="0"/>
              <a:t> z </a:t>
            </a:r>
            <a:r>
              <a:rPr lang="cs-CZ" sz="1700" dirty="0" err="1" smtClean="0"/>
              <a:t>Lammermooru</a:t>
            </a:r>
            <a:r>
              <a:rPr lang="cs-CZ" sz="1700" dirty="0" smtClean="0"/>
              <a:t> </a:t>
            </a:r>
          </a:p>
          <a:p>
            <a:pPr lvl="1"/>
            <a:endParaRPr lang="cs-CZ" sz="2400" dirty="0" smtClean="0"/>
          </a:p>
          <a:p>
            <a:r>
              <a:rPr lang="cs-CZ" sz="2800" b="1" dirty="0" err="1" smtClean="0"/>
              <a:t>Giuseppe</a:t>
            </a:r>
            <a:r>
              <a:rPr lang="cs-CZ" sz="2800" b="1" dirty="0" smtClean="0"/>
              <a:t> Verdi </a:t>
            </a:r>
            <a:r>
              <a:rPr lang="cs-CZ" sz="2000" dirty="0" smtClean="0"/>
              <a:t>(1813 - 1901) </a:t>
            </a:r>
          </a:p>
          <a:p>
            <a:pPr lvl="1"/>
            <a:r>
              <a:rPr lang="cs-CZ" sz="1600" dirty="0" smtClean="0"/>
              <a:t>nejslavnější operní skladatel</a:t>
            </a:r>
          </a:p>
          <a:p>
            <a:pPr lvl="1"/>
            <a:r>
              <a:rPr lang="cs-CZ" sz="1600" dirty="0" smtClean="0"/>
              <a:t>upoutával zpěvnou melodikou, mohutnými sborovými party </a:t>
            </a:r>
          </a:p>
          <a:p>
            <a:pPr lvl="1"/>
            <a:r>
              <a:rPr lang="cs-CZ" sz="1600" dirty="0" err="1" smtClean="0"/>
              <a:t>Nabucco</a:t>
            </a:r>
            <a:r>
              <a:rPr lang="cs-CZ" sz="1600" dirty="0" smtClean="0"/>
              <a:t>, </a:t>
            </a:r>
            <a:r>
              <a:rPr lang="cs-CZ" sz="1600" dirty="0" err="1" smtClean="0"/>
              <a:t>Rigoletto</a:t>
            </a:r>
            <a:r>
              <a:rPr lang="cs-CZ" sz="1600" dirty="0" smtClean="0"/>
              <a:t>, </a:t>
            </a:r>
            <a:r>
              <a:rPr lang="cs-CZ" sz="1600" dirty="0" err="1" smtClean="0"/>
              <a:t>Trubadur</a:t>
            </a:r>
            <a:r>
              <a:rPr lang="cs-CZ" sz="1600" dirty="0" smtClean="0"/>
              <a:t>, Aida</a:t>
            </a:r>
          </a:p>
          <a:p>
            <a:endParaRPr lang="cs-CZ" sz="2800" dirty="0" smtClean="0"/>
          </a:p>
          <a:p>
            <a:endParaRPr lang="cs-CZ" dirty="0"/>
          </a:p>
        </p:txBody>
      </p:sp>
      <p:pic>
        <p:nvPicPr>
          <p:cNvPr id="4" name="Obrázek 3" descr="Rossini-portrait-0.jpg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04248" y="116632"/>
            <a:ext cx="1903948" cy="256490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588224" y="2636912"/>
            <a:ext cx="2277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Kliknutím si poslechni.</a:t>
            </a:r>
            <a:endParaRPr lang="cs-CZ" dirty="0"/>
          </a:p>
        </p:txBody>
      </p:sp>
      <p:pic>
        <p:nvPicPr>
          <p:cNvPr id="6" name="Obrázek 5" descr="399px-Gaetano_Donizetti_Kriehuber.jpg">
            <a:hlinkClick r:id="rId4"/>
          </p:cNvPr>
          <p:cNvPicPr>
            <a:picLocks noChangeAspect="1"/>
          </p:cNvPicPr>
          <p:nvPr/>
        </p:nvPicPr>
        <p:blipFill>
          <a:blip r:embed="rId5" cstate="print"/>
          <a:srcRect l="14286" t="6667" r="9524" b="16667"/>
          <a:stretch>
            <a:fillRect/>
          </a:stretch>
        </p:blipFill>
        <p:spPr>
          <a:xfrm>
            <a:off x="6732240" y="3212976"/>
            <a:ext cx="1440160" cy="2088232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6444208" y="5229200"/>
            <a:ext cx="22262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Kliknutím si poslechni</a:t>
            </a:r>
            <a:endParaRPr lang="cs-CZ" dirty="0"/>
          </a:p>
        </p:txBody>
      </p:sp>
      <p:pic>
        <p:nvPicPr>
          <p:cNvPr id="8" name="Obrázek 7" descr="Verdi_Giuseppe.jpg">
            <a:hlinkClick r:id="rId6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4149080"/>
            <a:ext cx="1584176" cy="2269864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0" y="6381328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Kliknutím si poslechni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Česká opera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sz="2800" dirty="0" smtClean="0"/>
              <a:t>Bedřich Smetana </a:t>
            </a:r>
            <a:r>
              <a:rPr lang="cs-CZ" sz="2000" dirty="0" smtClean="0"/>
              <a:t>(1824 – 1884)</a:t>
            </a:r>
          </a:p>
          <a:p>
            <a:pPr lvl="1"/>
            <a:r>
              <a:rPr lang="cs-CZ" sz="1600" dirty="0" smtClean="0"/>
              <a:t>zakladatel české národní hudby a opery</a:t>
            </a:r>
          </a:p>
          <a:p>
            <a:pPr lvl="1"/>
            <a:r>
              <a:rPr lang="cs-CZ" sz="1600" dirty="0" smtClean="0"/>
              <a:t>9 oper – Hubička, Braniboři v Čechách, Prodaná nevěsta, </a:t>
            </a:r>
          </a:p>
          <a:p>
            <a:pPr lvl="1">
              <a:buNone/>
            </a:pPr>
            <a:r>
              <a:rPr lang="cs-CZ" sz="1600" dirty="0" smtClean="0"/>
              <a:t>	Dalibor, Libuše, Dvě vdovy, Tajemství, Čertova stěna, Viola </a:t>
            </a:r>
            <a:endParaRPr lang="cs-CZ" dirty="0" smtClean="0"/>
          </a:p>
          <a:p>
            <a:r>
              <a:rPr lang="cs-CZ" dirty="0" smtClean="0"/>
              <a:t> </a:t>
            </a:r>
            <a:r>
              <a:rPr lang="cs-CZ" sz="2800" dirty="0" smtClean="0"/>
              <a:t>Antonín Dvořák</a:t>
            </a:r>
            <a:r>
              <a:rPr lang="cs-CZ" dirty="0" smtClean="0"/>
              <a:t> </a:t>
            </a:r>
            <a:r>
              <a:rPr lang="cs-CZ" sz="2000" dirty="0" smtClean="0"/>
              <a:t>(1841  - 1904)</a:t>
            </a:r>
          </a:p>
          <a:p>
            <a:pPr lvl="1"/>
            <a:r>
              <a:rPr lang="cs-CZ" sz="1600" dirty="0" err="1" smtClean="0"/>
              <a:t>česko</a:t>
            </a:r>
            <a:r>
              <a:rPr lang="it-IT" sz="1600" dirty="0" smtClean="0"/>
              <a:t>u hudbu proslavil v Evropě i v Americe</a:t>
            </a:r>
            <a:endParaRPr lang="cs-CZ" sz="1600" dirty="0" smtClean="0"/>
          </a:p>
          <a:p>
            <a:pPr lvl="1"/>
            <a:r>
              <a:rPr lang="cs-CZ" sz="1600" dirty="0" smtClean="0"/>
              <a:t>Rusalka, </a:t>
            </a:r>
            <a:r>
              <a:rPr lang="cs-CZ" sz="1600" dirty="0" err="1" smtClean="0"/>
              <a:t>Armida</a:t>
            </a:r>
            <a:r>
              <a:rPr lang="cs-CZ" sz="1600" dirty="0" smtClean="0"/>
              <a:t>, Čert a Káča, Jakobín, </a:t>
            </a:r>
            <a:endParaRPr lang="cs-CZ" dirty="0" smtClean="0"/>
          </a:p>
          <a:p>
            <a:r>
              <a:rPr lang="cs-CZ" dirty="0" smtClean="0"/>
              <a:t> </a:t>
            </a:r>
            <a:r>
              <a:rPr lang="cs-CZ" sz="2800" dirty="0" smtClean="0"/>
              <a:t>Leoš Janáček </a:t>
            </a:r>
            <a:r>
              <a:rPr lang="cs-CZ" sz="2000" dirty="0" smtClean="0"/>
              <a:t>(1854 - 1928) </a:t>
            </a:r>
          </a:p>
          <a:p>
            <a:pPr lvl="1"/>
            <a:r>
              <a:rPr lang="cs-CZ" sz="1600" dirty="0" smtClean="0"/>
              <a:t>hudební realismus, dramatičnost, ale i lyrismus </a:t>
            </a:r>
          </a:p>
          <a:p>
            <a:pPr lvl="1"/>
            <a:r>
              <a:rPr lang="cs-CZ" sz="1600" dirty="0" smtClean="0"/>
              <a:t>Její </a:t>
            </a:r>
            <a:r>
              <a:rPr lang="cs-CZ" sz="1600" dirty="0" smtClean="0"/>
              <a:t>pastorkyňa, Výlety pana Broučka, Káťa Kabanová, </a:t>
            </a:r>
          </a:p>
          <a:p>
            <a:pPr lvl="1">
              <a:buNone/>
            </a:pPr>
            <a:r>
              <a:rPr lang="cs-CZ" sz="1600" dirty="0" smtClean="0"/>
              <a:t>	Příhody lišky Bystroušky </a:t>
            </a:r>
          </a:p>
          <a:p>
            <a:pPr lvl="1"/>
            <a:endParaRPr lang="cs-CZ" sz="2400" dirty="0"/>
          </a:p>
        </p:txBody>
      </p:sp>
      <p:pic>
        <p:nvPicPr>
          <p:cNvPr id="4" name="Obrázek 3" descr="578px-Leos_Janacek_relief.jpg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581128"/>
            <a:ext cx="1849631" cy="1916832"/>
          </a:xfrm>
          <a:prstGeom prst="rect">
            <a:avLst/>
          </a:prstGeom>
        </p:spPr>
      </p:pic>
      <p:pic>
        <p:nvPicPr>
          <p:cNvPr id="5" name="Obrázek 4" descr="381px-Dvorak1.jpg">
            <a:hlinkClick r:id="rId4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48264" y="2924944"/>
            <a:ext cx="1800200" cy="2274989"/>
          </a:xfrm>
          <a:prstGeom prst="rect">
            <a:avLst/>
          </a:prstGeom>
        </p:spPr>
      </p:pic>
      <p:pic>
        <p:nvPicPr>
          <p:cNvPr id="6" name="Obrázek 5" descr="Bedrich_Smetana.jpg">
            <a:hlinkClick r:id="rId6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372200" y="0"/>
            <a:ext cx="1765460" cy="2060848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6300192" y="2060848"/>
            <a:ext cx="19944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Klikni a poslouchej.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76256" y="5157192"/>
            <a:ext cx="19944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Klikni a poslouchej.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0" y="6381328"/>
            <a:ext cx="19944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Klikni a poslouchej.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1984445"/>
              </p:ext>
            </p:extLst>
          </p:nvPr>
        </p:nvGraphicFramePr>
        <p:xfrm>
          <a:off x="1369036" y="3233738"/>
          <a:ext cx="6405925" cy="1962912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Viz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níže.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baseline="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CHARALAMBIDIS, </a:t>
                      </a:r>
                      <a:r>
                        <a:rPr lang="cs-CZ" sz="1400" dirty="0" err="1" smtClean="0">
                          <a:solidFill>
                            <a:schemeClr val="tx1"/>
                          </a:solidFill>
                        </a:rPr>
                        <a:t>Alexandros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; CÍSAŘ, Zbyněk; PILKA, Jiří a kol. </a:t>
                      </a:r>
                      <a:r>
                        <a:rPr lang="cs-CZ" sz="1400" i="1" dirty="0" smtClean="0">
                          <a:solidFill>
                            <a:schemeClr val="tx1"/>
                          </a:solidFill>
                        </a:rPr>
                        <a:t>Hudební výchova pro 8. ročník základní školy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. Praha: SPN, 2005, ISBN 80-7235-298-9.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 dirty="0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0345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43608" y="0"/>
            <a:ext cx="7704856" cy="7065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cs-CZ" sz="2400" b="1" dirty="0" smtClean="0"/>
              <a:t>Použité zdroje</a:t>
            </a:r>
          </a:p>
          <a:p>
            <a:pPr>
              <a:lnSpc>
                <a:spcPct val="115000"/>
              </a:lnSpc>
            </a:pPr>
            <a:r>
              <a:rPr lang="cs-CZ" sz="1600" dirty="0" smtClean="0"/>
              <a:t>DODO. </a:t>
            </a:r>
            <a:r>
              <a:rPr lang="cs-CZ" sz="1600" i="1" dirty="0" err="1" smtClean="0"/>
              <a:t>wikipedia.org</a:t>
            </a:r>
            <a:r>
              <a:rPr lang="cs-CZ" sz="1600" dirty="0" smtClean="0"/>
              <a:t> [online]. [cit. 28.5.2013]. Dostupný na WWW: http://cs.wikipedia.org/wiki/Soubor:Charles_Gounod.jpg</a:t>
            </a:r>
          </a:p>
          <a:p>
            <a:pPr>
              <a:lnSpc>
                <a:spcPct val="115000"/>
              </a:lnSpc>
            </a:pPr>
            <a:r>
              <a:rPr lang="cs-CZ" sz="1600" dirty="0" smtClean="0">
                <a:latin typeface="Calibri"/>
                <a:ea typeface="Calibri"/>
                <a:cs typeface="Times New Roman"/>
              </a:rPr>
              <a:t>http://www.</a:t>
            </a:r>
            <a:r>
              <a:rPr lang="cs-CZ" sz="1600" dirty="0" err="1" smtClean="0">
                <a:latin typeface="Calibri"/>
                <a:ea typeface="Calibri"/>
                <a:cs typeface="Times New Roman"/>
              </a:rPr>
              <a:t>youtube.com</a:t>
            </a:r>
            <a:r>
              <a:rPr lang="cs-CZ" sz="1600" dirty="0" smtClean="0">
                <a:latin typeface="Calibri"/>
                <a:ea typeface="Calibri"/>
                <a:cs typeface="Times New Roman"/>
              </a:rPr>
              <a:t>/</a:t>
            </a:r>
            <a:r>
              <a:rPr lang="cs-CZ" sz="1600" dirty="0" err="1" smtClean="0">
                <a:latin typeface="Calibri"/>
                <a:ea typeface="Calibri"/>
                <a:cs typeface="Times New Roman"/>
              </a:rPr>
              <a:t>watch</a:t>
            </a:r>
            <a:r>
              <a:rPr lang="cs-CZ" sz="1600" dirty="0" smtClean="0">
                <a:latin typeface="Calibri"/>
                <a:ea typeface="Calibri"/>
                <a:cs typeface="Times New Roman"/>
              </a:rPr>
              <a:t>?v=p8ynn01y2yw</a:t>
            </a:r>
          </a:p>
          <a:p>
            <a:pPr>
              <a:lnSpc>
                <a:spcPct val="115000"/>
              </a:lnSpc>
            </a:pPr>
            <a:r>
              <a:rPr lang="nl-NL" sz="1600" dirty="0" smtClean="0"/>
              <a:t>JAPPALANG. </a:t>
            </a:r>
            <a:r>
              <a:rPr lang="nl-NL" sz="1600" i="1" dirty="0" smtClean="0"/>
              <a:t>wikipedia.org</a:t>
            </a:r>
            <a:r>
              <a:rPr lang="nl-NL" sz="1600" dirty="0" smtClean="0"/>
              <a:t> [online]. [cit. 28.5.2013]. Dostupný na WWW: http://cs.wikipedia.org/wiki/Soubor:Georges_bizet.jpg</a:t>
            </a:r>
            <a:endParaRPr lang="cs-CZ" sz="1600" dirty="0" smtClean="0"/>
          </a:p>
          <a:p>
            <a:pPr>
              <a:lnSpc>
                <a:spcPct val="115000"/>
              </a:lnSpc>
            </a:pPr>
            <a:r>
              <a:rPr lang="cs-CZ" sz="1600" dirty="0" smtClean="0"/>
              <a:t>AUTOR NEUVEDEN. </a:t>
            </a:r>
            <a:r>
              <a:rPr lang="cs-CZ" sz="1600" i="1" dirty="0" err="1" smtClean="0"/>
              <a:t>wikipedia.org</a:t>
            </a:r>
            <a:r>
              <a:rPr lang="cs-CZ" sz="1600" dirty="0" smtClean="0"/>
              <a:t> [online]. [cit. 28.5.2013]. Dostupný na WWW: http://cs.wikipedia.org/wiki/Soubor:Jacques_offenbach.jpg</a:t>
            </a:r>
          </a:p>
          <a:p>
            <a:pPr>
              <a:lnSpc>
                <a:spcPct val="115000"/>
              </a:lnSpc>
            </a:pPr>
            <a:r>
              <a:rPr lang="cs-CZ" sz="1600" dirty="0" smtClean="0"/>
              <a:t>JDIAZCH. </a:t>
            </a:r>
            <a:r>
              <a:rPr lang="cs-CZ" sz="1600" i="1" dirty="0" err="1" smtClean="0"/>
              <a:t>wikipedia.org</a:t>
            </a:r>
            <a:r>
              <a:rPr lang="cs-CZ" sz="1600" dirty="0" smtClean="0"/>
              <a:t> [online]. [cit. 28.5.2013]. Dostupný na WWW: http://cs.wikipedia.org/wiki/Soubor:Rossini-portrait-0.jpg </a:t>
            </a:r>
          </a:p>
          <a:p>
            <a:pPr>
              <a:lnSpc>
                <a:spcPct val="115000"/>
              </a:lnSpc>
            </a:pPr>
            <a:r>
              <a:rPr lang="cs-CZ" sz="1600" dirty="0" smtClean="0">
                <a:latin typeface="Calibri"/>
                <a:ea typeface="Calibri"/>
                <a:cs typeface="Times New Roman"/>
              </a:rPr>
              <a:t>http://www.</a:t>
            </a:r>
            <a:r>
              <a:rPr lang="cs-CZ" sz="1600" dirty="0" err="1" smtClean="0">
                <a:latin typeface="Calibri"/>
                <a:ea typeface="Calibri"/>
                <a:cs typeface="Times New Roman"/>
              </a:rPr>
              <a:t>youtube.com</a:t>
            </a:r>
            <a:r>
              <a:rPr lang="cs-CZ" sz="1600" dirty="0" smtClean="0">
                <a:latin typeface="Calibri"/>
                <a:ea typeface="Calibri"/>
                <a:cs typeface="Times New Roman"/>
              </a:rPr>
              <a:t>/</a:t>
            </a:r>
            <a:r>
              <a:rPr lang="cs-CZ" sz="1600" dirty="0" err="1" smtClean="0">
                <a:latin typeface="Calibri"/>
                <a:ea typeface="Calibri"/>
                <a:cs typeface="Times New Roman"/>
              </a:rPr>
              <a:t>watch</a:t>
            </a:r>
            <a:r>
              <a:rPr lang="cs-CZ" sz="1600" dirty="0" smtClean="0">
                <a:latin typeface="Calibri"/>
                <a:ea typeface="Calibri"/>
                <a:cs typeface="Times New Roman"/>
              </a:rPr>
              <a:t>?v=enEVv02f6bo</a:t>
            </a:r>
          </a:p>
          <a:p>
            <a:pPr>
              <a:lnSpc>
                <a:spcPct val="115000"/>
              </a:lnSpc>
            </a:pPr>
            <a:r>
              <a:rPr lang="cs-CZ" sz="1600" dirty="0" smtClean="0"/>
              <a:t>OHMA. </a:t>
            </a:r>
            <a:r>
              <a:rPr lang="cs-CZ" sz="1600" i="1" dirty="0" err="1" smtClean="0"/>
              <a:t>wikipedia.org</a:t>
            </a:r>
            <a:r>
              <a:rPr lang="cs-CZ" sz="1600" dirty="0" smtClean="0"/>
              <a:t> [online]. [cit. 28.5.2013]. Dostupný na WWW: http://cs.wikipedia.org/wiki/Soubor:Gaetano_Donizetti_Kriehuber.jpg</a:t>
            </a:r>
          </a:p>
          <a:p>
            <a:pPr>
              <a:lnSpc>
                <a:spcPct val="115000"/>
              </a:lnSpc>
            </a:pPr>
            <a:r>
              <a:rPr lang="cs-CZ" sz="1600" dirty="0" smtClean="0"/>
              <a:t>ARTMECHANIC. </a:t>
            </a:r>
            <a:r>
              <a:rPr lang="cs-CZ" sz="1600" i="1" dirty="0" err="1" smtClean="0"/>
              <a:t>wikipedia.org</a:t>
            </a:r>
            <a:r>
              <a:rPr lang="cs-CZ" sz="1600" dirty="0" smtClean="0"/>
              <a:t> [online]. [cit. 28.5.2013]. Dostupný na WWW: http://cs.wikipedia.org/wiki/Soubor:Verdi_Giuseppe.jpg </a:t>
            </a:r>
          </a:p>
          <a:p>
            <a:pPr>
              <a:lnSpc>
                <a:spcPct val="115000"/>
              </a:lnSpc>
            </a:pPr>
            <a:r>
              <a:rPr lang="cs-CZ" sz="1600" dirty="0" smtClean="0"/>
              <a:t>SNEK01. </a:t>
            </a:r>
            <a:r>
              <a:rPr lang="cs-CZ" sz="1600" i="1" dirty="0" err="1" smtClean="0"/>
              <a:t>wikipedia.org</a:t>
            </a:r>
            <a:r>
              <a:rPr lang="cs-CZ" sz="1600" dirty="0" smtClean="0"/>
              <a:t> [online]. [cit. 28.5.2013]. Dostupný na WWW: http://cs.wikipedia.org/wiki/Soubor:Leos_Janacek_relief.jpg</a:t>
            </a:r>
          </a:p>
          <a:p>
            <a:pPr>
              <a:lnSpc>
                <a:spcPct val="115000"/>
              </a:lnSpc>
            </a:pPr>
            <a:r>
              <a:rPr lang="cs-CZ" sz="1600" dirty="0" smtClean="0"/>
              <a:t>DUROVA. </a:t>
            </a:r>
            <a:r>
              <a:rPr lang="cs-CZ" sz="1600" i="1" dirty="0" err="1" smtClean="0"/>
              <a:t>wikipedia.org</a:t>
            </a:r>
            <a:r>
              <a:rPr lang="cs-CZ" sz="1600" dirty="0" smtClean="0"/>
              <a:t> [online]. [cit. 28.5.2013]. Dostupný na WWW: http://cs.wikipedia.org/wiki/Soubor:Dvorak1.jpg</a:t>
            </a:r>
          </a:p>
          <a:p>
            <a:pPr>
              <a:lnSpc>
                <a:spcPct val="115000"/>
              </a:lnSpc>
            </a:pPr>
            <a:r>
              <a:rPr lang="cs-CZ" sz="1600" dirty="0" smtClean="0"/>
              <a:t>MR. RICHARD BOLLA. </a:t>
            </a:r>
            <a:r>
              <a:rPr lang="cs-CZ" sz="1600" i="1" dirty="0" err="1" smtClean="0"/>
              <a:t>wikipedia.org</a:t>
            </a:r>
            <a:r>
              <a:rPr lang="cs-CZ" sz="1600" dirty="0" smtClean="0"/>
              <a:t> [online]. [cit. 28.5.2013]. Dostupný na WWW: http://cs.wikipedia.org/wiki/Soubor:Bedrich_Smetana.jpg </a:t>
            </a:r>
          </a:p>
          <a:p>
            <a:pPr>
              <a:lnSpc>
                <a:spcPct val="115000"/>
              </a:lnSpc>
            </a:pPr>
            <a:endParaRPr lang="cs-CZ" sz="1600" dirty="0" smtClean="0"/>
          </a:p>
          <a:p>
            <a:pPr>
              <a:lnSpc>
                <a:spcPct val="115000"/>
              </a:lnSpc>
            </a:pPr>
            <a:endParaRPr lang="cs-CZ" sz="1600" dirty="0" smtClean="0"/>
          </a:p>
          <a:p>
            <a:pPr>
              <a:lnSpc>
                <a:spcPct val="115000"/>
              </a:lnSpc>
            </a:pPr>
            <a:endParaRPr lang="cs-CZ" dirty="0">
              <a:latin typeface="Calibri"/>
              <a:ea typeface="Calibri"/>
              <a:cs typeface="Times New Roman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71</TotalTime>
  <Words>387</Words>
  <Application>Microsoft Office PowerPoint</Application>
  <PresentationFormat>Předvádění na obrazovce (4:3)</PresentationFormat>
  <Paragraphs>110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Slunovrat</vt:lpstr>
      <vt:lpstr>Prezentace aplikace PowerPoint</vt:lpstr>
      <vt:lpstr>Opera za romantismu http://www.youtube.com/watch?v=enEVv02f6bo – Video La Scala Tak to vypadá v opeře</vt:lpstr>
      <vt:lpstr>Opera za romantismu</vt:lpstr>
      <vt:lpstr>     Francouzská opera</vt:lpstr>
      <vt:lpstr>Italská opera</vt:lpstr>
      <vt:lpstr>Česká opera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User</cp:lastModifiedBy>
  <cp:revision>11</cp:revision>
  <dcterms:created xsi:type="dcterms:W3CDTF">2012-04-04T05:08:45Z</dcterms:created>
  <dcterms:modified xsi:type="dcterms:W3CDTF">2013-05-28T15:30:00Z</dcterms:modified>
</cp:coreProperties>
</file>