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72" r:id="rId1"/>
  </p:sldMasterIdLst>
  <p:notesMasterIdLst>
    <p:notesMasterId r:id="rId11"/>
  </p:notesMasterIdLst>
  <p:sldIdLst>
    <p:sldId id="262" r:id="rId2"/>
    <p:sldId id="266" r:id="rId3"/>
    <p:sldId id="267" r:id="rId4"/>
    <p:sldId id="269" r:id="rId5"/>
    <p:sldId id="268" r:id="rId6"/>
    <p:sldId id="270" r:id="rId7"/>
    <p:sldId id="271" r:id="rId8"/>
    <p:sldId id="27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93679F-529D-4F9E-B2EA-19EC2DD4048A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F72FE6-69BC-469F-9A5B-A7FA038466B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F72FE6-69BC-469F-9A5B-A7FA038466B4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8Mg8JiFDzk4" TargetMode="External"/><Relationship Id="rId2" Type="http://schemas.openxmlformats.org/officeDocument/2006/relationships/hyperlink" Target="http://www.youtube.com/watch?v=eeWg4gooSS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hyperlink" Target="http://www.youtube.com/watch?v=9_7loz-HWUM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7aXwTPQQ1_U" TargetMode="External"/><Relationship Id="rId2" Type="http://schemas.openxmlformats.org/officeDocument/2006/relationships/hyperlink" Target="http://www.youtube.com/watch?v=GKkeDqJBlK8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41045600"/>
              </p:ext>
            </p:extLst>
          </p:nvPr>
        </p:nvGraphicFramePr>
        <p:xfrm>
          <a:off x="1368425" y="2924944"/>
          <a:ext cx="6405925" cy="325082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Nikola Košťálová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VY_32_INOVACE_14A_9_Impresionismus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14A_Dějiny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kultury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bude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ověřen 3.6. 2013 v 9. 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výkladu učiva. Žáci se seznamují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 novým uměleckým směrem přelomu 19. a 20. století. S novou hudební poetikou, nástrojovým obsazením,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novou melodikou.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936048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IMPRESIONISMUS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</a:t>
            </a:r>
            <a:r>
              <a:rPr lang="cs-CZ" dirty="0" smtClean="0"/>
              <a:t>řelom 19. a 20. století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znaky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709160"/>
          </a:xfrm>
        </p:spPr>
        <p:txBody>
          <a:bodyPr/>
          <a:lstStyle/>
          <a:p>
            <a:r>
              <a:rPr lang="cs-CZ" dirty="0" smtClean="0"/>
              <a:t> název podle hnutí fr. malířů: Moneta, Maneta, </a:t>
            </a:r>
            <a:r>
              <a:rPr lang="cs-CZ" dirty="0" err="1" smtClean="0"/>
              <a:t>Pissara</a:t>
            </a:r>
            <a:r>
              <a:rPr lang="cs-CZ" dirty="0" smtClean="0"/>
              <a:t>, </a:t>
            </a:r>
            <a:r>
              <a:rPr lang="cs-CZ" dirty="0" err="1" smtClean="0"/>
              <a:t>Renoira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smtClean="0"/>
              <a:t>barevnost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pomíjivý okamžik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dojem </a:t>
            </a:r>
            <a:r>
              <a:rPr lang="cs-CZ" dirty="0" smtClean="0"/>
              <a:t>nebo náladu </a:t>
            </a:r>
            <a:r>
              <a:rPr lang="cs-CZ" dirty="0" smtClean="0"/>
              <a:t>prchavé </a:t>
            </a:r>
            <a:r>
              <a:rPr lang="cs-CZ" dirty="0" smtClean="0"/>
              <a:t>vteřiny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86868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C. Monet – Imprese, Východ slunce</a:t>
            </a:r>
            <a:endParaRPr lang="cs-CZ" dirty="0"/>
          </a:p>
        </p:txBody>
      </p:sp>
      <p:pic>
        <p:nvPicPr>
          <p:cNvPr id="4" name="Zástupný symbol pro obsah 3" descr="250px-Claude_Monet,_Impression,_soleil_levant,_187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259632" y="1556792"/>
            <a:ext cx="6408712" cy="4921890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Hudební impresionismus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celotónové </a:t>
            </a:r>
            <a:r>
              <a:rPr lang="cs-CZ" dirty="0" smtClean="0"/>
              <a:t>stupnice</a:t>
            </a:r>
          </a:p>
          <a:p>
            <a:r>
              <a:rPr lang="cs-CZ" dirty="0" smtClean="0"/>
              <a:t> melodická </a:t>
            </a:r>
            <a:r>
              <a:rPr lang="cs-CZ" dirty="0" smtClean="0"/>
              <a:t>útržkovitost</a:t>
            </a:r>
          </a:p>
          <a:p>
            <a:r>
              <a:rPr lang="cs-CZ" dirty="0" smtClean="0"/>
              <a:t> jasně členěná </a:t>
            </a:r>
            <a:r>
              <a:rPr lang="cs-CZ" dirty="0" smtClean="0"/>
              <a:t>rytmika</a:t>
            </a:r>
          </a:p>
          <a:p>
            <a:r>
              <a:rPr lang="cs-CZ" dirty="0" smtClean="0"/>
              <a:t> barevná harmonie </a:t>
            </a:r>
            <a:endParaRPr lang="cs-CZ" dirty="0" smtClean="0"/>
          </a:p>
          <a:p>
            <a:r>
              <a:rPr lang="cs-CZ" dirty="0" smtClean="0"/>
              <a:t> jemná dynamika a instrumentace </a:t>
            </a:r>
            <a:endParaRPr lang="cs-CZ" dirty="0" smtClean="0"/>
          </a:p>
          <a:p>
            <a:r>
              <a:rPr lang="cs-CZ" dirty="0" smtClean="0"/>
              <a:t> nástroje: příčná flétna, klavír, smyčce s dusítky, harfa, lesní roh, hoboj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Hudební skladatelé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84784"/>
            <a:ext cx="8229600" cy="4709160"/>
          </a:xfrm>
        </p:spPr>
        <p:txBody>
          <a:bodyPr/>
          <a:lstStyle/>
          <a:p>
            <a:r>
              <a:rPr lang="cs-CZ" dirty="0" smtClean="0"/>
              <a:t> </a:t>
            </a:r>
            <a:r>
              <a:rPr lang="cs-CZ" b="1" dirty="0" err="1" smtClean="0"/>
              <a:t>Claude</a:t>
            </a:r>
            <a:r>
              <a:rPr lang="cs-CZ" b="1" dirty="0" smtClean="0"/>
              <a:t> Achille </a:t>
            </a:r>
            <a:r>
              <a:rPr lang="cs-CZ" b="1" dirty="0" err="1" smtClean="0"/>
              <a:t>Debussy</a:t>
            </a:r>
            <a:r>
              <a:rPr lang="cs-CZ" b="1" dirty="0" smtClean="0"/>
              <a:t> </a:t>
            </a:r>
            <a:r>
              <a:rPr lang="cs-CZ" dirty="0" smtClean="0"/>
              <a:t>(1862 </a:t>
            </a:r>
            <a:r>
              <a:rPr lang="cs-CZ" dirty="0" smtClean="0"/>
              <a:t>- 1918)</a:t>
            </a:r>
          </a:p>
          <a:p>
            <a:pPr lvl="1"/>
            <a:r>
              <a:rPr lang="cs-CZ" dirty="0" smtClean="0"/>
              <a:t> </a:t>
            </a:r>
            <a:r>
              <a:rPr lang="cs-CZ" dirty="0" smtClean="0"/>
              <a:t>francouzský skladatel</a:t>
            </a:r>
          </a:p>
          <a:p>
            <a:pPr lvl="1"/>
            <a:r>
              <a:rPr lang="cs-CZ" dirty="0" smtClean="0"/>
              <a:t> </a:t>
            </a:r>
            <a:r>
              <a:rPr lang="cs-CZ" dirty="0" smtClean="0"/>
              <a:t>zakladatel impresionismu</a:t>
            </a:r>
          </a:p>
          <a:p>
            <a:pPr lvl="1">
              <a:buNone/>
            </a:pPr>
            <a:r>
              <a:rPr lang="cs-CZ" dirty="0" smtClean="0"/>
              <a:t>Dílo: Preludia (Dívka s vlasy jako len, Potopená </a:t>
            </a:r>
            <a:r>
              <a:rPr lang="cs-CZ" dirty="0" smtClean="0"/>
              <a:t>		     katedrála...)</a:t>
            </a:r>
          </a:p>
          <a:p>
            <a:pPr lvl="1">
              <a:buNone/>
            </a:pPr>
            <a:r>
              <a:rPr lang="cs-CZ" sz="1600" dirty="0" smtClean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www.</a:t>
            </a:r>
            <a:r>
              <a:rPr lang="cs-CZ" sz="1600" dirty="0" err="1" smtClean="0">
                <a:hlinkClick r:id="rId2"/>
              </a:rPr>
              <a:t>youtube.com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watch</a:t>
            </a:r>
            <a:r>
              <a:rPr lang="cs-CZ" sz="1600" dirty="0" smtClean="0">
                <a:hlinkClick r:id="rId2"/>
              </a:rPr>
              <a:t>?v=eeWg4gooSS</a:t>
            </a:r>
            <a:endParaRPr lang="cs-CZ" sz="1600" dirty="0" smtClean="0"/>
          </a:p>
          <a:p>
            <a:pPr lvl="1">
              <a:buNone/>
            </a:pPr>
            <a:r>
              <a:rPr lang="cs-CZ" dirty="0" smtClean="0"/>
              <a:t>		     Syrinx </a:t>
            </a:r>
            <a:r>
              <a:rPr lang="cs-CZ" dirty="0" smtClean="0"/>
              <a:t>(pro sólovou </a:t>
            </a:r>
            <a:r>
              <a:rPr lang="cs-CZ" dirty="0" smtClean="0"/>
              <a:t>flétnu)</a:t>
            </a:r>
          </a:p>
          <a:p>
            <a:pPr lvl="1">
              <a:buNone/>
            </a:pPr>
            <a:r>
              <a:rPr lang="cs-CZ" sz="1600" dirty="0" smtClean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www.</a:t>
            </a:r>
            <a:r>
              <a:rPr lang="cs-CZ" sz="1600" dirty="0" err="1" smtClean="0">
                <a:hlinkClick r:id="rId3"/>
              </a:rPr>
              <a:t>youtube.com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watch</a:t>
            </a:r>
            <a:r>
              <a:rPr lang="cs-CZ" sz="1600" dirty="0" smtClean="0">
                <a:hlinkClick r:id="rId3"/>
              </a:rPr>
              <a:t>?v=8Mg8JiFDzk4</a:t>
            </a:r>
            <a:endParaRPr lang="cs-CZ" sz="1600" dirty="0" smtClean="0"/>
          </a:p>
          <a:p>
            <a:pPr lvl="1">
              <a:buNone/>
            </a:pPr>
            <a:r>
              <a:rPr lang="cs-CZ" sz="1600" dirty="0" smtClean="0"/>
              <a:t>	</a:t>
            </a:r>
            <a:r>
              <a:rPr lang="cs-CZ" sz="1600" dirty="0" smtClean="0"/>
              <a:t>        </a:t>
            </a:r>
            <a:r>
              <a:rPr lang="cs-CZ" dirty="0" smtClean="0"/>
              <a:t>Faunovo odpoledne</a:t>
            </a:r>
          </a:p>
          <a:p>
            <a:pPr lvl="1">
              <a:buNone/>
            </a:pPr>
            <a:r>
              <a:rPr lang="cs-CZ" sz="1600" dirty="0" smtClean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www.</a:t>
            </a:r>
            <a:r>
              <a:rPr lang="cs-CZ" sz="1600" dirty="0" err="1" smtClean="0">
                <a:hlinkClick r:id="rId4"/>
              </a:rPr>
              <a:t>youtube.com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watch</a:t>
            </a:r>
            <a:r>
              <a:rPr lang="cs-CZ" sz="1600" dirty="0" smtClean="0">
                <a:hlinkClick r:id="rId4"/>
              </a:rPr>
              <a:t>?v=9_7loz-HWUM</a:t>
            </a:r>
            <a:endParaRPr lang="cs-CZ" sz="1600" dirty="0" smtClean="0"/>
          </a:p>
          <a:p>
            <a:pPr lvl="1">
              <a:buNone/>
            </a:pPr>
            <a:endParaRPr lang="cs-CZ" sz="1600" dirty="0" smtClean="0"/>
          </a:p>
          <a:p>
            <a:pPr lvl="1">
              <a:buNone/>
            </a:pPr>
            <a:endParaRPr lang="cs-CZ" sz="1600" dirty="0" smtClean="0"/>
          </a:p>
          <a:p>
            <a:pPr lvl="1">
              <a:buNone/>
            </a:pPr>
            <a:endParaRPr lang="cs-CZ" sz="1600" dirty="0" smtClean="0"/>
          </a:p>
        </p:txBody>
      </p:sp>
      <p:pic>
        <p:nvPicPr>
          <p:cNvPr id="4" name="Obrázek 3" descr="530px-Claude_Debussy_by_Marcel_Baschet_1884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868144" y="3284984"/>
            <a:ext cx="2838129" cy="3212976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764704"/>
            <a:ext cx="8229600" cy="4709160"/>
          </a:xfrm>
        </p:spPr>
        <p:txBody>
          <a:bodyPr/>
          <a:lstStyle/>
          <a:p>
            <a:r>
              <a:rPr lang="cs-CZ" dirty="0" smtClean="0"/>
              <a:t> </a:t>
            </a:r>
            <a:r>
              <a:rPr lang="fr-FR" b="1" dirty="0" smtClean="0"/>
              <a:t>Maurice Ravel </a:t>
            </a:r>
            <a:r>
              <a:rPr lang="fr-FR" dirty="0" smtClean="0"/>
              <a:t>(</a:t>
            </a:r>
            <a:r>
              <a:rPr lang="fr-FR" dirty="0" smtClean="0"/>
              <a:t>1875</a:t>
            </a:r>
            <a:r>
              <a:rPr lang="fr-FR" dirty="0" smtClean="0"/>
              <a:t> -  </a:t>
            </a:r>
            <a:r>
              <a:rPr lang="fr-FR" dirty="0" smtClean="0"/>
              <a:t>1937) </a:t>
            </a:r>
            <a:endParaRPr lang="fr-FR" dirty="0" smtClean="0"/>
          </a:p>
          <a:p>
            <a:pPr lvl="1"/>
            <a:r>
              <a:rPr lang="cs-CZ" dirty="0" smtClean="0"/>
              <a:t> francouzský skladatel</a:t>
            </a:r>
          </a:p>
          <a:p>
            <a:pPr lvl="1"/>
            <a:r>
              <a:rPr lang="cs-CZ" dirty="0" smtClean="0"/>
              <a:t> </a:t>
            </a:r>
            <a:r>
              <a:rPr lang="cs-CZ" dirty="0" smtClean="0"/>
              <a:t>matka pocházela ze Španělska (exotické prvky)</a:t>
            </a:r>
          </a:p>
          <a:p>
            <a:pPr lvl="1">
              <a:buNone/>
            </a:pPr>
            <a:r>
              <a:rPr lang="cs-CZ" dirty="0" smtClean="0"/>
              <a:t>Dílo:Vodotrysky</a:t>
            </a:r>
          </a:p>
          <a:p>
            <a:pPr lvl="1">
              <a:buNone/>
            </a:pPr>
            <a:r>
              <a:rPr lang="cs-CZ" dirty="0" smtClean="0"/>
              <a:t>	</a:t>
            </a:r>
            <a:r>
              <a:rPr lang="cs-CZ" dirty="0" smtClean="0"/>
              <a:t>	    Pavana </a:t>
            </a:r>
            <a:r>
              <a:rPr lang="cs-CZ" dirty="0" smtClean="0"/>
              <a:t>za mrtvou </a:t>
            </a:r>
            <a:r>
              <a:rPr lang="cs-CZ" dirty="0" smtClean="0"/>
              <a:t>infantku </a:t>
            </a:r>
          </a:p>
          <a:p>
            <a:pPr lvl="1">
              <a:buNone/>
            </a:pPr>
            <a:r>
              <a:rPr lang="cs-CZ" sz="1600" dirty="0" smtClean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www.</a:t>
            </a:r>
            <a:r>
              <a:rPr lang="cs-CZ" sz="1600" dirty="0" err="1" smtClean="0">
                <a:hlinkClick r:id="rId2"/>
              </a:rPr>
              <a:t>youtube.com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watch</a:t>
            </a:r>
            <a:r>
              <a:rPr lang="cs-CZ" sz="1600" dirty="0" smtClean="0">
                <a:hlinkClick r:id="rId2"/>
              </a:rPr>
              <a:t>?v=GKkeDqJBlK8</a:t>
            </a:r>
            <a:endParaRPr lang="cs-CZ" sz="1600" dirty="0" smtClean="0"/>
          </a:p>
          <a:p>
            <a:pPr lvl="1">
              <a:buNone/>
            </a:pPr>
            <a:r>
              <a:rPr lang="cs-CZ" sz="1600" dirty="0" smtClean="0"/>
              <a:t>		     </a:t>
            </a:r>
            <a:r>
              <a:rPr lang="cs-CZ" dirty="0" smtClean="0"/>
              <a:t>Bolero</a:t>
            </a:r>
            <a:r>
              <a:rPr lang="cs-CZ" dirty="0" smtClean="0"/>
              <a:t> - </a:t>
            </a:r>
            <a:r>
              <a:rPr lang="cs-CZ" dirty="0" err="1" smtClean="0"/>
              <a:t>skl.pro</a:t>
            </a:r>
            <a:r>
              <a:rPr lang="cs-CZ" dirty="0" smtClean="0"/>
              <a:t> </a:t>
            </a:r>
            <a:r>
              <a:rPr lang="cs-CZ" dirty="0" err="1" smtClean="0"/>
              <a:t>orch</a:t>
            </a:r>
            <a:r>
              <a:rPr lang="cs-CZ" dirty="0" smtClean="0"/>
              <a:t>., má stejnou </a:t>
            </a:r>
            <a:endParaRPr lang="cs-CZ" dirty="0" smtClean="0"/>
          </a:p>
          <a:p>
            <a:pPr lvl="1">
              <a:buNone/>
            </a:pPr>
            <a:r>
              <a:rPr lang="cs-CZ" dirty="0" smtClean="0"/>
              <a:t>		   rytmickou figuru</a:t>
            </a:r>
            <a:r>
              <a:rPr lang="cs-CZ" dirty="0" smtClean="0"/>
              <a:t>, gradaci </a:t>
            </a:r>
            <a:endParaRPr lang="cs-CZ" dirty="0" smtClean="0"/>
          </a:p>
          <a:p>
            <a:pPr lvl="1">
              <a:buNone/>
            </a:pPr>
            <a:r>
              <a:rPr lang="cs-CZ" sz="1600" dirty="0" smtClean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www.</a:t>
            </a:r>
            <a:r>
              <a:rPr lang="cs-CZ" sz="1600" dirty="0" err="1" smtClean="0">
                <a:hlinkClick r:id="rId3"/>
              </a:rPr>
              <a:t>youtube.com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watch</a:t>
            </a:r>
            <a:r>
              <a:rPr lang="cs-CZ" sz="1600" dirty="0" smtClean="0">
                <a:hlinkClick r:id="rId3"/>
              </a:rPr>
              <a:t>?v=7aXwTPQQ1_U</a:t>
            </a:r>
            <a:endParaRPr lang="cs-CZ" sz="1600" dirty="0" smtClean="0"/>
          </a:p>
          <a:p>
            <a:pPr lvl="1">
              <a:buNone/>
            </a:pPr>
            <a:r>
              <a:rPr lang="cs-CZ" sz="1600" dirty="0" smtClean="0"/>
              <a:t>	      </a:t>
            </a:r>
            <a:r>
              <a:rPr lang="cs-CZ" dirty="0" smtClean="0"/>
              <a:t>Dafnis </a:t>
            </a:r>
            <a:r>
              <a:rPr lang="cs-CZ" dirty="0" smtClean="0"/>
              <a:t>a </a:t>
            </a:r>
            <a:r>
              <a:rPr lang="cs-CZ" dirty="0" err="1" smtClean="0"/>
              <a:t>Chloe</a:t>
            </a:r>
            <a:endParaRPr lang="cs-CZ" dirty="0" smtClean="0"/>
          </a:p>
          <a:p>
            <a:pPr lvl="1">
              <a:buNone/>
            </a:pPr>
            <a:endParaRPr lang="cs-CZ" sz="1600" dirty="0" smtClean="0"/>
          </a:p>
          <a:p>
            <a:pPr lvl="1">
              <a:buNone/>
            </a:pPr>
            <a:endParaRPr lang="cs-CZ" dirty="0"/>
          </a:p>
        </p:txBody>
      </p:sp>
      <p:pic>
        <p:nvPicPr>
          <p:cNvPr id="4" name="Obrázek 3" descr="Maurice_Ravel_191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300192" y="2924944"/>
            <a:ext cx="2434847" cy="324036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6718835_0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010234" y="0"/>
            <a:ext cx="5123531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1369036" y="3233738"/>
          <a:ext cx="6405925" cy="3023363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QUIBIK. </a:t>
                      </a:r>
                      <a:r>
                        <a:rPr lang="cs-CZ" sz="1100" i="1" dirty="0" err="1" smtClean="0">
                          <a:solidFill>
                            <a:schemeClr val="bg1"/>
                          </a:solidFill>
                        </a:rPr>
                        <a:t>wikipedia.org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 [online]. [cit. 28.5.2013]. Dostupný na WWW: http://cs.wikipedia.org/wiki/Soubor:Claude_Monet,_Impression,_soleil_levant,_1872.jpg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R GAWAIN. </a:t>
                      </a:r>
                      <a:r>
                        <a:rPr lang="cs-CZ" sz="1100" i="1" dirty="0" err="1" smtClean="0">
                          <a:solidFill>
                            <a:schemeClr val="bg1"/>
                          </a:solidFill>
                        </a:rPr>
                        <a:t>wikipedia.org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 [online]. [cit. 28.5.2013]. Dostupný na WWW: http://cs.wikipedia.org/wiki/Soubor:Claude_Debussy_by_Marcel_Baschet_1884.jpg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AUTOR NEUVEDEN. </a:t>
                      </a:r>
                      <a:r>
                        <a:rPr lang="cs-CZ" sz="1100" i="1" dirty="0" err="1" smtClean="0">
                          <a:solidFill>
                            <a:schemeClr val="bg1"/>
                          </a:solidFill>
                        </a:rPr>
                        <a:t>zahranicni</a:t>
                      </a:r>
                      <a:r>
                        <a:rPr lang="cs-CZ" sz="1100" i="1" dirty="0" smtClean="0">
                          <a:solidFill>
                            <a:schemeClr val="bg1"/>
                          </a:solidFill>
                        </a:rPr>
                        <a:t>-knihy.</a:t>
                      </a:r>
                      <a:r>
                        <a:rPr lang="cs-CZ" sz="1100" i="1" dirty="0" err="1" smtClean="0">
                          <a:solidFill>
                            <a:schemeClr val="bg1"/>
                          </a:solidFill>
                        </a:rPr>
                        <a:t>cz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 [online]. [cit. 28.5.2013]. Dostupný na WWW: http://www.</a:t>
                      </a:r>
                      <a:r>
                        <a:rPr lang="cs-CZ" sz="1100" dirty="0" err="1" smtClean="0">
                          <a:solidFill>
                            <a:schemeClr val="bg1"/>
                          </a:solidFill>
                        </a:rPr>
                        <a:t>zahranicni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-knihy.</a:t>
                      </a:r>
                      <a:r>
                        <a:rPr lang="cs-CZ" sz="1100" dirty="0" err="1" smtClean="0">
                          <a:solidFill>
                            <a:schemeClr val="bg1"/>
                          </a:solidFill>
                        </a:rPr>
                        <a:t>cz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/noty/</a:t>
                      </a:r>
                      <a:r>
                        <a:rPr lang="cs-CZ" sz="1100" dirty="0" err="1" smtClean="0">
                          <a:solidFill>
                            <a:schemeClr val="bg1"/>
                          </a:solidFill>
                        </a:rPr>
                        <a:t>sheetmusic.aspx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?</a:t>
                      </a:r>
                      <a:r>
                        <a:rPr lang="cs-CZ" sz="1100" dirty="0" err="1" smtClean="0">
                          <a:solidFill>
                            <a:schemeClr val="bg1"/>
                          </a:solidFill>
                        </a:rPr>
                        <a:t>cat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=</a:t>
                      </a:r>
                      <a:r>
                        <a:rPr lang="cs-CZ" sz="1100" dirty="0" err="1" smtClean="0">
                          <a:solidFill>
                            <a:schemeClr val="bg1"/>
                          </a:solidFill>
                        </a:rPr>
                        <a:t>format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&amp;sub=</a:t>
                      </a:r>
                      <a:r>
                        <a:rPr lang="cs-CZ" sz="1100" dirty="0" err="1" smtClean="0">
                          <a:solidFill>
                            <a:schemeClr val="bg1"/>
                          </a:solidFill>
                        </a:rPr>
                        <a:t>score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&amp;</a:t>
                      </a:r>
                      <a:r>
                        <a:rPr lang="cs-CZ" sz="1100" dirty="0" err="1" smtClean="0">
                          <a:solidFill>
                            <a:schemeClr val="bg1"/>
                          </a:solidFill>
                        </a:rPr>
                        <a:t>itemid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=6718835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KOKIN. </a:t>
                      </a:r>
                      <a:r>
                        <a:rPr lang="cs-CZ" sz="1100" i="1" dirty="0" err="1" smtClean="0">
                          <a:solidFill>
                            <a:schemeClr val="bg1"/>
                          </a:solidFill>
                        </a:rPr>
                        <a:t>wikipedia.org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 [online]. [cit. 28.5.2013]. Dostupný na WWW: http://cs.wikipedia.org/wiki/Soubor:Maurice_Ravel_1912.jpg 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CHARALAMBIDIS, </a:t>
                      </a:r>
                      <a:r>
                        <a:rPr lang="cs-CZ" sz="1100" dirty="0" err="1" smtClean="0">
                          <a:solidFill>
                            <a:schemeClr val="bg1"/>
                          </a:solidFill>
                        </a:rPr>
                        <a:t>Alexandros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; CÍSAŘ, Zbyněk; PILKA, Jiří a kol. </a:t>
                      </a:r>
                      <a:r>
                        <a:rPr lang="cs-CZ" sz="1100" i="1" dirty="0" smtClean="0">
                          <a:solidFill>
                            <a:schemeClr val="bg1"/>
                          </a:solidFill>
                        </a:rPr>
                        <a:t>Hudební výchova pro 8. ročník základní školy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. Praha: SPN, 2005, ISBN 80-7235-298-9.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63</TotalTime>
  <Words>223</Words>
  <Application>Microsoft Office PowerPoint</Application>
  <PresentationFormat>Předvádění na obrazovce (4:3)</PresentationFormat>
  <Paragraphs>80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Vrchol</vt:lpstr>
      <vt:lpstr>Snímek 1</vt:lpstr>
      <vt:lpstr>IMPRESIONISMUS</vt:lpstr>
      <vt:lpstr>Hlavní znaky</vt:lpstr>
      <vt:lpstr>C. Monet – Imprese, Východ slunce</vt:lpstr>
      <vt:lpstr>Hudební impresionismus</vt:lpstr>
      <vt:lpstr>Hudební skladatelé</vt:lpstr>
      <vt:lpstr>Snímek 7</vt:lpstr>
      <vt:lpstr>Snímek 8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kostalova</cp:lastModifiedBy>
  <cp:revision>9</cp:revision>
  <dcterms:created xsi:type="dcterms:W3CDTF">2012-04-04T05:08:45Z</dcterms:created>
  <dcterms:modified xsi:type="dcterms:W3CDTF">2013-05-28T14:52:33Z</dcterms:modified>
</cp:coreProperties>
</file>