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7" r:id="rId2"/>
    <p:sldId id="268" r:id="rId3"/>
    <p:sldId id="276" r:id="rId4"/>
    <p:sldId id="278" r:id="rId5"/>
    <p:sldId id="279" r:id="rId6"/>
    <p:sldId id="280" r:id="rId7"/>
    <p:sldId id="281" r:id="rId8"/>
    <p:sldId id="282" r:id="rId9"/>
    <p:sldId id="284" r:id="rId10"/>
    <p:sldId id="28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63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17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ZILUMO6BMA" TargetMode="External"/><Relationship Id="rId2" Type="http://schemas.openxmlformats.org/officeDocument/2006/relationships/hyperlink" Target="http://www.youtube.com/watch?v=c-IxXblfXHs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jpeg"/><Relationship Id="rId4" Type="http://schemas.openxmlformats.org/officeDocument/2006/relationships/hyperlink" Target="http://www.youtube.com/watch?v=Afiud4hSfV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COgtP1kGVU" TargetMode="External"/><Relationship Id="rId2" Type="http://schemas.openxmlformats.org/officeDocument/2006/relationships/hyperlink" Target="http://www.youtube.com/watch?v=_ExpuzLenms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Ifimsaport8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0O_OtbphuA" TargetMode="External"/><Relationship Id="rId2" Type="http://schemas.openxmlformats.org/officeDocument/2006/relationships/hyperlink" Target="http://www.youtube.com/watch?v=x_mRK0Dyuj0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hyperlink" Target="http://www.youtube.com/watch?v=GTQhCN3b8Jk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Vu0JSwZKXs" TargetMode="External"/><Relationship Id="rId2" Type="http://schemas.openxmlformats.org/officeDocument/2006/relationships/hyperlink" Target="http://www.youtube.com/watch?v=cfqDrSWHD8Q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hyperlink" Target="http://www.youtube.com/watch?v=j_M6WEXS3o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Azx_z7N6YE" TargetMode="External"/><Relationship Id="rId2" Type="http://schemas.openxmlformats.org/officeDocument/2006/relationships/hyperlink" Target="http://www.youtube.com/watch?v=fZaImFgRnlM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h4AOud5_tK8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VY_32_INOVACE_04_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70. – 80. léta – pop music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pop music, křížovka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Pop music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472518" cy="483234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pop music v této době měla menší význam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největší oblibu si stále udržovali </a:t>
            </a:r>
            <a:r>
              <a:rPr lang="cs-CZ" dirty="0" smtClean="0">
                <a:solidFill>
                  <a:schemeClr val="accent6"/>
                </a:solidFill>
              </a:rPr>
              <a:t>zpěváci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/>
                </a:solidFill>
              </a:rPr>
              <a:t>jako: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Karel </a:t>
            </a:r>
            <a:r>
              <a:rPr lang="cs-CZ" dirty="0" err="1" smtClean="0"/>
              <a:t>Gott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Waldemar Matuška, </a:t>
            </a:r>
            <a:br>
              <a:rPr lang="cs-CZ" dirty="0" smtClean="0"/>
            </a:br>
            <a:r>
              <a:rPr lang="cs-CZ" dirty="0" smtClean="0"/>
              <a:t>Václav </a:t>
            </a:r>
            <a:r>
              <a:rPr lang="cs-CZ" dirty="0" err="1" smtClean="0"/>
              <a:t>Neckář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Eva </a:t>
            </a:r>
            <a:r>
              <a:rPr lang="cs-CZ" dirty="0" err="1" smtClean="0"/>
              <a:t>Pilarová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Naďa Urbánková</a:t>
            </a: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Helena </a:t>
            </a:r>
            <a:r>
              <a:rPr lang="cs-CZ" dirty="0" err="1" smtClean="0"/>
              <a:t>Vodráčková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Jiří </a:t>
            </a:r>
            <a:r>
              <a:rPr lang="cs-CZ" dirty="0" err="1" smtClean="0"/>
              <a:t>Schelinger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Karel </a:t>
            </a:r>
            <a:r>
              <a:rPr lang="cs-CZ" b="1" dirty="0" err="1" smtClean="0"/>
              <a:t>Gott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43050"/>
            <a:ext cx="6429420" cy="521495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narozen r. 1939 v Plzni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nejvýznamnější český zpěvák </a:t>
            </a:r>
            <a:br>
              <a:rPr lang="cs-CZ" dirty="0" smtClean="0"/>
            </a:br>
            <a:r>
              <a:rPr lang="cs-CZ" dirty="0" smtClean="0"/>
              <a:t>populární hudby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Karel </a:t>
            </a:r>
            <a:r>
              <a:rPr lang="cs-CZ" dirty="0" err="1" smtClean="0"/>
              <a:t>Gott</a:t>
            </a:r>
            <a:r>
              <a:rPr lang="cs-CZ" dirty="0" smtClean="0"/>
              <a:t> 37krát zvítězil v anketě Zlatý slavík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dirty="0" smtClean="0"/>
              <a:t>Trezor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?v=c-</a:t>
            </a:r>
            <a:r>
              <a:rPr lang="cs-CZ" sz="2000" dirty="0" err="1" smtClean="0">
                <a:hlinkClick r:id="rId2"/>
              </a:rPr>
              <a:t>IxXblfXHs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Lady karneval</a:t>
            </a:r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?v=UZILUMO6BMA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Být stále mlád</a:t>
            </a:r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?v=Afiud4hSfVE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gott.jpg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572264" y="2000240"/>
            <a:ext cx="2373334" cy="3635516"/>
          </a:xfrm>
        </p:spPr>
      </p:pic>
      <p:sp>
        <p:nvSpPr>
          <p:cNvPr id="6" name="TextovéPole 5"/>
          <p:cNvSpPr txBox="1"/>
          <p:nvPr/>
        </p:nvSpPr>
        <p:spPr>
          <a:xfrm>
            <a:off x="6500826" y="5643578"/>
            <a:ext cx="26431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Karel </a:t>
            </a:r>
            <a:r>
              <a:rPr lang="cs-CZ" sz="1400" b="1" dirty="0" err="1" smtClean="0"/>
              <a:t>Gott</a:t>
            </a:r>
            <a:r>
              <a:rPr lang="cs-CZ" sz="1400" b="1" dirty="0" smtClean="0"/>
              <a:t> </a:t>
            </a:r>
            <a:r>
              <a:rPr lang="en-US" sz="1400" b="1" dirty="0" smtClean="0"/>
              <a:t>[2]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Waldemar Matuška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722437"/>
            <a:ext cx="600079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1932 – 2009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zpěvák a herec</a:t>
            </a:r>
          </a:p>
          <a:p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1800" dirty="0" smtClean="0"/>
              <a:t>Sbohem lásko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?v=_</a:t>
            </a:r>
            <a:r>
              <a:rPr lang="cs-CZ" sz="1800" dirty="0" err="1" smtClean="0">
                <a:hlinkClick r:id="rId2"/>
              </a:rPr>
              <a:t>ExpuzLenms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Noc na Karlštejně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?v=zCOgtP1kGVU</a:t>
            </a: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Slav</a:t>
            </a:r>
            <a:r>
              <a:rPr lang="cs-CZ" sz="1800" dirty="0" err="1" smtClean="0"/>
              <a:t>íci</a:t>
            </a:r>
            <a:r>
              <a:rPr lang="cs-CZ" sz="1800" dirty="0" smtClean="0"/>
              <a:t> z Madridu</a:t>
            </a:r>
            <a:endParaRPr lang="en-US" sz="1800" dirty="0" smtClean="0"/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?v=Ifimsaport8</a:t>
            </a:r>
            <a:endParaRPr lang="en-US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6143636" y="1785926"/>
            <a:ext cx="268826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072198" y="4429132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2: Waldemar </a:t>
            </a:r>
            <a:r>
              <a:rPr lang="en-US" sz="1400" b="1" dirty="0" smtClean="0"/>
              <a:t>	      </a:t>
            </a:r>
            <a:r>
              <a:rPr lang="cs-CZ" sz="1400" b="1" dirty="0" smtClean="0"/>
              <a:t>Matuška </a:t>
            </a:r>
            <a:r>
              <a:rPr lang="en-US" sz="1400" b="1" dirty="0" smtClean="0"/>
              <a:t>[3]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Václav </a:t>
            </a:r>
            <a:r>
              <a:rPr lang="cs-CZ" b="1" dirty="0" err="1" smtClean="0"/>
              <a:t>Neckář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722437"/>
            <a:ext cx="621510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narozen r. 1943 v Praze</a:t>
            </a:r>
          </a:p>
          <a:p>
            <a:endParaRPr lang="cs-CZ" dirty="0" smtClean="0"/>
          </a:p>
          <a:p>
            <a:r>
              <a:rPr lang="cs-CZ" dirty="0" smtClean="0"/>
              <a:t>zpěvák a herec</a:t>
            </a:r>
          </a:p>
          <a:p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1800" dirty="0" smtClean="0"/>
              <a:t>Kdo vchází do tvých snů má lásko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?v=x_mRK0Dyuj0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Tu kytaru jsem koupil kvůli tobě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?v=K0O_</a:t>
            </a:r>
            <a:r>
              <a:rPr lang="cs-CZ" sz="1800" dirty="0" err="1" smtClean="0">
                <a:hlinkClick r:id="rId3"/>
              </a:rPr>
              <a:t>OtbphuA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Znám jednu starou zahradu (Šíleně smutná princezna)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?v=GTQhCN3b8Jk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6286512" y="1714488"/>
            <a:ext cx="2353365" cy="2770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15074" y="4572008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3: Václav </a:t>
            </a:r>
            <a:r>
              <a:rPr lang="en-US" sz="1400" b="1" dirty="0" smtClean="0"/>
              <a:t/>
            </a:r>
            <a:br>
              <a:rPr lang="en-US" sz="1400" b="1" dirty="0" smtClean="0"/>
            </a:br>
            <a:r>
              <a:rPr lang="en-US" sz="1400" b="1" dirty="0" smtClean="0"/>
              <a:t>	      </a:t>
            </a:r>
            <a:r>
              <a:rPr lang="cs-CZ" sz="1400" b="1" dirty="0" err="1" smtClean="0"/>
              <a:t>Neckář</a:t>
            </a:r>
            <a:r>
              <a:rPr lang="cs-CZ" sz="1400" b="1" dirty="0" smtClean="0"/>
              <a:t> </a:t>
            </a:r>
            <a:r>
              <a:rPr lang="en-US" sz="1400" b="1" dirty="0" smtClean="0"/>
              <a:t>[4]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smtClean="0"/>
              <a:t>Helena </a:t>
            </a:r>
            <a:r>
              <a:rPr lang="en-US" b="1" dirty="0" err="1" smtClean="0"/>
              <a:t>Vondr</a:t>
            </a:r>
            <a:r>
              <a:rPr lang="cs-CZ" b="1" dirty="0" err="1" smtClean="0"/>
              <a:t>áčková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722437"/>
            <a:ext cx="6286544" cy="4525963"/>
          </a:xfrm>
        </p:spPr>
        <p:txBody>
          <a:bodyPr/>
          <a:lstStyle/>
          <a:p>
            <a:r>
              <a:rPr lang="cs-CZ" dirty="0" smtClean="0"/>
              <a:t>narozena r. 1947 v Praze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herečka a zpěvačka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1800" dirty="0" smtClean="0"/>
              <a:t>Sladké mámení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?v=cfqDrSWHD8Q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To tehdy padal déšť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?v=CVu0JSwZKXs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Dlouhá noc</a:t>
            </a:r>
          </a:p>
          <a:p>
            <a:pPr>
              <a:buNone/>
            </a:pP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youtube.com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watch</a:t>
            </a:r>
            <a:r>
              <a:rPr lang="cs-CZ" sz="1800" dirty="0" smtClean="0">
                <a:hlinkClick r:id="rId4"/>
              </a:rPr>
              <a:t>?v=j_M6WEXS3oA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6178648" y="1714488"/>
            <a:ext cx="296535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072198" y="392906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4: Helena </a:t>
            </a:r>
            <a:r>
              <a:rPr lang="en-US" sz="1400" b="1" dirty="0" smtClean="0"/>
              <a:t/>
            </a:r>
            <a:br>
              <a:rPr lang="en-US" sz="1400" b="1" dirty="0" smtClean="0"/>
            </a:br>
            <a:r>
              <a:rPr lang="en-US" sz="1400" b="1" dirty="0" smtClean="0"/>
              <a:t>	      </a:t>
            </a:r>
            <a:r>
              <a:rPr lang="cs-CZ" sz="1400" b="1" dirty="0" smtClean="0"/>
              <a:t>Vondráčková </a:t>
            </a:r>
            <a:r>
              <a:rPr lang="en-US" sz="1400" b="1" dirty="0" smtClean="0"/>
              <a:t>[5]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Jiří </a:t>
            </a:r>
            <a:r>
              <a:rPr lang="cs-CZ" b="1" dirty="0" err="1" smtClean="0"/>
              <a:t>Schelinger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722437"/>
            <a:ext cx="6072230" cy="4525963"/>
          </a:xfrm>
        </p:spPr>
        <p:txBody>
          <a:bodyPr/>
          <a:lstStyle/>
          <a:p>
            <a:r>
              <a:rPr lang="cs-CZ" dirty="0" smtClean="0"/>
              <a:t>1951 – 1981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rockový zpěvák a skladatel</a:t>
            </a:r>
          </a:p>
          <a:p>
            <a:endParaRPr lang="cs-CZ" dirty="0" smtClean="0"/>
          </a:p>
          <a:p>
            <a:r>
              <a:rPr lang="cs-CZ" dirty="0" smtClean="0"/>
              <a:t>hudební ukázky:</a:t>
            </a:r>
          </a:p>
          <a:p>
            <a:pPr>
              <a:buNone/>
            </a:pPr>
            <a:r>
              <a:rPr lang="cs-CZ" sz="1800" dirty="0" smtClean="0"/>
              <a:t>Holubí dům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youtube.com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</a:t>
            </a:r>
            <a:r>
              <a:rPr lang="cs-CZ" sz="1800" dirty="0" err="1" smtClean="0">
                <a:hlinkClick r:id="rId2"/>
              </a:rPr>
              <a:t>fZaImFgRnlM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Jahody mražený</a:t>
            </a:r>
          </a:p>
          <a:p>
            <a:pPr>
              <a:buNone/>
            </a:pP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</a:t>
            </a:r>
            <a:r>
              <a:rPr lang="cs-CZ" sz="1800" dirty="0" err="1" smtClean="0">
                <a:hlinkClick r:id="rId3"/>
              </a:rPr>
              <a:t>LAzx</a:t>
            </a:r>
            <a:r>
              <a:rPr lang="cs-CZ" sz="1800" dirty="0" smtClean="0">
                <a:hlinkClick r:id="rId3"/>
              </a:rPr>
              <a:t>_z7N6YE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785926"/>
            <a:ext cx="2595588" cy="3669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286512" y="5500702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5: Jiří </a:t>
            </a:r>
            <a:r>
              <a:rPr lang="cs-CZ" sz="1400" b="1" dirty="0" err="1" smtClean="0"/>
              <a:t>Schelinger</a:t>
            </a:r>
            <a:r>
              <a:rPr lang="cs-CZ" sz="1400" b="1" dirty="0" smtClean="0"/>
              <a:t> </a:t>
            </a:r>
            <a:r>
              <a:rPr lang="en-US" sz="1400" b="1" dirty="0" smtClean="0"/>
              <a:t>[</a:t>
            </a:r>
            <a:r>
              <a:rPr lang="cs-CZ" sz="1400" b="1" dirty="0" smtClean="0"/>
              <a:t>6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K</a:t>
            </a:r>
            <a:r>
              <a:rPr lang="cs-CZ" b="1" dirty="0" err="1" smtClean="0"/>
              <a:t>řížovka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714480" y="157161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762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50043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4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786050" y="2071678"/>
            <a:ext cx="357190" cy="50006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00430" y="157161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43240" y="157161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86050" y="1571612"/>
            <a:ext cx="357190" cy="500066"/>
          </a:xfrm>
          <a:prstGeom prst="rect">
            <a:avLst/>
          </a:prstGeom>
          <a:solidFill>
            <a:schemeClr val="accent6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28860" y="157161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71670" y="157161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2886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7200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21481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1448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07167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00010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357290" y="207167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7200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50043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14324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786050" y="2571744"/>
            <a:ext cx="357190" cy="50006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21481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5762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92919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28638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786050" y="3071810"/>
            <a:ext cx="357190" cy="50006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671514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35795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0076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643570" y="2571744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4291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00010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35729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171448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7167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242886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85762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50043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14324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21481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457200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28638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92919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5643570" y="3071810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50043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314324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207167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242886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171448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786050" y="3571876"/>
            <a:ext cx="357190" cy="50006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85762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492919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57200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21481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564357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286380" y="3571876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50043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314324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242886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Ř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Obdélník 70"/>
          <p:cNvSpPr/>
          <p:nvPr/>
        </p:nvSpPr>
        <p:spPr>
          <a:xfrm>
            <a:off x="207167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171448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2786050" y="4071942"/>
            <a:ext cx="357190" cy="50006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92919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57200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21481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7" name="Obdélník 76"/>
          <p:cNvSpPr/>
          <p:nvPr/>
        </p:nvSpPr>
        <p:spPr>
          <a:xfrm>
            <a:off x="385762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786050" y="4572008"/>
            <a:ext cx="357190" cy="50006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00076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564357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286380" y="4071942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572000" y="457200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3" name="Obdélník 82"/>
          <p:cNvSpPr/>
          <p:nvPr/>
        </p:nvSpPr>
        <p:spPr>
          <a:xfrm>
            <a:off x="4214810" y="457200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857620" y="457200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500430" y="457200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143240" y="457200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929190" y="4572008"/>
            <a:ext cx="357190" cy="50006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extovéPole 87"/>
          <p:cNvSpPr txBox="1"/>
          <p:nvPr/>
        </p:nvSpPr>
        <p:spPr>
          <a:xfrm>
            <a:off x="0" y="5143512"/>
            <a:ext cx="9286908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1. Jaký je název jednoho z největších hitů Karla </a:t>
            </a:r>
            <a:r>
              <a:rPr lang="cs-CZ" sz="1500" dirty="0" err="1" smtClean="0"/>
              <a:t>Gotta</a:t>
            </a:r>
            <a:r>
              <a:rPr lang="cs-CZ" sz="1500" dirty="0" smtClean="0"/>
              <a:t>? 2. Jak zní příjmení české zpěvačky, která nazpívala hity jako:  To tehdy padal déšť, Dlouhá noc? 3. Jak zní celé jméno českého zpěváka, který si zahrál v pohádce Šíleně smutná princezna a nazpíval píseň: Kdo vchází do tvých snů má lásko? 4. Jaký je název jednoho z hitů od W. Matušky? 5. Jak se nazývá píseň od H. Vondráčkové, která zazněla ve filmu S tebou mě baví svět? 6. Jaké je celé jméno zpěváka, který nazpíval hit Holubí dům? Jaké je příjmení zpěváka, který část svého života prožil v USA a nazpíval hit Sbohem lásko?</a:t>
            </a:r>
          </a:p>
          <a:p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14282" y="857232"/>
            <a:ext cx="89297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název písně od Nadi Urbánkové</a:t>
            </a:r>
          </a:p>
          <a:p>
            <a:r>
              <a:rPr lang="cs-CZ" dirty="0" smtClean="0"/>
              <a:t>ukázka: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?v=h4AOud5_tK8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1285852" y="164305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642910" y="207167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2428860" y="264318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285720" y="3143248"/>
            <a:ext cx="571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285852" y="364331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1285852" y="407194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2357422" y="4643446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472518" cy="52864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1400" dirty="0" smtClean="0"/>
              <a:t>[1]</a:t>
            </a:r>
            <a:r>
              <a:rPr lang="cs-CZ" sz="1400" dirty="0" smtClean="0"/>
              <a:t> </a:t>
            </a:r>
            <a:r>
              <a:rPr lang="en-US" sz="1400" dirty="0" smtClean="0"/>
              <a:t>		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, Jiří PILKA a Zbyněk CÍSAŘ. Hudební výchova pro 9. </a:t>
            </a:r>
            <a:r>
              <a:rPr lang="en-US" sz="1400" dirty="0" smtClean="0"/>
              <a:t>	</a:t>
            </a:r>
            <a:r>
              <a:rPr lang="cs-CZ" sz="1400" dirty="0" smtClean="0"/>
              <a:t>ročník základní školy.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- pedagogické nakladatelství, 1998, s. 10</a:t>
            </a:r>
            <a:r>
              <a:rPr lang="en-US" sz="1400" dirty="0" smtClean="0"/>
              <a:t>5</a:t>
            </a:r>
            <a:r>
              <a:rPr lang="cs-CZ" sz="1400" dirty="0" smtClean="0"/>
              <a:t>. </a:t>
            </a:r>
            <a:r>
              <a:rPr lang="en-US" sz="1400" dirty="0" smtClean="0"/>
              <a:t>	</a:t>
            </a:r>
            <a:r>
              <a:rPr lang="cs-CZ" sz="1400" dirty="0" smtClean="0"/>
              <a:t>ISBN 80-7235-012-9.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[2]		</a:t>
            </a:r>
            <a:r>
              <a:rPr lang="en-US" sz="1400" dirty="0" err="1" smtClean="0"/>
              <a:t>Karel</a:t>
            </a:r>
            <a:r>
              <a:rPr lang="en-US" sz="1400" dirty="0" smtClean="0"/>
              <a:t> </a:t>
            </a:r>
            <a:r>
              <a:rPr lang="en-US" sz="1400" dirty="0" err="1" smtClean="0"/>
              <a:t>Gott</a:t>
            </a:r>
            <a:r>
              <a:rPr lang="en-US" sz="1400" dirty="0" smtClean="0"/>
              <a:t>. In: Wikipedia: the free encyclopedia [online]. San Francisco (CA): 	Wikimedia Foundation, 2007 [cit. 2013-03-27].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http://cs.wikipedia.org/wiki/Karel_Gott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[3]		</a:t>
            </a:r>
            <a:r>
              <a:rPr lang="en-US" sz="1400" dirty="0" err="1" smtClean="0"/>
              <a:t>Waldemar</a:t>
            </a:r>
            <a:r>
              <a:rPr lang="en-US" sz="1400" dirty="0" smtClean="0"/>
              <a:t> </a:t>
            </a:r>
            <a:r>
              <a:rPr lang="en-US" sz="1400" dirty="0" err="1" smtClean="0"/>
              <a:t>Matuška</a:t>
            </a:r>
            <a:r>
              <a:rPr lang="en-US" sz="1400" dirty="0" smtClean="0"/>
              <a:t>. In: Wikipedia: the free encyclopedia [online]. San Francisco 	(CA): Wikimedia Foundation, 2010 [cit. 2013-03-27].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</a:t>
            </a:r>
            <a:r>
              <a:rPr lang="en-US" sz="1400" dirty="0" err="1" smtClean="0"/>
              <a:t>cs.wikipedia.org</a:t>
            </a:r>
            <a:r>
              <a:rPr lang="en-US" sz="1400" dirty="0" smtClean="0"/>
              <a:t>/wiki/</a:t>
            </a:r>
            <a:r>
              <a:rPr lang="en-US" sz="1400" dirty="0" err="1" smtClean="0"/>
              <a:t>Waldemar_Matuška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[4]		</a:t>
            </a:r>
            <a:r>
              <a:rPr lang="en-US" sz="1400" dirty="0" err="1" smtClean="0"/>
              <a:t>Václav</a:t>
            </a:r>
            <a:r>
              <a:rPr lang="en-US" sz="1400" dirty="0" smtClean="0"/>
              <a:t> </a:t>
            </a:r>
            <a:r>
              <a:rPr lang="en-US" sz="1400" dirty="0" err="1" smtClean="0"/>
              <a:t>Neckář</a:t>
            </a:r>
            <a:r>
              <a:rPr lang="en-US" sz="1400" dirty="0" smtClean="0"/>
              <a:t>. In: Wikipedia: the free encyclopedia [online]. San Francisco (CA): 	Wikimedia Foundation, 2010 [cit. 2013-03-27].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http://cs.wikipedia.org/wiki/Václav_Neckář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[5]		Helena </a:t>
            </a:r>
            <a:r>
              <a:rPr lang="en-US" sz="1400" dirty="0" err="1" smtClean="0"/>
              <a:t>Vondráčková</a:t>
            </a:r>
            <a:r>
              <a:rPr lang="en-US" sz="1400" dirty="0" smtClean="0"/>
              <a:t>. In: Wikipedia: the free encyclopedia [online]. San Francisco 	(CA): Wikimedia Foundation, 2008 [cit. 2013-03-27].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</a:t>
            </a:r>
            <a:r>
              <a:rPr lang="en-US" sz="1400" dirty="0" err="1" smtClean="0"/>
              <a:t>cs.wikipedia.org</a:t>
            </a:r>
            <a:r>
              <a:rPr lang="en-US" sz="1400" dirty="0" smtClean="0"/>
              <a:t>/wiki/</a:t>
            </a:r>
            <a:r>
              <a:rPr lang="en-US" sz="1400" dirty="0" err="1" smtClean="0"/>
              <a:t>Helena_Vondráčková</a:t>
            </a:r>
            <a:r>
              <a:rPr lang="en-US" sz="1400" dirty="0" smtClean="0"/>
              <a:t>	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[6]		</a:t>
            </a:r>
            <a:r>
              <a:rPr lang="en-US" sz="1400" dirty="0" err="1" smtClean="0"/>
              <a:t>Jiří</a:t>
            </a:r>
            <a:r>
              <a:rPr lang="en-US" sz="1400" dirty="0" smtClean="0"/>
              <a:t> </a:t>
            </a:r>
            <a:r>
              <a:rPr lang="en-US" sz="1400" dirty="0" err="1" smtClean="0"/>
              <a:t>Schelinger</a:t>
            </a:r>
            <a:r>
              <a:rPr lang="en-US" sz="1400" dirty="0" smtClean="0"/>
              <a:t>. In: Wikipedia: the free encyclopedia [online]. San Francisco (CA): 	Wikimedia Foundation, 2009 [cit. 2013-03-27].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	http://</a:t>
            </a:r>
            <a:r>
              <a:rPr lang="en-US" sz="1400" dirty="0" err="1" smtClean="0"/>
              <a:t>cs.wikipedia.org</a:t>
            </a:r>
            <a:r>
              <a:rPr lang="en-US" sz="1400" dirty="0" smtClean="0"/>
              <a:t>/wiki/</a:t>
            </a:r>
            <a:r>
              <a:rPr lang="en-US" sz="1400" dirty="0" err="1" smtClean="0"/>
              <a:t>Jiří_Schelinger</a:t>
            </a: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1337</TotalTime>
  <Words>414</Words>
  <Application>Microsoft Office PowerPoint</Application>
  <PresentationFormat>Předvádění na obrazovce (4:3)</PresentationFormat>
  <Paragraphs>137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Snímek 1</vt:lpstr>
      <vt:lpstr>ANOTACE</vt:lpstr>
      <vt:lpstr>Pop music</vt:lpstr>
      <vt:lpstr>Karel Gott</vt:lpstr>
      <vt:lpstr>Waldemar Matuška</vt:lpstr>
      <vt:lpstr>Václav Neckář</vt:lpstr>
      <vt:lpstr>Helena Vondráčková</vt:lpstr>
      <vt:lpstr>Jiří Schelinger</vt:lpstr>
      <vt:lpstr>Křížovka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143</cp:revision>
  <dcterms:created xsi:type="dcterms:W3CDTF">2013-03-22T14:03:19Z</dcterms:created>
  <dcterms:modified xsi:type="dcterms:W3CDTF">2013-05-28T18:03:06Z</dcterms:modified>
</cp:coreProperties>
</file>