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3" r:id="rId2"/>
    <p:sldId id="274" r:id="rId3"/>
    <p:sldId id="256" r:id="rId4"/>
    <p:sldId id="258" r:id="rId5"/>
    <p:sldId id="262" r:id="rId6"/>
    <p:sldId id="260" r:id="rId7"/>
    <p:sldId id="264" r:id="rId8"/>
    <p:sldId id="261" r:id="rId9"/>
    <p:sldId id="265" r:id="rId10"/>
    <p:sldId id="266" r:id="rId11"/>
    <p:sldId id="267" r:id="rId12"/>
    <p:sldId id="270" r:id="rId13"/>
    <p:sldId id="268" r:id="rId14"/>
    <p:sldId id="271" r:id="rId15"/>
    <p:sldId id="269" r:id="rId16"/>
    <p:sldId id="275" r:id="rId17"/>
    <p:sldId id="276" r:id="rId18"/>
    <p:sldId id="278" r:id="rId19"/>
    <p:sldId id="272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07E3"/>
    <a:srgbClr val="04048E"/>
  </p:clrMru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C50A0C-D01E-477F-B9B0-DF37A06DBB58}" type="doc">
      <dgm:prSet loTypeId="urn:microsoft.com/office/officeart/2005/8/layout/list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EC24ECBD-6DF8-4627-8720-E15160A5391A}">
      <dgm:prSet phldrT="[Text]"/>
      <dgm:spPr/>
      <dgm:t>
        <a:bodyPr/>
        <a:lstStyle/>
        <a:p>
          <a:r>
            <a:rPr lang="cs-CZ" dirty="0" smtClean="0"/>
            <a:t> 1 </a:t>
          </a:r>
          <a:r>
            <a:rPr lang="cs-CZ" dirty="0" err="1" smtClean="0"/>
            <a:t>kJ</a:t>
          </a:r>
          <a:r>
            <a:rPr lang="cs-CZ" dirty="0" smtClean="0"/>
            <a:t> =100 J</a:t>
          </a:r>
          <a:endParaRPr lang="cs-CZ" dirty="0"/>
        </a:p>
      </dgm:t>
    </dgm:pt>
    <dgm:pt modelId="{AFC78D70-38EF-4FC9-8DD7-691F50EBD7A9}" type="parTrans" cxnId="{7DAB91D5-1BB9-49BE-A309-EDC007C050BB}">
      <dgm:prSet/>
      <dgm:spPr/>
      <dgm:t>
        <a:bodyPr/>
        <a:lstStyle/>
        <a:p>
          <a:endParaRPr lang="cs-CZ"/>
        </a:p>
      </dgm:t>
    </dgm:pt>
    <dgm:pt modelId="{94625DA2-FD89-4B7A-80AE-84AFB5A1D246}" type="sibTrans" cxnId="{7DAB91D5-1BB9-49BE-A309-EDC007C050BB}">
      <dgm:prSet/>
      <dgm:spPr/>
      <dgm:t>
        <a:bodyPr/>
        <a:lstStyle/>
        <a:p>
          <a:endParaRPr lang="cs-CZ"/>
        </a:p>
      </dgm:t>
    </dgm:pt>
    <dgm:pt modelId="{EBD71804-A897-49F5-ABAC-930431A60881}">
      <dgm:prSet phldrT="[Text]"/>
      <dgm:spPr/>
      <dgm:t>
        <a:bodyPr/>
        <a:lstStyle/>
        <a:p>
          <a:r>
            <a:rPr lang="cs-CZ" dirty="0" smtClean="0"/>
            <a:t>1 </a:t>
          </a:r>
          <a:r>
            <a:rPr lang="cs-CZ" dirty="0" err="1" smtClean="0"/>
            <a:t>kJ</a:t>
          </a:r>
          <a:r>
            <a:rPr lang="cs-CZ" dirty="0" smtClean="0"/>
            <a:t> = 1 000 J</a:t>
          </a:r>
          <a:endParaRPr lang="cs-CZ" dirty="0"/>
        </a:p>
      </dgm:t>
    </dgm:pt>
    <dgm:pt modelId="{2690E5D3-BBEA-4D38-B099-8FF03FAFFA5C}" type="parTrans" cxnId="{4244AF0D-72EC-4700-80A5-08B8E942604A}">
      <dgm:prSet/>
      <dgm:spPr/>
      <dgm:t>
        <a:bodyPr/>
        <a:lstStyle/>
        <a:p>
          <a:endParaRPr lang="cs-CZ"/>
        </a:p>
      </dgm:t>
    </dgm:pt>
    <dgm:pt modelId="{57C22717-1A44-4B05-A6BD-EDAAD4FC6014}" type="sibTrans" cxnId="{4244AF0D-72EC-4700-80A5-08B8E942604A}">
      <dgm:prSet/>
      <dgm:spPr/>
      <dgm:t>
        <a:bodyPr/>
        <a:lstStyle/>
        <a:p>
          <a:endParaRPr lang="cs-CZ"/>
        </a:p>
      </dgm:t>
    </dgm:pt>
    <dgm:pt modelId="{76DE54F7-7311-4C26-9220-96CA9366CBEB}">
      <dgm:prSet phldrT="[Text]"/>
      <dgm:spPr/>
      <dgm:t>
        <a:bodyPr/>
        <a:lstStyle/>
        <a:p>
          <a:r>
            <a:rPr lang="cs-CZ" dirty="0" smtClean="0"/>
            <a:t>1 </a:t>
          </a:r>
          <a:r>
            <a:rPr lang="cs-CZ" dirty="0" err="1" smtClean="0"/>
            <a:t>kJ</a:t>
          </a:r>
          <a:r>
            <a:rPr lang="cs-CZ" dirty="0" smtClean="0"/>
            <a:t> =1 000 000 J</a:t>
          </a:r>
          <a:endParaRPr lang="cs-CZ" dirty="0"/>
        </a:p>
      </dgm:t>
    </dgm:pt>
    <dgm:pt modelId="{247348B3-8AC8-4F6B-9789-9F2F902EFEF4}" type="parTrans" cxnId="{1DE6C0F0-225C-4C4F-A0CF-DFD7C23E3BC0}">
      <dgm:prSet/>
      <dgm:spPr/>
      <dgm:t>
        <a:bodyPr/>
        <a:lstStyle/>
        <a:p>
          <a:endParaRPr lang="cs-CZ"/>
        </a:p>
      </dgm:t>
    </dgm:pt>
    <dgm:pt modelId="{6E6C67FB-0904-4CC2-AE9A-739364CBE4E1}" type="sibTrans" cxnId="{1DE6C0F0-225C-4C4F-A0CF-DFD7C23E3BC0}">
      <dgm:prSet/>
      <dgm:spPr/>
      <dgm:t>
        <a:bodyPr/>
        <a:lstStyle/>
        <a:p>
          <a:endParaRPr lang="cs-CZ"/>
        </a:p>
      </dgm:t>
    </dgm:pt>
    <dgm:pt modelId="{8ABB0418-DF91-4A2E-8D46-25512E51BF07}" type="pres">
      <dgm:prSet presAssocID="{64C50A0C-D01E-477F-B9B0-DF37A06DBB5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72EA1D-0342-4A64-8E6A-920E23DC127D}" type="pres">
      <dgm:prSet presAssocID="{EC24ECBD-6DF8-4627-8720-E15160A5391A}" presName="parentLin" presStyleCnt="0"/>
      <dgm:spPr/>
    </dgm:pt>
    <dgm:pt modelId="{A0A67D55-50D1-4A38-AEC4-82DA76014C4F}" type="pres">
      <dgm:prSet presAssocID="{EC24ECBD-6DF8-4627-8720-E15160A5391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56E6C2C-1C8A-41AC-A69F-AE4AB9FB91F5}" type="pres">
      <dgm:prSet presAssocID="{EC24ECBD-6DF8-4627-8720-E15160A5391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81AD3-28DF-41CA-AD73-61B0F19C2D94}" type="pres">
      <dgm:prSet presAssocID="{EC24ECBD-6DF8-4627-8720-E15160A5391A}" presName="negativeSpace" presStyleCnt="0"/>
      <dgm:spPr/>
    </dgm:pt>
    <dgm:pt modelId="{1E848B7F-C3FC-4902-90B3-32789723A5C4}" type="pres">
      <dgm:prSet presAssocID="{EC24ECBD-6DF8-4627-8720-E15160A5391A}" presName="childText" presStyleLbl="conFgAcc1" presStyleIdx="0" presStyleCnt="3">
        <dgm:presLayoutVars>
          <dgm:bulletEnabled val="1"/>
        </dgm:presLayoutVars>
      </dgm:prSet>
      <dgm:spPr/>
    </dgm:pt>
    <dgm:pt modelId="{1A9C6851-2C80-4951-B0D0-FC3B7ED17220}" type="pres">
      <dgm:prSet presAssocID="{94625DA2-FD89-4B7A-80AE-84AFB5A1D246}" presName="spaceBetweenRectangles" presStyleCnt="0"/>
      <dgm:spPr/>
    </dgm:pt>
    <dgm:pt modelId="{D8EB1FD0-AE20-4623-93CA-742B25FBA350}" type="pres">
      <dgm:prSet presAssocID="{EBD71804-A897-49F5-ABAC-930431A60881}" presName="parentLin" presStyleCnt="0"/>
      <dgm:spPr/>
    </dgm:pt>
    <dgm:pt modelId="{A91A1647-22D8-4FF2-B50E-F08D6EC15512}" type="pres">
      <dgm:prSet presAssocID="{EBD71804-A897-49F5-ABAC-930431A6088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61A63CD-F3CA-4593-9290-4FC4B5611C65}" type="pres">
      <dgm:prSet presAssocID="{EBD71804-A897-49F5-ABAC-930431A6088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1214D3-5504-48D3-9814-FB04F22771D4}" type="pres">
      <dgm:prSet presAssocID="{EBD71804-A897-49F5-ABAC-930431A60881}" presName="negativeSpace" presStyleCnt="0"/>
      <dgm:spPr/>
    </dgm:pt>
    <dgm:pt modelId="{2BFC7E29-B8F4-4B6E-908D-D5B42843AF1D}" type="pres">
      <dgm:prSet presAssocID="{EBD71804-A897-49F5-ABAC-930431A60881}" presName="childText" presStyleLbl="conFgAcc1" presStyleIdx="1" presStyleCnt="3">
        <dgm:presLayoutVars>
          <dgm:bulletEnabled val="1"/>
        </dgm:presLayoutVars>
      </dgm:prSet>
      <dgm:spPr/>
    </dgm:pt>
    <dgm:pt modelId="{C8034801-096D-442F-A552-9A7995912AEA}" type="pres">
      <dgm:prSet presAssocID="{57C22717-1A44-4B05-A6BD-EDAAD4FC6014}" presName="spaceBetweenRectangles" presStyleCnt="0"/>
      <dgm:spPr/>
    </dgm:pt>
    <dgm:pt modelId="{3B538D2D-1B34-40A2-BFD2-27EF121C5EA9}" type="pres">
      <dgm:prSet presAssocID="{76DE54F7-7311-4C26-9220-96CA9366CBEB}" presName="parentLin" presStyleCnt="0"/>
      <dgm:spPr/>
    </dgm:pt>
    <dgm:pt modelId="{C1AC0B21-DFCF-43E6-AF22-D7A996394753}" type="pres">
      <dgm:prSet presAssocID="{76DE54F7-7311-4C26-9220-96CA9366CBEB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A8C4DE6-FA2F-43F3-A6B7-D1E6A68A8599}" type="pres">
      <dgm:prSet presAssocID="{76DE54F7-7311-4C26-9220-96CA9366CBEB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A7FA9B-CAA2-48DC-9FD9-DB9812FC1251}" type="pres">
      <dgm:prSet presAssocID="{76DE54F7-7311-4C26-9220-96CA9366CBEB}" presName="negativeSpace" presStyleCnt="0"/>
      <dgm:spPr/>
    </dgm:pt>
    <dgm:pt modelId="{F1954824-21D8-4020-8ADE-10D3283BF45B}" type="pres">
      <dgm:prSet presAssocID="{76DE54F7-7311-4C26-9220-96CA9366CBE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48B0E93-A80E-4320-BB08-ADCBE0BD753B}" type="presOf" srcId="{76DE54F7-7311-4C26-9220-96CA9366CBEB}" destId="{BA8C4DE6-FA2F-43F3-A6B7-D1E6A68A8599}" srcOrd="1" destOrd="0" presId="urn:microsoft.com/office/officeart/2005/8/layout/list1"/>
    <dgm:cxn modelId="{E70C0C53-5936-465C-B037-809C4CD81351}" type="presOf" srcId="{76DE54F7-7311-4C26-9220-96CA9366CBEB}" destId="{C1AC0B21-DFCF-43E6-AF22-D7A996394753}" srcOrd="0" destOrd="0" presId="urn:microsoft.com/office/officeart/2005/8/layout/list1"/>
    <dgm:cxn modelId="{A7EDEBF5-353C-4791-8FCE-0814D299C6CD}" type="presOf" srcId="{EC24ECBD-6DF8-4627-8720-E15160A5391A}" destId="{056E6C2C-1C8A-41AC-A69F-AE4AB9FB91F5}" srcOrd="1" destOrd="0" presId="urn:microsoft.com/office/officeart/2005/8/layout/list1"/>
    <dgm:cxn modelId="{9A08DDC3-9911-4F53-9E8A-E5279C827361}" type="presOf" srcId="{EBD71804-A897-49F5-ABAC-930431A60881}" destId="{261A63CD-F3CA-4593-9290-4FC4B5611C65}" srcOrd="1" destOrd="0" presId="urn:microsoft.com/office/officeart/2005/8/layout/list1"/>
    <dgm:cxn modelId="{68C3BC50-A6AB-4078-B298-4F0BF0BDF878}" type="presOf" srcId="{EBD71804-A897-49F5-ABAC-930431A60881}" destId="{A91A1647-22D8-4FF2-B50E-F08D6EC15512}" srcOrd="0" destOrd="0" presId="urn:microsoft.com/office/officeart/2005/8/layout/list1"/>
    <dgm:cxn modelId="{4244AF0D-72EC-4700-80A5-08B8E942604A}" srcId="{64C50A0C-D01E-477F-B9B0-DF37A06DBB58}" destId="{EBD71804-A897-49F5-ABAC-930431A60881}" srcOrd="1" destOrd="0" parTransId="{2690E5D3-BBEA-4D38-B099-8FF03FAFFA5C}" sibTransId="{57C22717-1A44-4B05-A6BD-EDAAD4FC6014}"/>
    <dgm:cxn modelId="{1DE6C0F0-225C-4C4F-A0CF-DFD7C23E3BC0}" srcId="{64C50A0C-D01E-477F-B9B0-DF37A06DBB58}" destId="{76DE54F7-7311-4C26-9220-96CA9366CBEB}" srcOrd="2" destOrd="0" parTransId="{247348B3-8AC8-4F6B-9789-9F2F902EFEF4}" sibTransId="{6E6C67FB-0904-4CC2-AE9A-739364CBE4E1}"/>
    <dgm:cxn modelId="{4E77A2BF-14F9-4747-97BD-E1CF6917413F}" type="presOf" srcId="{EC24ECBD-6DF8-4627-8720-E15160A5391A}" destId="{A0A67D55-50D1-4A38-AEC4-82DA76014C4F}" srcOrd="0" destOrd="0" presId="urn:microsoft.com/office/officeart/2005/8/layout/list1"/>
    <dgm:cxn modelId="{3B8E48AE-404B-4F59-91AA-B48F9AFE7985}" type="presOf" srcId="{64C50A0C-D01E-477F-B9B0-DF37A06DBB58}" destId="{8ABB0418-DF91-4A2E-8D46-25512E51BF07}" srcOrd="0" destOrd="0" presId="urn:microsoft.com/office/officeart/2005/8/layout/list1"/>
    <dgm:cxn modelId="{7DAB91D5-1BB9-49BE-A309-EDC007C050BB}" srcId="{64C50A0C-D01E-477F-B9B0-DF37A06DBB58}" destId="{EC24ECBD-6DF8-4627-8720-E15160A5391A}" srcOrd="0" destOrd="0" parTransId="{AFC78D70-38EF-4FC9-8DD7-691F50EBD7A9}" sibTransId="{94625DA2-FD89-4B7A-80AE-84AFB5A1D246}"/>
    <dgm:cxn modelId="{D3AB11E9-5835-4EC0-BEA7-500E90BA0C51}" type="presParOf" srcId="{8ABB0418-DF91-4A2E-8D46-25512E51BF07}" destId="{BD72EA1D-0342-4A64-8E6A-920E23DC127D}" srcOrd="0" destOrd="0" presId="urn:microsoft.com/office/officeart/2005/8/layout/list1"/>
    <dgm:cxn modelId="{82A19D51-BFC1-4520-ACC8-AEB32D4E8D77}" type="presParOf" srcId="{BD72EA1D-0342-4A64-8E6A-920E23DC127D}" destId="{A0A67D55-50D1-4A38-AEC4-82DA76014C4F}" srcOrd="0" destOrd="0" presId="urn:microsoft.com/office/officeart/2005/8/layout/list1"/>
    <dgm:cxn modelId="{8514AD69-8C00-4668-8191-49A78D92C03C}" type="presParOf" srcId="{BD72EA1D-0342-4A64-8E6A-920E23DC127D}" destId="{056E6C2C-1C8A-41AC-A69F-AE4AB9FB91F5}" srcOrd="1" destOrd="0" presId="urn:microsoft.com/office/officeart/2005/8/layout/list1"/>
    <dgm:cxn modelId="{A28D8297-7EF7-4054-9E87-0CEB3895973F}" type="presParOf" srcId="{8ABB0418-DF91-4A2E-8D46-25512E51BF07}" destId="{02981AD3-28DF-41CA-AD73-61B0F19C2D94}" srcOrd="1" destOrd="0" presId="urn:microsoft.com/office/officeart/2005/8/layout/list1"/>
    <dgm:cxn modelId="{865CC43D-3DB8-4D53-80E1-CF4D2F428CCC}" type="presParOf" srcId="{8ABB0418-DF91-4A2E-8D46-25512E51BF07}" destId="{1E848B7F-C3FC-4902-90B3-32789723A5C4}" srcOrd="2" destOrd="0" presId="urn:microsoft.com/office/officeart/2005/8/layout/list1"/>
    <dgm:cxn modelId="{6CBBD9F0-2B11-4231-BB4E-F15B5FDC29CD}" type="presParOf" srcId="{8ABB0418-DF91-4A2E-8D46-25512E51BF07}" destId="{1A9C6851-2C80-4951-B0D0-FC3B7ED17220}" srcOrd="3" destOrd="0" presId="urn:microsoft.com/office/officeart/2005/8/layout/list1"/>
    <dgm:cxn modelId="{7EB4D23A-961A-4C09-9D0C-1B46CF23B331}" type="presParOf" srcId="{8ABB0418-DF91-4A2E-8D46-25512E51BF07}" destId="{D8EB1FD0-AE20-4623-93CA-742B25FBA350}" srcOrd="4" destOrd="0" presId="urn:microsoft.com/office/officeart/2005/8/layout/list1"/>
    <dgm:cxn modelId="{06187FAC-554F-46F8-8225-70E38C8549BF}" type="presParOf" srcId="{D8EB1FD0-AE20-4623-93CA-742B25FBA350}" destId="{A91A1647-22D8-4FF2-B50E-F08D6EC15512}" srcOrd="0" destOrd="0" presId="urn:microsoft.com/office/officeart/2005/8/layout/list1"/>
    <dgm:cxn modelId="{A210B174-CB41-44F4-901A-D31D65AC9503}" type="presParOf" srcId="{D8EB1FD0-AE20-4623-93CA-742B25FBA350}" destId="{261A63CD-F3CA-4593-9290-4FC4B5611C65}" srcOrd="1" destOrd="0" presId="urn:microsoft.com/office/officeart/2005/8/layout/list1"/>
    <dgm:cxn modelId="{C5E9468E-96A1-41A5-8752-AD6BC1F5CB36}" type="presParOf" srcId="{8ABB0418-DF91-4A2E-8D46-25512E51BF07}" destId="{A11214D3-5504-48D3-9814-FB04F22771D4}" srcOrd="5" destOrd="0" presId="urn:microsoft.com/office/officeart/2005/8/layout/list1"/>
    <dgm:cxn modelId="{0AFE150E-224A-456C-AE31-4C38E92FD7C2}" type="presParOf" srcId="{8ABB0418-DF91-4A2E-8D46-25512E51BF07}" destId="{2BFC7E29-B8F4-4B6E-908D-D5B42843AF1D}" srcOrd="6" destOrd="0" presId="urn:microsoft.com/office/officeart/2005/8/layout/list1"/>
    <dgm:cxn modelId="{29BDB386-2EFE-462A-B3E3-8258B0361BC9}" type="presParOf" srcId="{8ABB0418-DF91-4A2E-8D46-25512E51BF07}" destId="{C8034801-096D-442F-A552-9A7995912AEA}" srcOrd="7" destOrd="0" presId="urn:microsoft.com/office/officeart/2005/8/layout/list1"/>
    <dgm:cxn modelId="{40DBC91C-8384-4B3E-9D26-F135039DAA89}" type="presParOf" srcId="{8ABB0418-DF91-4A2E-8D46-25512E51BF07}" destId="{3B538D2D-1B34-40A2-BFD2-27EF121C5EA9}" srcOrd="8" destOrd="0" presId="urn:microsoft.com/office/officeart/2005/8/layout/list1"/>
    <dgm:cxn modelId="{BC602AD3-4511-4348-8291-7586725628A4}" type="presParOf" srcId="{3B538D2D-1B34-40A2-BFD2-27EF121C5EA9}" destId="{C1AC0B21-DFCF-43E6-AF22-D7A996394753}" srcOrd="0" destOrd="0" presId="urn:microsoft.com/office/officeart/2005/8/layout/list1"/>
    <dgm:cxn modelId="{A4C630FB-449F-4328-9E21-58F4D3D52D5F}" type="presParOf" srcId="{3B538D2D-1B34-40A2-BFD2-27EF121C5EA9}" destId="{BA8C4DE6-FA2F-43F3-A6B7-D1E6A68A8599}" srcOrd="1" destOrd="0" presId="urn:microsoft.com/office/officeart/2005/8/layout/list1"/>
    <dgm:cxn modelId="{81A80842-3FD2-4953-8A3F-B787CC73DBF2}" type="presParOf" srcId="{8ABB0418-DF91-4A2E-8D46-25512E51BF07}" destId="{45A7FA9B-CAA2-48DC-9FD9-DB9812FC1251}" srcOrd="9" destOrd="0" presId="urn:microsoft.com/office/officeart/2005/8/layout/list1"/>
    <dgm:cxn modelId="{EAB0B143-A8D8-4F6C-9A98-AFD697397CC4}" type="presParOf" srcId="{8ABB0418-DF91-4A2E-8D46-25512E51BF07}" destId="{F1954824-21D8-4020-8ADE-10D3283BF45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C50A0C-D01E-477F-B9B0-DF37A06DBB58}" type="doc">
      <dgm:prSet loTypeId="urn:microsoft.com/office/officeart/2005/8/layout/list1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EC24ECBD-6DF8-4627-8720-E15160A5391A}">
      <dgm:prSet phldrT="[Text]"/>
      <dgm:spPr/>
      <dgm:t>
        <a:bodyPr/>
        <a:lstStyle/>
        <a:p>
          <a:r>
            <a:rPr lang="cs-CZ" dirty="0" smtClean="0"/>
            <a:t> 1 kW =100 W</a:t>
          </a:r>
          <a:endParaRPr lang="cs-CZ" dirty="0"/>
        </a:p>
      </dgm:t>
    </dgm:pt>
    <dgm:pt modelId="{AFC78D70-38EF-4FC9-8DD7-691F50EBD7A9}" type="parTrans" cxnId="{7DAB91D5-1BB9-49BE-A309-EDC007C050BB}">
      <dgm:prSet/>
      <dgm:spPr/>
      <dgm:t>
        <a:bodyPr/>
        <a:lstStyle/>
        <a:p>
          <a:endParaRPr lang="cs-CZ"/>
        </a:p>
      </dgm:t>
    </dgm:pt>
    <dgm:pt modelId="{94625DA2-FD89-4B7A-80AE-84AFB5A1D246}" type="sibTrans" cxnId="{7DAB91D5-1BB9-49BE-A309-EDC007C050BB}">
      <dgm:prSet/>
      <dgm:spPr/>
      <dgm:t>
        <a:bodyPr/>
        <a:lstStyle/>
        <a:p>
          <a:endParaRPr lang="cs-CZ"/>
        </a:p>
      </dgm:t>
    </dgm:pt>
    <dgm:pt modelId="{EBD71804-A897-49F5-ABAC-930431A60881}">
      <dgm:prSet phldrT="[Text]"/>
      <dgm:spPr/>
      <dgm:t>
        <a:bodyPr/>
        <a:lstStyle/>
        <a:p>
          <a:r>
            <a:rPr lang="cs-CZ" dirty="0" smtClean="0"/>
            <a:t>1 kW = 1 000 W</a:t>
          </a:r>
          <a:endParaRPr lang="cs-CZ" dirty="0"/>
        </a:p>
      </dgm:t>
    </dgm:pt>
    <dgm:pt modelId="{2690E5D3-BBEA-4D38-B099-8FF03FAFFA5C}" type="parTrans" cxnId="{4244AF0D-72EC-4700-80A5-08B8E942604A}">
      <dgm:prSet/>
      <dgm:spPr/>
      <dgm:t>
        <a:bodyPr/>
        <a:lstStyle/>
        <a:p>
          <a:endParaRPr lang="cs-CZ"/>
        </a:p>
      </dgm:t>
    </dgm:pt>
    <dgm:pt modelId="{57C22717-1A44-4B05-A6BD-EDAAD4FC6014}" type="sibTrans" cxnId="{4244AF0D-72EC-4700-80A5-08B8E942604A}">
      <dgm:prSet/>
      <dgm:spPr/>
      <dgm:t>
        <a:bodyPr/>
        <a:lstStyle/>
        <a:p>
          <a:endParaRPr lang="cs-CZ"/>
        </a:p>
      </dgm:t>
    </dgm:pt>
    <dgm:pt modelId="{76DE54F7-7311-4C26-9220-96CA9366CBEB}">
      <dgm:prSet phldrT="[Text]"/>
      <dgm:spPr/>
      <dgm:t>
        <a:bodyPr/>
        <a:lstStyle/>
        <a:p>
          <a:r>
            <a:rPr lang="cs-CZ" dirty="0" smtClean="0"/>
            <a:t>1 kW =1 000 J</a:t>
          </a:r>
          <a:endParaRPr lang="cs-CZ" dirty="0"/>
        </a:p>
      </dgm:t>
    </dgm:pt>
    <dgm:pt modelId="{247348B3-8AC8-4F6B-9789-9F2F902EFEF4}" type="parTrans" cxnId="{1DE6C0F0-225C-4C4F-A0CF-DFD7C23E3BC0}">
      <dgm:prSet/>
      <dgm:spPr/>
      <dgm:t>
        <a:bodyPr/>
        <a:lstStyle/>
        <a:p>
          <a:endParaRPr lang="cs-CZ"/>
        </a:p>
      </dgm:t>
    </dgm:pt>
    <dgm:pt modelId="{6E6C67FB-0904-4CC2-AE9A-739364CBE4E1}" type="sibTrans" cxnId="{1DE6C0F0-225C-4C4F-A0CF-DFD7C23E3BC0}">
      <dgm:prSet/>
      <dgm:spPr/>
      <dgm:t>
        <a:bodyPr/>
        <a:lstStyle/>
        <a:p>
          <a:endParaRPr lang="cs-CZ"/>
        </a:p>
      </dgm:t>
    </dgm:pt>
    <dgm:pt modelId="{8ABB0418-DF91-4A2E-8D46-25512E51BF07}" type="pres">
      <dgm:prSet presAssocID="{64C50A0C-D01E-477F-B9B0-DF37A06DBB5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72EA1D-0342-4A64-8E6A-920E23DC127D}" type="pres">
      <dgm:prSet presAssocID="{EC24ECBD-6DF8-4627-8720-E15160A5391A}" presName="parentLin" presStyleCnt="0"/>
      <dgm:spPr/>
    </dgm:pt>
    <dgm:pt modelId="{A0A67D55-50D1-4A38-AEC4-82DA76014C4F}" type="pres">
      <dgm:prSet presAssocID="{EC24ECBD-6DF8-4627-8720-E15160A5391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56E6C2C-1C8A-41AC-A69F-AE4AB9FB91F5}" type="pres">
      <dgm:prSet presAssocID="{EC24ECBD-6DF8-4627-8720-E15160A5391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81AD3-28DF-41CA-AD73-61B0F19C2D94}" type="pres">
      <dgm:prSet presAssocID="{EC24ECBD-6DF8-4627-8720-E15160A5391A}" presName="negativeSpace" presStyleCnt="0"/>
      <dgm:spPr/>
    </dgm:pt>
    <dgm:pt modelId="{1E848B7F-C3FC-4902-90B3-32789723A5C4}" type="pres">
      <dgm:prSet presAssocID="{EC24ECBD-6DF8-4627-8720-E15160A5391A}" presName="childText" presStyleLbl="conFgAcc1" presStyleIdx="0" presStyleCnt="3">
        <dgm:presLayoutVars>
          <dgm:bulletEnabled val="1"/>
        </dgm:presLayoutVars>
      </dgm:prSet>
      <dgm:spPr/>
    </dgm:pt>
    <dgm:pt modelId="{1A9C6851-2C80-4951-B0D0-FC3B7ED17220}" type="pres">
      <dgm:prSet presAssocID="{94625DA2-FD89-4B7A-80AE-84AFB5A1D246}" presName="spaceBetweenRectangles" presStyleCnt="0"/>
      <dgm:spPr/>
    </dgm:pt>
    <dgm:pt modelId="{D8EB1FD0-AE20-4623-93CA-742B25FBA350}" type="pres">
      <dgm:prSet presAssocID="{EBD71804-A897-49F5-ABAC-930431A60881}" presName="parentLin" presStyleCnt="0"/>
      <dgm:spPr/>
    </dgm:pt>
    <dgm:pt modelId="{A91A1647-22D8-4FF2-B50E-F08D6EC15512}" type="pres">
      <dgm:prSet presAssocID="{EBD71804-A897-49F5-ABAC-930431A6088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61A63CD-F3CA-4593-9290-4FC4B5611C65}" type="pres">
      <dgm:prSet presAssocID="{EBD71804-A897-49F5-ABAC-930431A6088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1214D3-5504-48D3-9814-FB04F22771D4}" type="pres">
      <dgm:prSet presAssocID="{EBD71804-A897-49F5-ABAC-930431A60881}" presName="negativeSpace" presStyleCnt="0"/>
      <dgm:spPr/>
    </dgm:pt>
    <dgm:pt modelId="{2BFC7E29-B8F4-4B6E-908D-D5B42843AF1D}" type="pres">
      <dgm:prSet presAssocID="{EBD71804-A897-49F5-ABAC-930431A60881}" presName="childText" presStyleLbl="conFgAcc1" presStyleIdx="1" presStyleCnt="3">
        <dgm:presLayoutVars>
          <dgm:bulletEnabled val="1"/>
        </dgm:presLayoutVars>
      </dgm:prSet>
      <dgm:spPr/>
    </dgm:pt>
    <dgm:pt modelId="{C8034801-096D-442F-A552-9A7995912AEA}" type="pres">
      <dgm:prSet presAssocID="{57C22717-1A44-4B05-A6BD-EDAAD4FC6014}" presName="spaceBetweenRectangles" presStyleCnt="0"/>
      <dgm:spPr/>
    </dgm:pt>
    <dgm:pt modelId="{3B538D2D-1B34-40A2-BFD2-27EF121C5EA9}" type="pres">
      <dgm:prSet presAssocID="{76DE54F7-7311-4C26-9220-96CA9366CBEB}" presName="parentLin" presStyleCnt="0"/>
      <dgm:spPr/>
    </dgm:pt>
    <dgm:pt modelId="{C1AC0B21-DFCF-43E6-AF22-D7A996394753}" type="pres">
      <dgm:prSet presAssocID="{76DE54F7-7311-4C26-9220-96CA9366CBEB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A8C4DE6-FA2F-43F3-A6B7-D1E6A68A8599}" type="pres">
      <dgm:prSet presAssocID="{76DE54F7-7311-4C26-9220-96CA9366CBEB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A7FA9B-CAA2-48DC-9FD9-DB9812FC1251}" type="pres">
      <dgm:prSet presAssocID="{76DE54F7-7311-4C26-9220-96CA9366CBEB}" presName="negativeSpace" presStyleCnt="0"/>
      <dgm:spPr/>
    </dgm:pt>
    <dgm:pt modelId="{F1954824-21D8-4020-8ADE-10D3283BF45B}" type="pres">
      <dgm:prSet presAssocID="{76DE54F7-7311-4C26-9220-96CA9366CBE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F285A20-C471-4169-8987-DA605056BF36}" type="presOf" srcId="{EC24ECBD-6DF8-4627-8720-E15160A5391A}" destId="{056E6C2C-1C8A-41AC-A69F-AE4AB9FB91F5}" srcOrd="1" destOrd="0" presId="urn:microsoft.com/office/officeart/2005/8/layout/list1"/>
    <dgm:cxn modelId="{92B2DE7A-C891-4F3B-9F39-EE7D761A049D}" type="presOf" srcId="{EC24ECBD-6DF8-4627-8720-E15160A5391A}" destId="{A0A67D55-50D1-4A38-AEC4-82DA76014C4F}" srcOrd="0" destOrd="0" presId="urn:microsoft.com/office/officeart/2005/8/layout/list1"/>
    <dgm:cxn modelId="{F8AA11D9-1CDB-4F7B-AEBC-1219FB5DB647}" type="presOf" srcId="{76DE54F7-7311-4C26-9220-96CA9366CBEB}" destId="{BA8C4DE6-FA2F-43F3-A6B7-D1E6A68A8599}" srcOrd="1" destOrd="0" presId="urn:microsoft.com/office/officeart/2005/8/layout/list1"/>
    <dgm:cxn modelId="{4244AF0D-72EC-4700-80A5-08B8E942604A}" srcId="{64C50A0C-D01E-477F-B9B0-DF37A06DBB58}" destId="{EBD71804-A897-49F5-ABAC-930431A60881}" srcOrd="1" destOrd="0" parTransId="{2690E5D3-BBEA-4D38-B099-8FF03FAFFA5C}" sibTransId="{57C22717-1A44-4B05-A6BD-EDAAD4FC6014}"/>
    <dgm:cxn modelId="{1DE6C0F0-225C-4C4F-A0CF-DFD7C23E3BC0}" srcId="{64C50A0C-D01E-477F-B9B0-DF37A06DBB58}" destId="{76DE54F7-7311-4C26-9220-96CA9366CBEB}" srcOrd="2" destOrd="0" parTransId="{247348B3-8AC8-4F6B-9789-9F2F902EFEF4}" sibTransId="{6E6C67FB-0904-4CC2-AE9A-739364CBE4E1}"/>
    <dgm:cxn modelId="{7DAB91D5-1BB9-49BE-A309-EDC007C050BB}" srcId="{64C50A0C-D01E-477F-B9B0-DF37A06DBB58}" destId="{EC24ECBD-6DF8-4627-8720-E15160A5391A}" srcOrd="0" destOrd="0" parTransId="{AFC78D70-38EF-4FC9-8DD7-691F50EBD7A9}" sibTransId="{94625DA2-FD89-4B7A-80AE-84AFB5A1D246}"/>
    <dgm:cxn modelId="{0890E3DA-D140-4A34-8E7C-DCA311852914}" type="presOf" srcId="{EBD71804-A897-49F5-ABAC-930431A60881}" destId="{261A63CD-F3CA-4593-9290-4FC4B5611C65}" srcOrd="1" destOrd="0" presId="urn:microsoft.com/office/officeart/2005/8/layout/list1"/>
    <dgm:cxn modelId="{908B5DD7-71DD-4F95-82A2-8FE14F090399}" type="presOf" srcId="{76DE54F7-7311-4C26-9220-96CA9366CBEB}" destId="{C1AC0B21-DFCF-43E6-AF22-D7A996394753}" srcOrd="0" destOrd="0" presId="urn:microsoft.com/office/officeart/2005/8/layout/list1"/>
    <dgm:cxn modelId="{0E390D22-BA90-49C7-8B3D-1778189D9BCA}" type="presOf" srcId="{EBD71804-A897-49F5-ABAC-930431A60881}" destId="{A91A1647-22D8-4FF2-B50E-F08D6EC15512}" srcOrd="0" destOrd="0" presId="urn:microsoft.com/office/officeart/2005/8/layout/list1"/>
    <dgm:cxn modelId="{9A2E7138-A116-48E9-BC09-80999FCDD00F}" type="presOf" srcId="{64C50A0C-D01E-477F-B9B0-DF37A06DBB58}" destId="{8ABB0418-DF91-4A2E-8D46-25512E51BF07}" srcOrd="0" destOrd="0" presId="urn:microsoft.com/office/officeart/2005/8/layout/list1"/>
    <dgm:cxn modelId="{94BAFE5B-1A52-4A22-A783-AC073875BEF2}" type="presParOf" srcId="{8ABB0418-DF91-4A2E-8D46-25512E51BF07}" destId="{BD72EA1D-0342-4A64-8E6A-920E23DC127D}" srcOrd="0" destOrd="0" presId="urn:microsoft.com/office/officeart/2005/8/layout/list1"/>
    <dgm:cxn modelId="{F09ED4B9-377E-410B-879E-9DD309198317}" type="presParOf" srcId="{BD72EA1D-0342-4A64-8E6A-920E23DC127D}" destId="{A0A67D55-50D1-4A38-AEC4-82DA76014C4F}" srcOrd="0" destOrd="0" presId="urn:microsoft.com/office/officeart/2005/8/layout/list1"/>
    <dgm:cxn modelId="{E3C59181-830D-45AC-AB24-662DCE6635BF}" type="presParOf" srcId="{BD72EA1D-0342-4A64-8E6A-920E23DC127D}" destId="{056E6C2C-1C8A-41AC-A69F-AE4AB9FB91F5}" srcOrd="1" destOrd="0" presId="urn:microsoft.com/office/officeart/2005/8/layout/list1"/>
    <dgm:cxn modelId="{035165B7-A41A-45E2-AA43-432E4EE80328}" type="presParOf" srcId="{8ABB0418-DF91-4A2E-8D46-25512E51BF07}" destId="{02981AD3-28DF-41CA-AD73-61B0F19C2D94}" srcOrd="1" destOrd="0" presId="urn:microsoft.com/office/officeart/2005/8/layout/list1"/>
    <dgm:cxn modelId="{9BACD2B3-4C0D-42BE-B66E-57208309A6F9}" type="presParOf" srcId="{8ABB0418-DF91-4A2E-8D46-25512E51BF07}" destId="{1E848B7F-C3FC-4902-90B3-32789723A5C4}" srcOrd="2" destOrd="0" presId="urn:microsoft.com/office/officeart/2005/8/layout/list1"/>
    <dgm:cxn modelId="{38EECD94-70B9-4272-B6E6-A7A52B33CE9D}" type="presParOf" srcId="{8ABB0418-DF91-4A2E-8D46-25512E51BF07}" destId="{1A9C6851-2C80-4951-B0D0-FC3B7ED17220}" srcOrd="3" destOrd="0" presId="urn:microsoft.com/office/officeart/2005/8/layout/list1"/>
    <dgm:cxn modelId="{CB7123EA-4E35-45BB-BB03-BCC200534401}" type="presParOf" srcId="{8ABB0418-DF91-4A2E-8D46-25512E51BF07}" destId="{D8EB1FD0-AE20-4623-93CA-742B25FBA350}" srcOrd="4" destOrd="0" presId="urn:microsoft.com/office/officeart/2005/8/layout/list1"/>
    <dgm:cxn modelId="{FEBA3903-9EA9-4A67-A1E4-25EBBCFAD8ED}" type="presParOf" srcId="{D8EB1FD0-AE20-4623-93CA-742B25FBA350}" destId="{A91A1647-22D8-4FF2-B50E-F08D6EC15512}" srcOrd="0" destOrd="0" presId="urn:microsoft.com/office/officeart/2005/8/layout/list1"/>
    <dgm:cxn modelId="{2AB24D26-D1B3-483F-A57A-9AB434003072}" type="presParOf" srcId="{D8EB1FD0-AE20-4623-93CA-742B25FBA350}" destId="{261A63CD-F3CA-4593-9290-4FC4B5611C65}" srcOrd="1" destOrd="0" presId="urn:microsoft.com/office/officeart/2005/8/layout/list1"/>
    <dgm:cxn modelId="{4C6D6949-5E40-4F2F-9616-CE3FD212358F}" type="presParOf" srcId="{8ABB0418-DF91-4A2E-8D46-25512E51BF07}" destId="{A11214D3-5504-48D3-9814-FB04F22771D4}" srcOrd="5" destOrd="0" presId="urn:microsoft.com/office/officeart/2005/8/layout/list1"/>
    <dgm:cxn modelId="{7ABF8761-B9D8-49F1-B1F5-CF8DC9DCE46C}" type="presParOf" srcId="{8ABB0418-DF91-4A2E-8D46-25512E51BF07}" destId="{2BFC7E29-B8F4-4B6E-908D-D5B42843AF1D}" srcOrd="6" destOrd="0" presId="urn:microsoft.com/office/officeart/2005/8/layout/list1"/>
    <dgm:cxn modelId="{F0B60C2D-4401-4FE2-ACD3-7EC4853A30F7}" type="presParOf" srcId="{8ABB0418-DF91-4A2E-8D46-25512E51BF07}" destId="{C8034801-096D-442F-A552-9A7995912AEA}" srcOrd="7" destOrd="0" presId="urn:microsoft.com/office/officeart/2005/8/layout/list1"/>
    <dgm:cxn modelId="{602F2550-2A40-4190-89D9-22CBD2C23D61}" type="presParOf" srcId="{8ABB0418-DF91-4A2E-8D46-25512E51BF07}" destId="{3B538D2D-1B34-40A2-BFD2-27EF121C5EA9}" srcOrd="8" destOrd="0" presId="urn:microsoft.com/office/officeart/2005/8/layout/list1"/>
    <dgm:cxn modelId="{733942BE-F6D1-4B15-8E0A-F5B8C4AA0A38}" type="presParOf" srcId="{3B538D2D-1B34-40A2-BFD2-27EF121C5EA9}" destId="{C1AC0B21-DFCF-43E6-AF22-D7A996394753}" srcOrd="0" destOrd="0" presId="urn:microsoft.com/office/officeart/2005/8/layout/list1"/>
    <dgm:cxn modelId="{1A1E27EF-02CA-4CC6-BF93-093EBF36C591}" type="presParOf" srcId="{3B538D2D-1B34-40A2-BFD2-27EF121C5EA9}" destId="{BA8C4DE6-FA2F-43F3-A6B7-D1E6A68A8599}" srcOrd="1" destOrd="0" presId="urn:microsoft.com/office/officeart/2005/8/layout/list1"/>
    <dgm:cxn modelId="{1BE3CFB3-68B6-4558-B160-689828EDC4B3}" type="presParOf" srcId="{8ABB0418-DF91-4A2E-8D46-25512E51BF07}" destId="{45A7FA9B-CAA2-48DC-9FD9-DB9812FC1251}" srcOrd="9" destOrd="0" presId="urn:microsoft.com/office/officeart/2005/8/layout/list1"/>
    <dgm:cxn modelId="{0EDDBF80-5DE4-4B8B-8B55-5785482F3392}" type="presParOf" srcId="{8ABB0418-DF91-4A2E-8D46-25512E51BF07}" destId="{F1954824-21D8-4020-8ADE-10D3283BF45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C50A0C-D01E-477F-B9B0-DF37A06DBB58}" type="doc">
      <dgm:prSet loTypeId="urn:microsoft.com/office/officeart/2005/8/layout/list1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EC24ECBD-6DF8-4627-8720-E15160A5391A}">
      <dgm:prSet phldrT="[Text]"/>
      <dgm:spPr/>
      <dgm:t>
        <a:bodyPr/>
        <a:lstStyle/>
        <a:p>
          <a:r>
            <a:rPr lang="cs-CZ" dirty="0" smtClean="0"/>
            <a:t> Je jednotka práce.</a:t>
          </a:r>
          <a:endParaRPr lang="cs-CZ" dirty="0"/>
        </a:p>
      </dgm:t>
    </dgm:pt>
    <dgm:pt modelId="{AFC78D70-38EF-4FC9-8DD7-691F50EBD7A9}" type="parTrans" cxnId="{7DAB91D5-1BB9-49BE-A309-EDC007C050BB}">
      <dgm:prSet/>
      <dgm:spPr/>
      <dgm:t>
        <a:bodyPr/>
        <a:lstStyle/>
        <a:p>
          <a:endParaRPr lang="cs-CZ"/>
        </a:p>
      </dgm:t>
    </dgm:pt>
    <dgm:pt modelId="{94625DA2-FD89-4B7A-80AE-84AFB5A1D246}" type="sibTrans" cxnId="{7DAB91D5-1BB9-49BE-A309-EDC007C050BB}">
      <dgm:prSet/>
      <dgm:spPr/>
      <dgm:t>
        <a:bodyPr/>
        <a:lstStyle/>
        <a:p>
          <a:endParaRPr lang="cs-CZ"/>
        </a:p>
      </dgm:t>
    </dgm:pt>
    <dgm:pt modelId="{8E4AB7A3-0BD4-4CBA-B42F-F25A8E98EF32}">
      <dgm:prSet/>
      <dgm:spPr/>
      <dgm:t>
        <a:bodyPr/>
        <a:lstStyle/>
        <a:p>
          <a:r>
            <a:rPr lang="cs-CZ" dirty="0" smtClean="0"/>
            <a:t>Je jednotka času. </a:t>
          </a:r>
          <a:endParaRPr lang="cs-CZ" dirty="0"/>
        </a:p>
      </dgm:t>
    </dgm:pt>
    <dgm:pt modelId="{6BEE5064-3B7A-4AC5-B1E2-53198D8E4F6E}" type="parTrans" cxnId="{5C82C76E-F075-4FAB-81BB-A956E15EEC24}">
      <dgm:prSet/>
      <dgm:spPr/>
      <dgm:t>
        <a:bodyPr/>
        <a:lstStyle/>
        <a:p>
          <a:endParaRPr lang="cs-CZ"/>
        </a:p>
      </dgm:t>
    </dgm:pt>
    <dgm:pt modelId="{63C2DB96-BF85-456C-81B5-F3A32832611B}" type="sibTrans" cxnId="{5C82C76E-F075-4FAB-81BB-A956E15EEC24}">
      <dgm:prSet/>
      <dgm:spPr/>
      <dgm:t>
        <a:bodyPr/>
        <a:lstStyle/>
        <a:p>
          <a:endParaRPr lang="cs-CZ"/>
        </a:p>
      </dgm:t>
    </dgm:pt>
    <dgm:pt modelId="{8375AC58-8F1A-41F0-BDB9-14D8DA78A39B}">
      <dgm:prSet/>
      <dgm:spPr/>
      <dgm:t>
        <a:bodyPr/>
        <a:lstStyle/>
        <a:p>
          <a:r>
            <a:rPr lang="cs-CZ" dirty="0" smtClean="0"/>
            <a:t>Je jednotka výkonu. </a:t>
          </a:r>
          <a:endParaRPr lang="cs-CZ" dirty="0"/>
        </a:p>
      </dgm:t>
    </dgm:pt>
    <dgm:pt modelId="{6D1C3173-F114-4AC9-B182-ED788517ECA2}" type="parTrans" cxnId="{B8744997-BF50-4778-A3FA-BCA9BC44E156}">
      <dgm:prSet/>
      <dgm:spPr/>
      <dgm:t>
        <a:bodyPr/>
        <a:lstStyle/>
        <a:p>
          <a:endParaRPr lang="cs-CZ"/>
        </a:p>
      </dgm:t>
    </dgm:pt>
    <dgm:pt modelId="{7E94346B-84B2-4015-845C-5C62B71F1EB2}" type="sibTrans" cxnId="{B8744997-BF50-4778-A3FA-BCA9BC44E156}">
      <dgm:prSet/>
      <dgm:spPr/>
      <dgm:t>
        <a:bodyPr/>
        <a:lstStyle/>
        <a:p>
          <a:endParaRPr lang="cs-CZ"/>
        </a:p>
      </dgm:t>
    </dgm:pt>
    <dgm:pt modelId="{8ABB0418-DF91-4A2E-8D46-25512E51BF07}" type="pres">
      <dgm:prSet presAssocID="{64C50A0C-D01E-477F-B9B0-DF37A06DBB5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72EA1D-0342-4A64-8E6A-920E23DC127D}" type="pres">
      <dgm:prSet presAssocID="{EC24ECBD-6DF8-4627-8720-E15160A5391A}" presName="parentLin" presStyleCnt="0"/>
      <dgm:spPr/>
    </dgm:pt>
    <dgm:pt modelId="{A0A67D55-50D1-4A38-AEC4-82DA76014C4F}" type="pres">
      <dgm:prSet presAssocID="{EC24ECBD-6DF8-4627-8720-E15160A5391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56E6C2C-1C8A-41AC-A69F-AE4AB9FB91F5}" type="pres">
      <dgm:prSet presAssocID="{EC24ECBD-6DF8-4627-8720-E15160A5391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81AD3-28DF-41CA-AD73-61B0F19C2D94}" type="pres">
      <dgm:prSet presAssocID="{EC24ECBD-6DF8-4627-8720-E15160A5391A}" presName="negativeSpace" presStyleCnt="0"/>
      <dgm:spPr/>
    </dgm:pt>
    <dgm:pt modelId="{1E848B7F-C3FC-4902-90B3-32789723A5C4}" type="pres">
      <dgm:prSet presAssocID="{EC24ECBD-6DF8-4627-8720-E15160A5391A}" presName="childText" presStyleLbl="conFgAcc1" presStyleIdx="0" presStyleCnt="3">
        <dgm:presLayoutVars>
          <dgm:bulletEnabled val="1"/>
        </dgm:presLayoutVars>
      </dgm:prSet>
      <dgm:spPr/>
    </dgm:pt>
    <dgm:pt modelId="{1A9C6851-2C80-4951-B0D0-FC3B7ED17220}" type="pres">
      <dgm:prSet presAssocID="{94625DA2-FD89-4B7A-80AE-84AFB5A1D246}" presName="spaceBetweenRectangles" presStyleCnt="0"/>
      <dgm:spPr/>
    </dgm:pt>
    <dgm:pt modelId="{3624ABA7-716E-4869-8F33-73BC149B0741}" type="pres">
      <dgm:prSet presAssocID="{8375AC58-8F1A-41F0-BDB9-14D8DA78A39B}" presName="parentLin" presStyleCnt="0"/>
      <dgm:spPr/>
    </dgm:pt>
    <dgm:pt modelId="{00D32155-6E94-451D-BAA9-B8C9E740FC4D}" type="pres">
      <dgm:prSet presAssocID="{8375AC58-8F1A-41F0-BDB9-14D8DA78A39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72601D4-A247-439D-B680-368123CC77F6}" type="pres">
      <dgm:prSet presAssocID="{8375AC58-8F1A-41F0-BDB9-14D8DA78A39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A51F9D-636C-4EE8-945C-F68F3DC27F33}" type="pres">
      <dgm:prSet presAssocID="{8375AC58-8F1A-41F0-BDB9-14D8DA78A39B}" presName="negativeSpace" presStyleCnt="0"/>
      <dgm:spPr/>
    </dgm:pt>
    <dgm:pt modelId="{D31829B7-EC33-4301-A750-DF7677296D0B}" type="pres">
      <dgm:prSet presAssocID="{8375AC58-8F1A-41F0-BDB9-14D8DA78A39B}" presName="childText" presStyleLbl="conFgAcc1" presStyleIdx="1" presStyleCnt="3">
        <dgm:presLayoutVars>
          <dgm:bulletEnabled val="1"/>
        </dgm:presLayoutVars>
      </dgm:prSet>
      <dgm:spPr/>
    </dgm:pt>
    <dgm:pt modelId="{3C6E77E8-F552-4396-8597-492CCAB9FA02}" type="pres">
      <dgm:prSet presAssocID="{7E94346B-84B2-4015-845C-5C62B71F1EB2}" presName="spaceBetweenRectangles" presStyleCnt="0"/>
      <dgm:spPr/>
    </dgm:pt>
    <dgm:pt modelId="{34D56F88-AD2A-4059-8777-76FBCD590FBF}" type="pres">
      <dgm:prSet presAssocID="{8E4AB7A3-0BD4-4CBA-B42F-F25A8E98EF32}" presName="parentLin" presStyleCnt="0"/>
      <dgm:spPr/>
    </dgm:pt>
    <dgm:pt modelId="{9C2E51EF-1D2C-4EF8-ACC0-38A7BC1AA148}" type="pres">
      <dgm:prSet presAssocID="{8E4AB7A3-0BD4-4CBA-B42F-F25A8E98EF32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21A759B7-1DD0-448D-AA79-1526FE9E8DE1}" type="pres">
      <dgm:prSet presAssocID="{8E4AB7A3-0BD4-4CBA-B42F-F25A8E98EF32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92D75C-E4F8-49D9-A0A9-3362D6AAAEB3}" type="pres">
      <dgm:prSet presAssocID="{8E4AB7A3-0BD4-4CBA-B42F-F25A8E98EF32}" presName="negativeSpace" presStyleCnt="0"/>
      <dgm:spPr/>
    </dgm:pt>
    <dgm:pt modelId="{AB7C45DC-E4F3-42D2-9FBC-05B307F05AC0}" type="pres">
      <dgm:prSet presAssocID="{8E4AB7A3-0BD4-4CBA-B42F-F25A8E98EF3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3176E84-3B05-4952-8762-44BE1CCFAEEE}" type="presOf" srcId="{8E4AB7A3-0BD4-4CBA-B42F-F25A8E98EF32}" destId="{21A759B7-1DD0-448D-AA79-1526FE9E8DE1}" srcOrd="1" destOrd="0" presId="urn:microsoft.com/office/officeart/2005/8/layout/list1"/>
    <dgm:cxn modelId="{3DD1D364-F3C9-49F6-8AFB-46AE55865929}" type="presOf" srcId="{EC24ECBD-6DF8-4627-8720-E15160A5391A}" destId="{A0A67D55-50D1-4A38-AEC4-82DA76014C4F}" srcOrd="0" destOrd="0" presId="urn:microsoft.com/office/officeart/2005/8/layout/list1"/>
    <dgm:cxn modelId="{9AEE1B5B-256C-4EE2-BBFF-5E3B80D2A1AB}" type="presOf" srcId="{8375AC58-8F1A-41F0-BDB9-14D8DA78A39B}" destId="{00D32155-6E94-451D-BAA9-B8C9E740FC4D}" srcOrd="0" destOrd="0" presId="urn:microsoft.com/office/officeart/2005/8/layout/list1"/>
    <dgm:cxn modelId="{7200D28E-8AA9-4913-A4CE-7E24410BB15C}" type="presOf" srcId="{8375AC58-8F1A-41F0-BDB9-14D8DA78A39B}" destId="{C72601D4-A247-439D-B680-368123CC77F6}" srcOrd="1" destOrd="0" presId="urn:microsoft.com/office/officeart/2005/8/layout/list1"/>
    <dgm:cxn modelId="{07D79904-9280-4383-87DB-EE22034BCD24}" type="presOf" srcId="{EC24ECBD-6DF8-4627-8720-E15160A5391A}" destId="{056E6C2C-1C8A-41AC-A69F-AE4AB9FB91F5}" srcOrd="1" destOrd="0" presId="urn:microsoft.com/office/officeart/2005/8/layout/list1"/>
    <dgm:cxn modelId="{B8744997-BF50-4778-A3FA-BCA9BC44E156}" srcId="{64C50A0C-D01E-477F-B9B0-DF37A06DBB58}" destId="{8375AC58-8F1A-41F0-BDB9-14D8DA78A39B}" srcOrd="1" destOrd="0" parTransId="{6D1C3173-F114-4AC9-B182-ED788517ECA2}" sibTransId="{7E94346B-84B2-4015-845C-5C62B71F1EB2}"/>
    <dgm:cxn modelId="{B8B5055D-BC2E-41E2-81FC-357EE36A8440}" type="presOf" srcId="{64C50A0C-D01E-477F-B9B0-DF37A06DBB58}" destId="{8ABB0418-DF91-4A2E-8D46-25512E51BF07}" srcOrd="0" destOrd="0" presId="urn:microsoft.com/office/officeart/2005/8/layout/list1"/>
    <dgm:cxn modelId="{5C82C76E-F075-4FAB-81BB-A956E15EEC24}" srcId="{64C50A0C-D01E-477F-B9B0-DF37A06DBB58}" destId="{8E4AB7A3-0BD4-4CBA-B42F-F25A8E98EF32}" srcOrd="2" destOrd="0" parTransId="{6BEE5064-3B7A-4AC5-B1E2-53198D8E4F6E}" sibTransId="{63C2DB96-BF85-456C-81B5-F3A32832611B}"/>
    <dgm:cxn modelId="{7DAB91D5-1BB9-49BE-A309-EDC007C050BB}" srcId="{64C50A0C-D01E-477F-B9B0-DF37A06DBB58}" destId="{EC24ECBD-6DF8-4627-8720-E15160A5391A}" srcOrd="0" destOrd="0" parTransId="{AFC78D70-38EF-4FC9-8DD7-691F50EBD7A9}" sibTransId="{94625DA2-FD89-4B7A-80AE-84AFB5A1D246}"/>
    <dgm:cxn modelId="{2929AFFB-70C9-4DD7-A55F-6D5AAE44C1C9}" type="presOf" srcId="{8E4AB7A3-0BD4-4CBA-B42F-F25A8E98EF32}" destId="{9C2E51EF-1D2C-4EF8-ACC0-38A7BC1AA148}" srcOrd="0" destOrd="0" presId="urn:microsoft.com/office/officeart/2005/8/layout/list1"/>
    <dgm:cxn modelId="{F2738F34-F0D0-4417-9433-2A44D881792D}" type="presParOf" srcId="{8ABB0418-DF91-4A2E-8D46-25512E51BF07}" destId="{BD72EA1D-0342-4A64-8E6A-920E23DC127D}" srcOrd="0" destOrd="0" presId="urn:microsoft.com/office/officeart/2005/8/layout/list1"/>
    <dgm:cxn modelId="{C23AEDEA-32D7-4246-AC21-5296ADCDC017}" type="presParOf" srcId="{BD72EA1D-0342-4A64-8E6A-920E23DC127D}" destId="{A0A67D55-50D1-4A38-AEC4-82DA76014C4F}" srcOrd="0" destOrd="0" presId="urn:microsoft.com/office/officeart/2005/8/layout/list1"/>
    <dgm:cxn modelId="{AF154AF5-9BD3-48BB-B271-72F48FE38248}" type="presParOf" srcId="{BD72EA1D-0342-4A64-8E6A-920E23DC127D}" destId="{056E6C2C-1C8A-41AC-A69F-AE4AB9FB91F5}" srcOrd="1" destOrd="0" presId="urn:microsoft.com/office/officeart/2005/8/layout/list1"/>
    <dgm:cxn modelId="{2E3951AB-B848-4EBB-9394-423FB7028E11}" type="presParOf" srcId="{8ABB0418-DF91-4A2E-8D46-25512E51BF07}" destId="{02981AD3-28DF-41CA-AD73-61B0F19C2D94}" srcOrd="1" destOrd="0" presId="urn:microsoft.com/office/officeart/2005/8/layout/list1"/>
    <dgm:cxn modelId="{6749B6FB-A1C1-4FFF-83A1-BD89B1BA51ED}" type="presParOf" srcId="{8ABB0418-DF91-4A2E-8D46-25512E51BF07}" destId="{1E848B7F-C3FC-4902-90B3-32789723A5C4}" srcOrd="2" destOrd="0" presId="urn:microsoft.com/office/officeart/2005/8/layout/list1"/>
    <dgm:cxn modelId="{8D48215E-1895-4CA3-9C10-490B883CC09E}" type="presParOf" srcId="{8ABB0418-DF91-4A2E-8D46-25512E51BF07}" destId="{1A9C6851-2C80-4951-B0D0-FC3B7ED17220}" srcOrd="3" destOrd="0" presId="urn:microsoft.com/office/officeart/2005/8/layout/list1"/>
    <dgm:cxn modelId="{2C8E478F-163B-4C73-8883-44D126E8BD47}" type="presParOf" srcId="{8ABB0418-DF91-4A2E-8D46-25512E51BF07}" destId="{3624ABA7-716E-4869-8F33-73BC149B0741}" srcOrd="4" destOrd="0" presId="urn:microsoft.com/office/officeart/2005/8/layout/list1"/>
    <dgm:cxn modelId="{43976D44-FE62-42A5-B424-278B3A6D62A5}" type="presParOf" srcId="{3624ABA7-716E-4869-8F33-73BC149B0741}" destId="{00D32155-6E94-451D-BAA9-B8C9E740FC4D}" srcOrd="0" destOrd="0" presId="urn:microsoft.com/office/officeart/2005/8/layout/list1"/>
    <dgm:cxn modelId="{66FB4181-DFF3-4AE2-B120-A1B4A0EAF9CC}" type="presParOf" srcId="{3624ABA7-716E-4869-8F33-73BC149B0741}" destId="{C72601D4-A247-439D-B680-368123CC77F6}" srcOrd="1" destOrd="0" presId="urn:microsoft.com/office/officeart/2005/8/layout/list1"/>
    <dgm:cxn modelId="{266CCF6B-308E-4048-829B-6E1B6A689FE1}" type="presParOf" srcId="{8ABB0418-DF91-4A2E-8D46-25512E51BF07}" destId="{13A51F9D-636C-4EE8-945C-F68F3DC27F33}" srcOrd="5" destOrd="0" presId="urn:microsoft.com/office/officeart/2005/8/layout/list1"/>
    <dgm:cxn modelId="{088BFBA2-A67E-490C-90BE-BCCA719B70B8}" type="presParOf" srcId="{8ABB0418-DF91-4A2E-8D46-25512E51BF07}" destId="{D31829B7-EC33-4301-A750-DF7677296D0B}" srcOrd="6" destOrd="0" presId="urn:microsoft.com/office/officeart/2005/8/layout/list1"/>
    <dgm:cxn modelId="{7B387B7D-19A8-42B7-9FB0-D5C8FC716ADD}" type="presParOf" srcId="{8ABB0418-DF91-4A2E-8D46-25512E51BF07}" destId="{3C6E77E8-F552-4396-8597-492CCAB9FA02}" srcOrd="7" destOrd="0" presId="urn:microsoft.com/office/officeart/2005/8/layout/list1"/>
    <dgm:cxn modelId="{38CED2A4-7F84-4A9C-B913-6E89772A027D}" type="presParOf" srcId="{8ABB0418-DF91-4A2E-8D46-25512E51BF07}" destId="{34D56F88-AD2A-4059-8777-76FBCD590FBF}" srcOrd="8" destOrd="0" presId="urn:microsoft.com/office/officeart/2005/8/layout/list1"/>
    <dgm:cxn modelId="{AAEE7EF8-9801-48BD-9CED-48938C2B4AFB}" type="presParOf" srcId="{34D56F88-AD2A-4059-8777-76FBCD590FBF}" destId="{9C2E51EF-1D2C-4EF8-ACC0-38A7BC1AA148}" srcOrd="0" destOrd="0" presId="urn:microsoft.com/office/officeart/2005/8/layout/list1"/>
    <dgm:cxn modelId="{4C62387C-F4BB-4FEF-9836-42B833D7FF39}" type="presParOf" srcId="{34D56F88-AD2A-4059-8777-76FBCD590FBF}" destId="{21A759B7-1DD0-448D-AA79-1526FE9E8DE1}" srcOrd="1" destOrd="0" presId="urn:microsoft.com/office/officeart/2005/8/layout/list1"/>
    <dgm:cxn modelId="{C99D4A41-AAA7-4E38-8768-3916ED7A17A9}" type="presParOf" srcId="{8ABB0418-DF91-4A2E-8D46-25512E51BF07}" destId="{7192D75C-E4F8-49D9-A0A9-3362D6AAAEB3}" srcOrd="9" destOrd="0" presId="urn:microsoft.com/office/officeart/2005/8/layout/list1"/>
    <dgm:cxn modelId="{E163C768-3DCE-45B2-B8CA-AB3D74AE247B}" type="presParOf" srcId="{8ABB0418-DF91-4A2E-8D46-25512E51BF07}" destId="{AB7C45DC-E4F3-42D2-9FBC-05B307F05AC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5AEEF99-01C7-473F-8263-1064BABDB655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EBDD4D9-DF3E-4651-B4A9-D921957CD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3E7366D-3AC0-4926-8A7B-E4077A1D1FA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600DC-FD4C-4AB1-B6D1-9C4DDAE23D52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1C94B-4957-4F52-9430-8273405ED4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9C7C8-B765-4FE5-993F-B552B5BE745E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087C8-936C-480F-988E-6030C48A4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19868-3303-425E-AC23-D172AAF4BDE9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6C0C4-9869-4ED6-99D8-CAEE2DCD0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8D0B6-6946-4698-8798-85D401BD5B39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68709-C71D-4838-9C5D-048D1FBF3A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B94D1-0538-4E20-80BE-67C6556FC0D7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F9142-B10B-4DF9-9B0C-7C36E0C5E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A09-883F-4190-AB8E-83D9B2AB0A90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700D9-29A3-430A-A1BE-99CBC4F196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583AC-2898-451F-9A01-18ED4F458186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EB329-1BA8-4D30-B15F-9DB8E07D7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91904-59AE-4ED2-96F9-F0D9EBACC88A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B58A6-B5CD-4188-B0D2-9A8400E49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FDDE8-AF23-4225-A4D1-F0047935BFF9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B9E18-CB71-4D11-BAC1-439A77279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E9AA2-BBAD-43C3-89FD-D7C82375CC6E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1B8EA-6DFA-4647-A1ED-9A0F84477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52389-B982-4872-A3FB-413F7463BB12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B2A8B-A129-4948-8392-321559094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636C78-CB28-4F35-97B9-5439D832C08E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5C3D04-E74E-4D23-90CC-1F60DB12D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slide" Target="slide10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diagramLayout" Target="../diagrams/layout2.xml"/><Relationship Id="rId7" Type="http://schemas.openxmlformats.org/officeDocument/2006/relationships/slide" Target="slide10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diagramLayout" Target="../diagrams/layout3.xml"/><Relationship Id="rId7" Type="http://schemas.openxmlformats.org/officeDocument/2006/relationships/slide" Target="slide9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625" y="4214813"/>
          <a:ext cx="8429625" cy="24288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DUM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: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VY_32_INOVACE_IX_1_11 Elektrická práce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Šablona číslo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: 	IX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Sada číslo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: I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Pořadové číslo DUM: 11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Autor: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			</a:t>
                      </a:r>
                      <a:r>
                        <a:rPr lang="cs-CZ" sz="2000" b="0" dirty="0" smtClean="0">
                          <a:solidFill>
                            <a:schemeClr val="bg1"/>
                          </a:solidFill>
                        </a:rPr>
                        <a:t>Mgr. Milan Žižka</a:t>
                      </a:r>
                    </a:p>
                    <a:p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88" y="2071688"/>
          <a:ext cx="8358187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</a:tr>
            </a:tbl>
          </a:graphicData>
        </a:graphic>
      </p:graphicFrame>
      <p:pic>
        <p:nvPicPr>
          <p:cNvPr id="14350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285750"/>
            <a:ext cx="5000625" cy="15001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285750" y="428625"/>
            <a:ext cx="8501063" cy="2286000"/>
          </a:xfrm>
          <a:solidFill>
            <a:srgbClr val="0707E3"/>
          </a:solidFill>
        </p:spPr>
        <p:txBody>
          <a:bodyPr anchor="t"/>
          <a:lstStyle/>
          <a:p>
            <a:pPr algn="l"/>
            <a:r>
              <a:rPr lang="cs-CZ" sz="3200" smtClean="0"/>
              <a:t>Anotace: PowerPointová prezentace seznamuje žáky s veličinou elektrická práce, jejími jednotkami a s řešením úloh na  elektrickou práci.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50" y="2928938"/>
          <a:ext cx="8501063" cy="34321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62608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Druh učebního materiálu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Výukový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2608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Typická věková skupina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13 – 14 let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210540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Klíčová slova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Elektrická práce, jednotky práce, joule, wattsekunda, kilowatthodina .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8072437" cy="2428875"/>
          </a:xfrm>
          <a:solidFill>
            <a:schemeClr val="tx1"/>
          </a:solidFill>
        </p:spPr>
        <p:txBody>
          <a:bodyPr/>
          <a:lstStyle/>
          <a:p>
            <a:r>
              <a:rPr lang="cs-CZ" sz="5400" smtClean="0">
                <a:solidFill>
                  <a:srgbClr val="0707E3"/>
                </a:solidFill>
              </a:rPr>
              <a:t>Elektrická práce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813" y="3886200"/>
            <a:ext cx="7929562" cy="1752600"/>
          </a:xfrm>
          <a:solidFill>
            <a:schemeClr val="tx1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Elektrická práce je fyzikální veličina, kterou značíme W, jednotkou je joule J.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7411" name="Picture 18" descr="C:\Documents and Settings\Fujitsu-Siemens\Local Settings\Temporary Internet Files\Content.IE5\Q0AO16MH\MC9003570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1785938"/>
            <a:ext cx="1620838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88" y="785813"/>
            <a:ext cx="7772400" cy="1470025"/>
          </a:xfrm>
          <a:solidFill>
            <a:schemeClr val="tx1"/>
          </a:solidFill>
        </p:spPr>
        <p:txBody>
          <a:bodyPr/>
          <a:lstStyle/>
          <a:p>
            <a:r>
              <a:rPr lang="cs-CZ" smtClean="0">
                <a:solidFill>
                  <a:srgbClr val="0707E3"/>
                </a:solidFill>
              </a:rPr>
              <a:t>Práci vypočítáme, když výkon násobíme časem.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88" y="2428875"/>
            <a:ext cx="7786687" cy="714375"/>
          </a:xfrm>
          <a:solidFill>
            <a:schemeClr val="tx1"/>
          </a:solidFill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4600" smtClean="0">
                <a:solidFill>
                  <a:schemeClr val="bg1"/>
                </a:solidFill>
              </a:rPr>
              <a:t>		W = P . </a:t>
            </a:r>
            <a:r>
              <a:rPr lang="cs-CZ" sz="4600" smtClean="0">
                <a:solidFill>
                  <a:schemeClr val="bg1"/>
                </a:solidFill>
                <a:latin typeface="Arial" charset="0"/>
              </a:rPr>
              <a:t>t</a:t>
            </a:r>
            <a:r>
              <a:rPr lang="cs-CZ" sz="2700" smtClean="0">
                <a:solidFill>
                  <a:srgbClr val="FFFFFF"/>
                </a:solidFill>
              </a:rPr>
              <a:t>  			</a:t>
            </a:r>
          </a:p>
        </p:txBody>
      </p:sp>
      <p:sp>
        <p:nvSpPr>
          <p:cNvPr id="4" name="Výbuch 2 3"/>
          <p:cNvSpPr/>
          <p:nvPr/>
        </p:nvSpPr>
        <p:spPr>
          <a:xfrm>
            <a:off x="7643813" y="1143000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357188" y="142875"/>
            <a:ext cx="3429000" cy="5238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707E3"/>
                </a:solidFill>
                <a:latin typeface="Calibri" pitchFamily="34" charset="0"/>
              </a:rPr>
              <a:t>Jak vypočítáme práci?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28625" y="5643563"/>
            <a:ext cx="22145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1 J = 1 Ws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625" y="6286500"/>
            <a:ext cx="5857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Jeden joule (džaul) je jedna wattsekunda.</a:t>
            </a:r>
          </a:p>
        </p:txBody>
      </p:sp>
      <p:sp>
        <p:nvSpPr>
          <p:cNvPr id="8" name="Obdélník 7"/>
          <p:cNvSpPr/>
          <p:nvPr/>
        </p:nvSpPr>
        <p:spPr>
          <a:xfrm>
            <a:off x="3643313" y="3929063"/>
            <a:ext cx="4572000" cy="1917700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r>
              <a:rPr lang="cs-CZ" sz="2400">
                <a:solidFill>
                  <a:srgbClr val="17375E"/>
                </a:solidFill>
                <a:latin typeface="Calibri" pitchFamily="34" charset="0"/>
              </a:rPr>
              <a:t>W - práce v joulech</a:t>
            </a:r>
          </a:p>
          <a:p>
            <a:r>
              <a:rPr lang="cs-CZ" sz="2400">
                <a:solidFill>
                  <a:srgbClr val="17375E"/>
                </a:solidFill>
                <a:latin typeface="Calibri" pitchFamily="34" charset="0"/>
              </a:rPr>
              <a:t>     		 		      </a:t>
            </a:r>
          </a:p>
          <a:p>
            <a:r>
              <a:rPr lang="cs-CZ" sz="2400">
                <a:solidFill>
                  <a:srgbClr val="17375E"/>
                </a:solidFill>
                <a:latin typeface="Calibri" pitchFamily="34" charset="0"/>
              </a:rPr>
              <a:t> P -je výkon ve wattech</a:t>
            </a:r>
          </a:p>
          <a:p>
            <a:r>
              <a:rPr lang="cs-CZ" sz="2400">
                <a:solidFill>
                  <a:srgbClr val="17375E"/>
                </a:solidFill>
                <a:latin typeface="Calibri" pitchFamily="34" charset="0"/>
              </a:rPr>
              <a:t>       				         </a:t>
            </a:r>
            <a:r>
              <a:rPr lang="cs-CZ" sz="2400">
                <a:solidFill>
                  <a:srgbClr val="17375E"/>
                </a:solidFill>
              </a:rPr>
              <a:t>t</a:t>
            </a:r>
            <a:r>
              <a:rPr lang="cs-CZ" sz="2400">
                <a:solidFill>
                  <a:srgbClr val="17375E"/>
                </a:solidFill>
                <a:latin typeface="Calibri" pitchFamily="34" charset="0"/>
              </a:rPr>
              <a:t>- je doba v sekundách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57188" y="3286125"/>
            <a:ext cx="6357937" cy="5238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707E3"/>
                </a:solidFill>
                <a:latin typeface="Calibri" pitchFamily="34" charset="0"/>
              </a:rPr>
              <a:t>Znáte veličiny a jednotky v tomto vztahu?</a:t>
            </a:r>
          </a:p>
        </p:txBody>
      </p:sp>
      <p:sp>
        <p:nvSpPr>
          <p:cNvPr id="10" name="Výbuch 2 9"/>
          <p:cNvSpPr/>
          <p:nvPr/>
        </p:nvSpPr>
        <p:spPr>
          <a:xfrm>
            <a:off x="6715125" y="3071813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6" grpId="0"/>
      <p:bldP spid="7" grpId="0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357188" y="2857500"/>
            <a:ext cx="8315325" cy="3643313"/>
          </a:xfrm>
          <a:solidFill>
            <a:schemeClr val="tx1"/>
          </a:solidFill>
        </p:spPr>
        <p:txBody>
          <a:bodyPr/>
          <a:lstStyle/>
          <a:p>
            <a:pPr algn="l"/>
            <a:r>
              <a:rPr lang="cs-CZ" sz="3200" b="1" smtClean="0">
                <a:solidFill>
                  <a:srgbClr val="0707E3"/>
                </a:solidFill>
              </a:rPr>
              <a:t>Elektrický proud může:</a:t>
            </a:r>
            <a:br>
              <a:rPr lang="cs-CZ" sz="3200" b="1" smtClean="0">
                <a:solidFill>
                  <a:srgbClr val="0707E3"/>
                </a:solidFill>
              </a:rPr>
            </a:br>
            <a:r>
              <a:rPr lang="cs-CZ" sz="3200" b="1" u="sng" smtClean="0">
                <a:solidFill>
                  <a:srgbClr val="0707E3"/>
                </a:solidFill>
              </a:rPr>
              <a:t>vodič zahřívat</a:t>
            </a:r>
            <a:r>
              <a:rPr lang="cs-CZ" sz="3200" b="1" smtClean="0">
                <a:solidFill>
                  <a:srgbClr val="0707E3"/>
                </a:solidFill>
              </a:rPr>
              <a:t>.</a:t>
            </a:r>
            <a:br>
              <a:rPr lang="cs-CZ" sz="3200" b="1" smtClean="0">
                <a:solidFill>
                  <a:srgbClr val="0707E3"/>
                </a:solidFill>
              </a:rPr>
            </a:br>
            <a:r>
              <a:rPr lang="cs-CZ" sz="3200" b="1" smtClean="0">
                <a:solidFill>
                  <a:srgbClr val="0707E3"/>
                </a:solidFill>
              </a:rPr>
              <a:t>Může mít </a:t>
            </a:r>
            <a:r>
              <a:rPr lang="cs-CZ" sz="3200" b="1" u="sng" smtClean="0">
                <a:solidFill>
                  <a:srgbClr val="0707E3"/>
                </a:solidFill>
              </a:rPr>
              <a:t>chemické a světelné </a:t>
            </a:r>
            <a:r>
              <a:rPr lang="cs-CZ" sz="3200" b="1" smtClean="0">
                <a:solidFill>
                  <a:srgbClr val="0707E3"/>
                </a:solidFill>
              </a:rPr>
              <a:t>účinky. </a:t>
            </a:r>
            <a:r>
              <a:rPr lang="cs-CZ" sz="3200" smtClean="0">
                <a:solidFill>
                  <a:srgbClr val="0707E3"/>
                </a:solidFill>
              </a:rPr>
              <a:t/>
            </a:r>
            <a:br>
              <a:rPr lang="cs-CZ" sz="3200" smtClean="0">
                <a:solidFill>
                  <a:srgbClr val="0707E3"/>
                </a:solidFill>
              </a:rPr>
            </a:br>
            <a:r>
              <a:rPr lang="cs-CZ" sz="3200" b="1" smtClean="0">
                <a:solidFill>
                  <a:srgbClr val="0707E3"/>
                </a:solidFill>
              </a:rPr>
              <a:t>Elektrický proud může také </a:t>
            </a:r>
            <a:br>
              <a:rPr lang="cs-CZ" sz="3200" b="1" smtClean="0">
                <a:solidFill>
                  <a:srgbClr val="0707E3"/>
                </a:solidFill>
              </a:rPr>
            </a:br>
            <a:r>
              <a:rPr lang="cs-CZ" sz="3200" b="1" u="sng" smtClean="0">
                <a:solidFill>
                  <a:srgbClr val="0707E3"/>
                </a:solidFill>
              </a:rPr>
              <a:t>roztočit</a:t>
            </a:r>
            <a:r>
              <a:rPr lang="cs-CZ" sz="3200" b="1" smtClean="0">
                <a:solidFill>
                  <a:srgbClr val="0707E3"/>
                </a:solidFill>
              </a:rPr>
              <a:t> některá zařízení (motory).</a:t>
            </a:r>
            <a:br>
              <a:rPr lang="cs-CZ" sz="3200" b="1" smtClean="0">
                <a:solidFill>
                  <a:srgbClr val="0707E3"/>
                </a:solidFill>
              </a:rPr>
            </a:br>
            <a:endParaRPr lang="cs-CZ" sz="3200" smtClean="0"/>
          </a:p>
        </p:txBody>
      </p:sp>
      <p:sp>
        <p:nvSpPr>
          <p:cNvPr id="19458" name="Podnadpis 2"/>
          <p:cNvSpPr>
            <a:spLocks noGrp="1"/>
          </p:cNvSpPr>
          <p:nvPr>
            <p:ph type="subTitle" idx="1"/>
          </p:nvPr>
        </p:nvSpPr>
        <p:spPr>
          <a:xfrm>
            <a:off x="357188" y="214313"/>
            <a:ext cx="8258175" cy="1752600"/>
          </a:xfrm>
          <a:solidFill>
            <a:srgbClr val="0707E3"/>
          </a:solidFill>
        </p:spPr>
        <p:txBody>
          <a:bodyPr/>
          <a:lstStyle/>
          <a:p>
            <a:r>
              <a:rPr lang="cs-CZ" sz="4400" b="1" smtClean="0">
                <a:solidFill>
                  <a:schemeClr val="tx1"/>
                </a:solidFill>
              </a:rPr>
              <a:t>Jaké účinky může mít elektrický proud?</a:t>
            </a:r>
          </a:p>
        </p:txBody>
      </p:sp>
      <p:sp>
        <p:nvSpPr>
          <p:cNvPr id="15" name="Výbuch 2 14"/>
          <p:cNvSpPr/>
          <p:nvPr/>
        </p:nvSpPr>
        <p:spPr>
          <a:xfrm>
            <a:off x="7358063" y="1928813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  <p:pic>
        <p:nvPicPr>
          <p:cNvPr id="5" name="Picture 6" descr="C:\Documents and Settings\Fujitsu-Siemens\Local Settings\Temporary Internet Files\Content.IE5\TG2ZS2DV\MC9003524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25" y="3143250"/>
            <a:ext cx="1373188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9" descr="C:\Documents and Settings\Fujitsu-Siemens\Local Settings\Temporary Internet Files\Content.IE5\ZL4VJKRS\MC9003513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188" y="5000625"/>
            <a:ext cx="1065212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Documents and Settings\Fujitsu-Siemens\Local Settings\Temporary Internet Files\Content.IE5\5I15702U\MC90034054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86625" y="4000500"/>
            <a:ext cx="912813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23" presetClass="entr" presetSubtype="16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50" y="428625"/>
            <a:ext cx="8429625" cy="2814638"/>
          </a:xfrm>
          <a:solidFill>
            <a:schemeClr val="tx1"/>
          </a:solidFill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</a:rPr>
              <a:t>Elektrický proud může </a:t>
            </a:r>
            <a:br>
              <a:rPr lang="cs-CZ" sz="48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</a:rPr>
              <a:t>konat práci. </a:t>
            </a:r>
            <a:endParaRPr lang="cs-CZ" sz="4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0482" name="Podnadpis 2"/>
          <p:cNvSpPr>
            <a:spLocks noGrp="1"/>
          </p:cNvSpPr>
          <p:nvPr>
            <p:ph type="subTitle" idx="1"/>
          </p:nvPr>
        </p:nvSpPr>
        <p:spPr>
          <a:xfrm>
            <a:off x="285750" y="3786188"/>
            <a:ext cx="8358188" cy="828675"/>
          </a:xfrm>
          <a:solidFill>
            <a:schemeClr val="tx1"/>
          </a:solidFill>
        </p:spPr>
        <p:txBody>
          <a:bodyPr/>
          <a:lstStyle/>
          <a:p>
            <a:r>
              <a:rPr lang="cs-CZ" smtClean="0">
                <a:solidFill>
                  <a:srgbClr val="0707E3"/>
                </a:solidFill>
              </a:rPr>
              <a:t>(Roztočením motoru nebo zahřátím vodiče.)</a:t>
            </a:r>
          </a:p>
        </p:txBody>
      </p:sp>
      <p:pic>
        <p:nvPicPr>
          <p:cNvPr id="20483" name="Picture 25" descr="C:\Documents and Settings\Fujitsu-Siemens\Local Settings\Temporary Internet Files\Content.IE5\5I15702U\MP90018258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77113" y="428625"/>
            <a:ext cx="1766887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3" descr="C:\Documents and Settings\Fujitsu-Siemens\Local Settings\Temporary Internet Files\Content.IE5\Q0AO16MH\MC9003976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4992746"/>
            <a:ext cx="1695068" cy="160146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485" name="Picture 4" descr="C:\Documents and Settings\Fujitsu-Siemens\Local Settings\Temporary Internet Files\Content.IE5\TX1IFBFF\MC9003188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" y="4857750"/>
            <a:ext cx="1824037" cy="182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4" descr="C:\Documents and Settings\Fujitsu-Siemens\Local Settings\Temporary Internet Files\Content.IE5\Q0AO16MH\MC900406218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001583" y="4956175"/>
            <a:ext cx="1693170" cy="168753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29188" y="1714500"/>
            <a:ext cx="3786187" cy="822325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r>
              <a:rPr lang="cs-CZ" sz="2400">
                <a:solidFill>
                  <a:srgbClr val="10253F"/>
                </a:solidFill>
                <a:latin typeface="Calibri" pitchFamily="34" charset="0"/>
              </a:rPr>
              <a:t>Práci vypočítáme: W = P . </a:t>
            </a:r>
            <a:r>
              <a:rPr lang="cs-CZ" sz="2400">
                <a:solidFill>
                  <a:srgbClr val="10253F"/>
                </a:solidFill>
              </a:rPr>
              <a:t>t</a:t>
            </a:r>
          </a:p>
          <a:p>
            <a:r>
              <a:rPr lang="cs-CZ" sz="2400">
                <a:solidFill>
                  <a:srgbClr val="10253F"/>
                </a:solidFill>
                <a:latin typeface="Calibri" pitchFamily="34" charset="0"/>
              </a:rPr>
              <a:t>Elektrický výkon:    P = U . 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7188" y="214313"/>
            <a:ext cx="8429625" cy="830262"/>
          </a:xfrm>
          <a:prstGeom prst="rect">
            <a:avLst/>
          </a:prstGeom>
          <a:solidFill>
            <a:schemeClr val="tx1"/>
          </a:solidFill>
          <a:ln w="41275">
            <a:solidFill>
              <a:schemeClr val="bg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Elektrickou práci vypočítáme:</a:t>
            </a:r>
            <a:endParaRPr lang="cs-CZ" sz="48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625" y="3000375"/>
            <a:ext cx="8215313" cy="874713"/>
          </a:xfrm>
          <a:prstGeom prst="rect">
            <a:avLst/>
          </a:prstGeom>
          <a:solidFill>
            <a:schemeClr val="tx1"/>
          </a:solidFill>
          <a:ln w="50800">
            <a:solidFill>
              <a:schemeClr val="bg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solidFill>
                  <a:srgbClr val="10253F"/>
                </a:solidFill>
                <a:latin typeface="Calibri" pitchFamily="34" charset="0"/>
              </a:rPr>
              <a:t>W = U . I . </a:t>
            </a:r>
            <a:r>
              <a:rPr lang="cs-CZ" sz="4800">
                <a:solidFill>
                  <a:srgbClr val="10253F"/>
                </a:solidFill>
              </a:rPr>
              <a:t>t</a:t>
            </a:r>
          </a:p>
        </p:txBody>
      </p:sp>
      <p:sp>
        <p:nvSpPr>
          <p:cNvPr id="21508" name="TextovéPole 5"/>
          <p:cNvSpPr txBox="1">
            <a:spLocks noChangeArrowheads="1"/>
          </p:cNvSpPr>
          <p:nvPr/>
        </p:nvSpPr>
        <p:spPr bwMode="auto">
          <a:xfrm>
            <a:off x="4357688" y="4143375"/>
            <a:ext cx="45720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U  je elektrické napětí ve voltech</a:t>
            </a:r>
          </a:p>
          <a:p>
            <a:r>
              <a:rPr lang="cs-CZ" sz="2400">
                <a:latin typeface="Calibri" pitchFamily="34" charset="0"/>
              </a:rPr>
              <a:t>I   je elektrický proud v ampérech</a:t>
            </a:r>
          </a:p>
          <a:p>
            <a:r>
              <a:rPr lang="cs-CZ" sz="2400"/>
              <a:t>T </a:t>
            </a:r>
            <a:r>
              <a:rPr lang="cs-CZ" sz="2400">
                <a:latin typeface="Calibri" pitchFamily="34" charset="0"/>
              </a:rPr>
              <a:t> je doba v sekundách</a:t>
            </a:r>
          </a:p>
        </p:txBody>
      </p:sp>
      <p:sp>
        <p:nvSpPr>
          <p:cNvPr id="21509" name="Obdélník 6"/>
          <p:cNvSpPr>
            <a:spLocks noChangeArrowheads="1"/>
          </p:cNvSpPr>
          <p:nvPr/>
        </p:nvSpPr>
        <p:spPr bwMode="auto">
          <a:xfrm>
            <a:off x="4429125" y="5357813"/>
            <a:ext cx="2778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W  je práce v joulech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285750" y="428625"/>
            <a:ext cx="8215313" cy="830263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Vypočítejte, jakou práci vykoná za 20 hodin el. proud 260 mA, který prochází vláknem žárovky připojené na napětí 230 V.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28625" y="2071688"/>
            <a:ext cx="1143000" cy="46196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Řešení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28625" y="2857500"/>
            <a:ext cx="7429500" cy="33782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I = 260 mA = 0,26 A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U = 230 V</a:t>
            </a:r>
          </a:p>
          <a:p>
            <a:r>
              <a:rPr lang="cs-CZ" sz="2400">
                <a:solidFill>
                  <a:schemeClr val="bg1"/>
                </a:solidFill>
              </a:rPr>
              <a:t>t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= 20 hod = 72 000 s</a:t>
            </a:r>
          </a:p>
          <a:p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W = ?                                  .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W = U . I . </a:t>
            </a:r>
            <a:r>
              <a:rPr lang="cs-CZ" sz="2400">
                <a:solidFill>
                  <a:schemeClr val="bg1"/>
                </a:solidFill>
              </a:rPr>
              <a:t>t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W = 230 . 0,26 . 72 000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W = 4 305 600 J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Práce je 4 305 600 J.</a:t>
            </a:r>
          </a:p>
          <a:p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                </a:t>
            </a:r>
          </a:p>
        </p:txBody>
      </p:sp>
      <p:pic>
        <p:nvPicPr>
          <p:cNvPr id="5" name="Picture 28" descr="C:\Documents and Settings\Fujitsu-Siemens\Local Settings\Temporary Internet Files\Content.IE5\ZL4VJKRS\MP900448314[1].jpg"/>
          <p:cNvPicPr>
            <a:picLocks noChangeAspect="1" noChangeArrowheads="1"/>
          </p:cNvPicPr>
          <p:nvPr/>
        </p:nvPicPr>
        <p:blipFill>
          <a:blip r:embed="rId2"/>
          <a:srcRect l="8594" t="1172" r="61719" b="20313"/>
          <a:stretch>
            <a:fillRect/>
          </a:stretch>
        </p:blipFill>
        <p:spPr bwMode="auto">
          <a:xfrm>
            <a:off x="6286500" y="3643313"/>
            <a:ext cx="1214438" cy="2141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Výbuch 2 5"/>
          <p:cNvSpPr/>
          <p:nvPr/>
        </p:nvSpPr>
        <p:spPr>
          <a:xfrm>
            <a:off x="7500938" y="1500188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8" presetClass="entr" presetSubtype="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313" y="357188"/>
            <a:ext cx="8243887" cy="3243262"/>
          </a:xfrm>
          <a:solidFill>
            <a:schemeClr val="tx1"/>
          </a:solidFill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Rozvodným závodům platí spotřebitelé odebranou elektrickou energii (práci).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Vzhledem k tomu, že joule je pro tento účel malou jednotkou, účtují tuto energii rozvodné závody v kWh.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554" name="Podnadpis 2"/>
          <p:cNvSpPr>
            <a:spLocks noGrp="1"/>
          </p:cNvSpPr>
          <p:nvPr>
            <p:ph type="subTitle" idx="1"/>
          </p:nvPr>
        </p:nvSpPr>
        <p:spPr>
          <a:xfrm>
            <a:off x="357188" y="5715000"/>
            <a:ext cx="8072437" cy="785813"/>
          </a:xfrm>
          <a:solidFill>
            <a:schemeClr val="tx1"/>
          </a:solidFill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Dokážete vyjádřit 1 </a:t>
            </a:r>
            <a:r>
              <a:rPr lang="cs-CZ" b="1" i="1" smtClean="0">
                <a:solidFill>
                  <a:schemeClr val="bg1"/>
                </a:solidFill>
              </a:rPr>
              <a:t>kWh</a:t>
            </a:r>
            <a:r>
              <a:rPr lang="cs-CZ" b="1" smtClean="0">
                <a:solidFill>
                  <a:schemeClr val="bg1"/>
                </a:solidFill>
              </a:rPr>
              <a:t> v </a:t>
            </a:r>
            <a:r>
              <a:rPr lang="cs-CZ" b="1" i="1" smtClean="0">
                <a:solidFill>
                  <a:schemeClr val="bg1"/>
                </a:solidFill>
              </a:rPr>
              <a:t>J (</a:t>
            </a:r>
            <a:r>
              <a:rPr lang="cs-CZ" sz="3600" b="1" i="1" smtClean="0">
                <a:solidFill>
                  <a:schemeClr val="bg1"/>
                </a:solidFill>
              </a:rPr>
              <a:t>joulech)?</a:t>
            </a:r>
            <a:endParaRPr lang="cs-CZ" b="1" i="1" smtClean="0">
              <a:solidFill>
                <a:schemeClr val="bg1"/>
              </a:solidFill>
            </a:endParaRPr>
          </a:p>
        </p:txBody>
      </p:sp>
      <p:pic>
        <p:nvPicPr>
          <p:cNvPr id="23555" name="Picture 15" descr="C:\Documents and Settings\Fujitsu-Siemens\Local Settings\Temporary Internet Files\Content.IE5\TX1IFBFF\MP90040269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25" y="3714750"/>
            <a:ext cx="18796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Výbuch 2 5"/>
          <p:cNvSpPr/>
          <p:nvPr/>
        </p:nvSpPr>
        <p:spPr>
          <a:xfrm>
            <a:off x="5429250" y="4714875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Podnadpis 2"/>
          <p:cNvSpPr txBox="1">
            <a:spLocks/>
          </p:cNvSpPr>
          <p:nvPr/>
        </p:nvSpPr>
        <p:spPr bwMode="auto">
          <a:xfrm>
            <a:off x="1857375" y="3429000"/>
            <a:ext cx="5357813" cy="785813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chemeClr val="bg1"/>
                </a:solidFill>
                <a:latin typeface="Calibri" pitchFamily="34" charset="0"/>
              </a:rPr>
              <a:t>1 kWh = 3 600 000 J</a:t>
            </a:r>
          </a:p>
        </p:txBody>
      </p:sp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285750" y="500063"/>
            <a:ext cx="8358188" cy="21844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Calibri" pitchFamily="34" charset="0"/>
              </a:rPr>
              <a:t>1 kW   = 1000 W (předpona kilo znamená tisíci násobek)</a:t>
            </a:r>
          </a:p>
          <a:p>
            <a:r>
              <a:rPr lang="cs-CZ" sz="2800">
                <a:solidFill>
                  <a:schemeClr val="bg1"/>
                </a:solidFill>
                <a:latin typeface="Calibri" pitchFamily="34" charset="0"/>
              </a:rPr>
              <a:t>1 hod  = 3600 s</a:t>
            </a:r>
          </a:p>
          <a:p>
            <a:r>
              <a:rPr lang="cs-CZ" sz="2800">
                <a:solidFill>
                  <a:schemeClr val="bg1"/>
                </a:solidFill>
                <a:latin typeface="Calibri" pitchFamily="34" charset="0"/>
              </a:rPr>
              <a:t>1 kWh = 3 600 000 Ws</a:t>
            </a:r>
          </a:p>
          <a:p>
            <a:r>
              <a:rPr lang="cs-CZ" sz="2800">
                <a:solidFill>
                  <a:schemeClr val="bg1"/>
                </a:solidFill>
                <a:latin typeface="Calibri" pitchFamily="34" charset="0"/>
              </a:rPr>
              <a:t>1Ws    = 1 J</a:t>
            </a:r>
          </a:p>
          <a:p>
            <a:endParaRPr lang="cs-CZ" sz="240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88" y="4857750"/>
            <a:ext cx="8215312" cy="461963"/>
          </a:xfrm>
          <a:prstGeom prst="rect">
            <a:avLst/>
          </a:prstGeom>
          <a:solidFill>
            <a:schemeClr val="bg2">
              <a:lumMod val="75000"/>
            </a:schemeClr>
          </a:solidFill>
          <a:ln w="53975">
            <a:solidFill>
              <a:schemeClr val="tx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1 kWh  je jednotka, kterou používáme k vyjádření větší práce.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285852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602" name="TextovéPole 3"/>
          <p:cNvSpPr txBox="1">
            <a:spLocks noChangeArrowheads="1"/>
          </p:cNvSpPr>
          <p:nvPr/>
        </p:nvSpPr>
        <p:spPr bwMode="auto">
          <a:xfrm>
            <a:off x="285750" y="428625"/>
            <a:ext cx="8358188" cy="1077913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Pomocí znalosti předpon jednotek vyber správnou odpověď:</a:t>
            </a:r>
          </a:p>
        </p:txBody>
      </p:sp>
      <p:sp>
        <p:nvSpPr>
          <p:cNvPr id="6" name="Výbuch 2 5"/>
          <p:cNvSpPr/>
          <p:nvPr/>
        </p:nvSpPr>
        <p:spPr>
          <a:xfrm>
            <a:off x="7429500" y="1357313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  <p:sp>
        <p:nvSpPr>
          <p:cNvPr id="5" name="Tlačítko akce: Dopředu nebo Další 4">
            <a:hlinkClick r:id="rId7" action="ppaction://hlinksldjump" highlightClick="1"/>
          </p:cNvPr>
          <p:cNvSpPr/>
          <p:nvPr/>
        </p:nvSpPr>
        <p:spPr>
          <a:xfrm>
            <a:off x="5857875" y="2071688"/>
            <a:ext cx="1042988" cy="104298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lačítko akce: Dopředu nebo Další 6">
            <a:hlinkClick r:id="rId7" action="ppaction://hlinksldjump" highlightClick="1"/>
          </p:cNvPr>
          <p:cNvSpPr/>
          <p:nvPr/>
        </p:nvSpPr>
        <p:spPr>
          <a:xfrm>
            <a:off x="5857875" y="4857750"/>
            <a:ext cx="1042988" cy="10429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5857875" y="3429000"/>
            <a:ext cx="1042988" cy="10429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285852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626" name="TextovéPole 3"/>
          <p:cNvSpPr txBox="1">
            <a:spLocks noChangeArrowheads="1"/>
          </p:cNvSpPr>
          <p:nvPr/>
        </p:nvSpPr>
        <p:spPr bwMode="auto">
          <a:xfrm>
            <a:off x="285750" y="428625"/>
            <a:ext cx="8358188" cy="584200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Vyber správnou odpověď :</a:t>
            </a:r>
          </a:p>
        </p:txBody>
      </p:sp>
      <p:sp>
        <p:nvSpPr>
          <p:cNvPr id="6" name="Výbuch 2 5"/>
          <p:cNvSpPr/>
          <p:nvPr/>
        </p:nvSpPr>
        <p:spPr>
          <a:xfrm>
            <a:off x="7858125" y="1285875"/>
            <a:ext cx="1071563" cy="1214438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  <p:sp>
        <p:nvSpPr>
          <p:cNvPr id="5" name="Tlačítko akce: Dopředu nebo Další 4">
            <a:hlinkClick r:id="rId7" action="ppaction://hlinksldjump" highlightClick="1"/>
          </p:cNvPr>
          <p:cNvSpPr/>
          <p:nvPr/>
        </p:nvSpPr>
        <p:spPr>
          <a:xfrm>
            <a:off x="5857875" y="2000250"/>
            <a:ext cx="1042988" cy="10429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5857875" y="3429000"/>
            <a:ext cx="1042988" cy="10429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lačítko akce: Dopředu nebo Další 7">
            <a:hlinkClick r:id="rId8" action="ppaction://hlinksldjump" highlightClick="1"/>
          </p:cNvPr>
          <p:cNvSpPr/>
          <p:nvPr/>
        </p:nvSpPr>
        <p:spPr>
          <a:xfrm>
            <a:off x="5857875" y="4786313"/>
            <a:ext cx="1042988" cy="104298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285852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7650" name="TextovéPole 3"/>
          <p:cNvSpPr txBox="1">
            <a:spLocks noChangeArrowheads="1"/>
          </p:cNvSpPr>
          <p:nvPr/>
        </p:nvSpPr>
        <p:spPr bwMode="auto">
          <a:xfrm>
            <a:off x="285750" y="428625"/>
            <a:ext cx="8358188" cy="584200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Vyber správnou odpověď : 1 kWh</a:t>
            </a:r>
          </a:p>
        </p:txBody>
      </p:sp>
      <p:sp>
        <p:nvSpPr>
          <p:cNvPr id="7" name="Výbuch 2 6"/>
          <p:cNvSpPr/>
          <p:nvPr/>
        </p:nvSpPr>
        <p:spPr>
          <a:xfrm>
            <a:off x="7643813" y="857250"/>
            <a:ext cx="1071562" cy="1214438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5786438" y="2000250"/>
            <a:ext cx="1042987" cy="10429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rId7" action="ppaction://hlinksldjump" highlightClick="1"/>
          </p:cNvPr>
          <p:cNvSpPr/>
          <p:nvPr/>
        </p:nvSpPr>
        <p:spPr>
          <a:xfrm>
            <a:off x="5857875" y="3429000"/>
            <a:ext cx="1042988" cy="10429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lačítko akce: Dopředu nebo Další 7">
            <a:hlinkClick r:id="rId8" action="ppaction://hlinksldjump" highlightClick="1"/>
          </p:cNvPr>
          <p:cNvSpPr/>
          <p:nvPr/>
        </p:nvSpPr>
        <p:spPr>
          <a:xfrm>
            <a:off x="5786438" y="4786313"/>
            <a:ext cx="1042987" cy="104298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5429250" y="500063"/>
            <a:ext cx="2703513" cy="2357437"/>
            <a:chOff x="5572132" y="2000240"/>
            <a:chExt cx="2703778" cy="2357455"/>
          </a:xfrm>
        </p:grpSpPr>
        <p:sp>
          <p:nvSpPr>
            <p:cNvPr id="7" name="Rovnoramenný trojúhelník 6"/>
            <p:cNvSpPr/>
            <p:nvPr/>
          </p:nvSpPr>
          <p:spPr>
            <a:xfrm>
              <a:off x="5572132" y="2000240"/>
              <a:ext cx="2703778" cy="2357455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6143688" y="3357562"/>
              <a:ext cx="1571779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>
              <a:endCxn id="7" idx="3"/>
            </p:cNvCxnSpPr>
            <p:nvPr/>
          </p:nvCxnSpPr>
          <p:spPr>
            <a:xfrm rot="5400000">
              <a:off x="6427923" y="3854454"/>
              <a:ext cx="1000133" cy="635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693" name="TextovéPole 9"/>
            <p:cNvSpPr txBox="1">
              <a:spLocks noChangeArrowheads="1"/>
            </p:cNvSpPr>
            <p:nvPr/>
          </p:nvSpPr>
          <p:spPr bwMode="auto">
            <a:xfrm>
              <a:off x="6286512" y="3571876"/>
              <a:ext cx="42862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P</a:t>
              </a:r>
            </a:p>
          </p:txBody>
        </p:sp>
        <p:sp>
          <p:nvSpPr>
            <p:cNvPr id="28694" name="TextovéPole 10"/>
            <p:cNvSpPr txBox="1">
              <a:spLocks noChangeArrowheads="1"/>
            </p:cNvSpPr>
            <p:nvPr/>
          </p:nvSpPr>
          <p:spPr bwMode="auto">
            <a:xfrm>
              <a:off x="6643702" y="2714620"/>
              <a:ext cx="42862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W</a:t>
              </a:r>
            </a:p>
          </p:txBody>
        </p:sp>
        <p:sp>
          <p:nvSpPr>
            <p:cNvPr id="28695" name="TextovéPole 11"/>
            <p:cNvSpPr txBox="1">
              <a:spLocks noChangeArrowheads="1"/>
            </p:cNvSpPr>
            <p:nvPr/>
          </p:nvSpPr>
          <p:spPr bwMode="auto">
            <a:xfrm>
              <a:off x="7072330" y="3643314"/>
              <a:ext cx="42862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T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5429250" y="500063"/>
            <a:ext cx="2703513" cy="2428875"/>
            <a:chOff x="5572132" y="2000240"/>
            <a:chExt cx="2703778" cy="2428893"/>
          </a:xfrm>
        </p:grpSpPr>
        <p:sp>
          <p:nvSpPr>
            <p:cNvPr id="15" name="Rovnoramenný trojúhelník 14"/>
            <p:cNvSpPr/>
            <p:nvPr/>
          </p:nvSpPr>
          <p:spPr>
            <a:xfrm>
              <a:off x="5572132" y="2000240"/>
              <a:ext cx="2703778" cy="2428893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16" name="Přímá spojovací čára 15"/>
            <p:cNvCxnSpPr/>
            <p:nvPr/>
          </p:nvCxnSpPr>
          <p:spPr>
            <a:xfrm>
              <a:off x="6143688" y="3357562"/>
              <a:ext cx="1571779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>
              <a:endCxn id="15" idx="3"/>
            </p:cNvCxnSpPr>
            <p:nvPr/>
          </p:nvCxnSpPr>
          <p:spPr>
            <a:xfrm rot="5400000">
              <a:off x="6427923" y="3925892"/>
              <a:ext cx="1000132" cy="635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687" name="TextovéPole 17"/>
            <p:cNvSpPr txBox="1">
              <a:spLocks noChangeArrowheads="1"/>
            </p:cNvSpPr>
            <p:nvPr/>
          </p:nvSpPr>
          <p:spPr bwMode="auto">
            <a:xfrm>
              <a:off x="6286512" y="3571876"/>
              <a:ext cx="42862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cs-CZ" sz="2400">
                <a:latin typeface="Calibri" pitchFamily="34" charset="0"/>
              </a:endParaRPr>
            </a:p>
          </p:txBody>
        </p:sp>
        <p:sp>
          <p:nvSpPr>
            <p:cNvPr id="28688" name="TextovéPole 18"/>
            <p:cNvSpPr txBox="1">
              <a:spLocks noChangeArrowheads="1"/>
            </p:cNvSpPr>
            <p:nvPr/>
          </p:nvSpPr>
          <p:spPr bwMode="auto">
            <a:xfrm>
              <a:off x="6643702" y="2714620"/>
              <a:ext cx="42862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cs-CZ" sz="2400">
                <a:latin typeface="Calibri" pitchFamily="34" charset="0"/>
              </a:endParaRPr>
            </a:p>
          </p:txBody>
        </p:sp>
        <p:sp>
          <p:nvSpPr>
            <p:cNvPr id="28689" name="TextovéPole 19"/>
            <p:cNvSpPr txBox="1">
              <a:spLocks noChangeArrowheads="1"/>
            </p:cNvSpPr>
            <p:nvPr/>
          </p:nvSpPr>
          <p:spPr bwMode="auto">
            <a:xfrm>
              <a:off x="7072330" y="3643314"/>
              <a:ext cx="42862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cs-CZ" sz="2400">
                <a:latin typeface="Calibri" pitchFamily="34" charset="0"/>
              </a:endParaRPr>
            </a:p>
          </p:txBody>
        </p:sp>
      </p:grpSp>
      <p:sp>
        <p:nvSpPr>
          <p:cNvPr id="28675" name="TextovéPole 20"/>
          <p:cNvSpPr txBox="1">
            <a:spLocks noChangeArrowheads="1"/>
          </p:cNvSpPr>
          <p:nvPr/>
        </p:nvSpPr>
        <p:spPr bwMode="auto">
          <a:xfrm>
            <a:off x="285750" y="785813"/>
            <a:ext cx="5286375" cy="830262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Vepiš do této pomůcky  na správná místa veličiny ze vzorce pro práci.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214313" y="2500313"/>
            <a:ext cx="4429125" cy="461962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Napiš vztah pro výpočet: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14313" y="3429000"/>
            <a:ext cx="1428750" cy="461963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Práce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14313" y="4357688"/>
            <a:ext cx="1428750" cy="461962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Výkonu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14313" y="5572125"/>
            <a:ext cx="1428750" cy="461963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Času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2214563" y="3571875"/>
            <a:ext cx="2143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W = P . </a:t>
            </a:r>
            <a:r>
              <a:rPr lang="cs-CZ" sz="2400"/>
              <a:t>t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2214563" y="4357688"/>
            <a:ext cx="2143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 = W : </a:t>
            </a:r>
            <a:r>
              <a:rPr lang="cs-CZ" sz="2400"/>
              <a:t>t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214563" y="5572125"/>
            <a:ext cx="2143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</a:t>
            </a:r>
            <a:r>
              <a:rPr lang="cs-CZ" sz="2400">
                <a:latin typeface="Calibri" pitchFamily="34" charset="0"/>
              </a:rPr>
              <a:t> = W : P</a:t>
            </a:r>
          </a:p>
        </p:txBody>
      </p:sp>
      <p:sp>
        <p:nvSpPr>
          <p:cNvPr id="30" name="Výbuch 2 29"/>
          <p:cNvSpPr/>
          <p:nvPr/>
        </p:nvSpPr>
        <p:spPr>
          <a:xfrm>
            <a:off x="7643813" y="357188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8" presetClass="entr" presetSubtype="6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/>
      <p:bldP spid="27" grpId="0"/>
      <p:bldP spid="2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1"/>
          <p:cNvSpPr txBox="1">
            <a:spLocks noChangeArrowheads="1"/>
          </p:cNvSpPr>
          <p:nvPr/>
        </p:nvSpPr>
        <p:spPr bwMode="auto">
          <a:xfrm>
            <a:off x="714375" y="500063"/>
            <a:ext cx="7786688" cy="954087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tabLst>
                <a:tab pos="1703388" algn="l"/>
              </a:tabLst>
            </a:pPr>
            <a:r>
              <a:rPr lang="cs-CZ" sz="2800" b="1">
                <a:latin typeface="Calibri" pitchFamily="34" charset="0"/>
              </a:rPr>
              <a:t>Jakou práci vykonal motor pily, který pracoval </a:t>
            </a:r>
          </a:p>
          <a:p>
            <a:pPr>
              <a:tabLst>
                <a:tab pos="1703388" algn="l"/>
              </a:tabLst>
            </a:pPr>
            <a:r>
              <a:rPr lang="cs-CZ" sz="2800" b="1">
                <a:latin typeface="Calibri" pitchFamily="34" charset="0"/>
              </a:rPr>
              <a:t>s výkonem 1,5 kW po dobu 30 minut? </a:t>
            </a:r>
          </a:p>
        </p:txBody>
      </p:sp>
      <p:pic>
        <p:nvPicPr>
          <p:cNvPr id="29698" name="Picture 21" descr="C:\Documents and Settings\Fujitsu-Siemens\Local Settings\Temporary Internet Files\Content.IE5\TX1IFBFF\MC90039765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25" y="2357438"/>
            <a:ext cx="1819275" cy="171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57250" y="2214563"/>
            <a:ext cx="5072063" cy="33782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Řešení:</a:t>
            </a:r>
          </a:p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P = 1,5 kW =  1 500 W</a:t>
            </a:r>
          </a:p>
          <a:p>
            <a:r>
              <a:rPr lang="cs-CZ" sz="2400" b="1">
                <a:solidFill>
                  <a:schemeClr val="bg1"/>
                </a:solidFill>
              </a:rPr>
              <a:t>t</a:t>
            </a:r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 = 30 min = 1 800 s</a:t>
            </a:r>
          </a:p>
          <a:p>
            <a:r>
              <a:rPr lang="cs-CZ" sz="2400" b="1" u="sng">
                <a:solidFill>
                  <a:schemeClr val="bg1"/>
                </a:solidFill>
                <a:latin typeface="Calibri" pitchFamily="34" charset="0"/>
              </a:rPr>
              <a:t>W = ?             .</a:t>
            </a:r>
          </a:p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W = P . </a:t>
            </a:r>
            <a:r>
              <a:rPr lang="cs-CZ" sz="2400" b="1">
                <a:solidFill>
                  <a:schemeClr val="bg1"/>
                </a:solidFill>
              </a:rPr>
              <a:t>t</a:t>
            </a:r>
          </a:p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W = 1 500 . 1 800</a:t>
            </a:r>
          </a:p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W = 2 700 000 (J)</a:t>
            </a:r>
          </a:p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Motor vykonal práci 2700 kJ. 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7858125" y="1643063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extovéPole 1"/>
          <p:cNvSpPr txBox="1">
            <a:spLocks noChangeArrowheads="1"/>
          </p:cNvSpPr>
          <p:nvPr/>
        </p:nvSpPr>
        <p:spPr bwMode="auto">
          <a:xfrm>
            <a:off x="428625" y="500063"/>
            <a:ext cx="8280400" cy="830262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Jakou  elektrickou práci vykonal vařič, kterým procházel při napětí sítě po dobu dvou minut proud 2 A?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428625" y="2571750"/>
            <a:ext cx="2990850" cy="4572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 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Napětí sítě je 230 V.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28625" y="3214688"/>
            <a:ext cx="7429500" cy="33782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I = 2 A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U = 230 V</a:t>
            </a:r>
          </a:p>
          <a:p>
            <a:r>
              <a:rPr lang="cs-CZ" sz="2400">
                <a:solidFill>
                  <a:schemeClr val="bg1"/>
                </a:solidFill>
              </a:rPr>
              <a:t>t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= 2 min = 120 s</a:t>
            </a:r>
          </a:p>
          <a:p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W = ?                                  .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W = U . I . </a:t>
            </a:r>
            <a:r>
              <a:rPr lang="cs-CZ" sz="2400">
                <a:solidFill>
                  <a:schemeClr val="bg1"/>
                </a:solidFill>
              </a:rPr>
              <a:t>t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W = 230 . 2 . 120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W =55 200 J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Elektrická práce je 55 200J.</a:t>
            </a:r>
          </a:p>
          <a:p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                </a:t>
            </a:r>
          </a:p>
        </p:txBody>
      </p:sp>
      <p:sp>
        <p:nvSpPr>
          <p:cNvPr id="30724" name="TextovéPole 5"/>
          <p:cNvSpPr txBox="1">
            <a:spLocks noChangeArrowheads="1"/>
          </p:cNvSpPr>
          <p:nvPr/>
        </p:nvSpPr>
        <p:spPr bwMode="auto">
          <a:xfrm>
            <a:off x="428625" y="1928813"/>
            <a:ext cx="2714625" cy="46196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Řešení:</a:t>
            </a:r>
          </a:p>
        </p:txBody>
      </p:sp>
      <p:sp>
        <p:nvSpPr>
          <p:cNvPr id="7" name="Výbuch 2 6"/>
          <p:cNvSpPr/>
          <p:nvPr/>
        </p:nvSpPr>
        <p:spPr>
          <a:xfrm>
            <a:off x="7643813" y="1285875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Obdélník 1"/>
          <p:cNvSpPr>
            <a:spLocks noChangeArrowheads="1"/>
          </p:cNvSpPr>
          <p:nvPr/>
        </p:nvSpPr>
        <p:spPr bwMode="auto">
          <a:xfrm>
            <a:off x="500063" y="214313"/>
            <a:ext cx="8215312" cy="830262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Jakou  energii spotřeboval vařič o odporu 40 </a:t>
            </a:r>
            <a:r>
              <a:rPr lang="el-GR" sz="2400">
                <a:latin typeface="Calibri" pitchFamily="34" charset="0"/>
              </a:rPr>
              <a:t>Ω</a:t>
            </a:r>
            <a:r>
              <a:rPr lang="cs-CZ" sz="2400">
                <a:latin typeface="Calibri" pitchFamily="34" charset="0"/>
              </a:rPr>
              <a:t>, kterým procházel po dobu šesti minut  proud 5 A. Vyjádřete tuto energii v kWh.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500063" y="1500188"/>
            <a:ext cx="8143875" cy="505301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I =     5 A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R =  40</a:t>
            </a:r>
            <a:r>
              <a:rPr lang="el-GR" sz="2400">
                <a:latin typeface="Calibri" pitchFamily="34" charset="0"/>
              </a:rPr>
              <a:t> </a:t>
            </a:r>
            <a:r>
              <a:rPr lang="el-GR" sz="2400">
                <a:solidFill>
                  <a:schemeClr val="bg1"/>
                </a:solidFill>
                <a:latin typeface="Calibri" pitchFamily="34" charset="0"/>
              </a:rPr>
              <a:t>Ω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</a:t>
            </a:r>
          </a:p>
          <a:p>
            <a:r>
              <a:rPr lang="cs-CZ" sz="2400">
                <a:solidFill>
                  <a:schemeClr val="bg1"/>
                </a:solidFill>
              </a:rPr>
              <a:t>t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=     6 min = 360 s</a:t>
            </a:r>
          </a:p>
          <a:p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W =   ?                                  .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Elektrickou energii – práci – vypočítáme: W = U . I . </a:t>
            </a:r>
            <a:r>
              <a:rPr lang="cs-CZ" sz="2400">
                <a:solidFill>
                  <a:schemeClr val="bg1"/>
                </a:solidFill>
              </a:rPr>
              <a:t>t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Neznáme napětí U. Vypočítáme ho ze vztahu U = I . R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U = 5 . 40 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U = 200 V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W = U . I . </a:t>
            </a:r>
            <a:r>
              <a:rPr lang="cs-CZ" sz="2400">
                <a:solidFill>
                  <a:schemeClr val="bg1"/>
                </a:solidFill>
              </a:rPr>
              <a:t>t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W = 200 . 5 . 360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W =360 000 J</a:t>
            </a:r>
          </a:p>
          <a:p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Odebraná energie je 360 000 J. To je 0,1 kWh. </a:t>
            </a:r>
          </a:p>
          <a:p>
            <a:r>
              <a:rPr lang="cs-CZ" sz="2000" u="sng">
                <a:solidFill>
                  <a:schemeClr val="bg1"/>
                </a:solidFill>
                <a:latin typeface="Calibri" pitchFamily="34" charset="0"/>
              </a:rPr>
              <a:t>(1 J je 1: 3 6000 000 kWh.)</a:t>
            </a:r>
          </a:p>
          <a:p>
            <a:r>
              <a:rPr lang="cs-CZ" u="sng">
                <a:solidFill>
                  <a:schemeClr val="bg1"/>
                </a:solidFill>
                <a:latin typeface="Calibri" pitchFamily="34" charset="0"/>
              </a:rPr>
              <a:t>                </a:t>
            </a:r>
          </a:p>
        </p:txBody>
      </p:sp>
      <p:sp>
        <p:nvSpPr>
          <p:cNvPr id="4" name="Výbuch 2 3"/>
          <p:cNvSpPr/>
          <p:nvPr/>
        </p:nvSpPr>
        <p:spPr>
          <a:xfrm>
            <a:off x="7572375" y="1071563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extovéPole 1"/>
          <p:cNvSpPr txBox="1">
            <a:spLocks noChangeArrowheads="1"/>
          </p:cNvSpPr>
          <p:nvPr/>
        </p:nvSpPr>
        <p:spPr bwMode="auto">
          <a:xfrm>
            <a:off x="714375" y="500063"/>
            <a:ext cx="7786688" cy="954087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tabLst>
                <a:tab pos="1703388" algn="l"/>
              </a:tabLst>
            </a:pPr>
            <a:r>
              <a:rPr lang="cs-CZ" sz="2800" b="1">
                <a:latin typeface="Calibri" pitchFamily="34" charset="0"/>
              </a:rPr>
              <a:t>Jak dlouho může svítit žárovka o příkonu 60 W, abychom spotřebovali 1,2 kJ (1,2 kWs) energie?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57250" y="2214563"/>
            <a:ext cx="5072063" cy="374332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Řešení:</a:t>
            </a:r>
          </a:p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P = 60 W</a:t>
            </a:r>
          </a:p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W = 1,2 kJ = 1 200 J</a:t>
            </a:r>
          </a:p>
          <a:p>
            <a:r>
              <a:rPr lang="cs-CZ" sz="2400" b="1" u="sng">
                <a:solidFill>
                  <a:schemeClr val="bg1"/>
                </a:solidFill>
              </a:rPr>
              <a:t>t</a:t>
            </a:r>
            <a:r>
              <a:rPr lang="cs-CZ" sz="2400" b="1" u="sng">
                <a:solidFill>
                  <a:schemeClr val="bg1"/>
                </a:solidFill>
                <a:latin typeface="Calibri" pitchFamily="34" charset="0"/>
              </a:rPr>
              <a:t> = ?(s)         </a:t>
            </a:r>
            <a:r>
              <a:rPr lang="cs-CZ" sz="2400" b="1" u="sng">
                <a:latin typeface="Calibri" pitchFamily="34" charset="0"/>
              </a:rPr>
              <a:t>.</a:t>
            </a:r>
          </a:p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W = P . </a:t>
            </a:r>
            <a:r>
              <a:rPr lang="cs-CZ" sz="2400" b="1">
                <a:solidFill>
                  <a:schemeClr val="bg1"/>
                </a:solidFill>
              </a:rPr>
              <a:t>t</a:t>
            </a:r>
          </a:p>
          <a:p>
            <a:r>
              <a:rPr lang="cs-CZ" sz="2400" b="1">
                <a:solidFill>
                  <a:schemeClr val="bg1"/>
                </a:solidFill>
              </a:rPr>
              <a:t>t</a:t>
            </a:r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 = W : P</a:t>
            </a:r>
          </a:p>
          <a:p>
            <a:r>
              <a:rPr lang="cs-CZ" sz="2400" b="1">
                <a:solidFill>
                  <a:schemeClr val="bg1"/>
                </a:solidFill>
              </a:rPr>
              <a:t>t</a:t>
            </a:r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= 1 200 : 60</a:t>
            </a:r>
          </a:p>
          <a:p>
            <a:r>
              <a:rPr lang="cs-CZ" sz="2400" b="1">
                <a:solidFill>
                  <a:schemeClr val="bg1"/>
                </a:solidFill>
              </a:rPr>
              <a:t>t</a:t>
            </a:r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=  20 (s)</a:t>
            </a:r>
          </a:p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Žárovka může svítit 20 s. 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7858125" y="1643063"/>
            <a:ext cx="914400" cy="91440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?</a:t>
            </a:r>
            <a:endParaRPr lang="cs-CZ" sz="3600" dirty="0"/>
          </a:p>
        </p:txBody>
      </p:sp>
      <p:pic>
        <p:nvPicPr>
          <p:cNvPr id="32772" name="Picture 4" descr="C:\Documents and Settings\Fujitsu-Siemens\Local Settings\Temporary Internet Files\Content.IE5\Q0AO16MH\MC9004043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63" y="2786063"/>
            <a:ext cx="2522537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85750" y="1500188"/>
            <a:ext cx="7715250" cy="83026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Protože výroba elektřiny ve většině elektráren zatěžuje životní prostředí, je potřeba s elektřinou šetřit.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7188" y="2714625"/>
            <a:ext cx="7572375" cy="954088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Uveďte, jak se můžete na šetření el. energií podílet i vy.</a:t>
            </a:r>
          </a:p>
        </p:txBody>
      </p:sp>
      <p:sp>
        <p:nvSpPr>
          <p:cNvPr id="8" name="Prstenec 7"/>
          <p:cNvSpPr/>
          <p:nvPr/>
        </p:nvSpPr>
        <p:spPr>
          <a:xfrm>
            <a:off x="8072438" y="142875"/>
            <a:ext cx="914400" cy="914400"/>
          </a:xfrm>
          <a:prstGeom prst="donut">
            <a:avLst>
              <a:gd name="adj" fmla="val 48684"/>
            </a:avLst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tx1"/>
                </a:solidFill>
              </a:rPr>
              <a:t>?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428625" y="5572125"/>
            <a:ext cx="47148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Zdroj obrázků: Galerie MS Office: </a:t>
            </a:r>
            <a:r>
              <a:rPr lang="cs-CZ" b="1" u="sng">
                <a:latin typeface="Calibri" pitchFamily="34" charset="0"/>
                <a:hlinkClick r:id="rId2"/>
              </a:rPr>
              <a:t>www.office.microsoft.com</a:t>
            </a:r>
            <a:r>
              <a:rPr lang="cs-CZ" b="1">
                <a:latin typeface="Calibri" pitchFamily="34" charset="0"/>
              </a:rPr>
              <a:t>,  4/2013</a:t>
            </a:r>
          </a:p>
          <a:p>
            <a:r>
              <a:rPr lang="cs-CZ" b="1">
                <a:latin typeface="Calibri" pitchFamily="34" charset="0"/>
              </a:rPr>
              <a:t>a vlastní práce.</a:t>
            </a:r>
            <a:endParaRPr lang="cs-CZ">
              <a:latin typeface="Calibri" pitchFamily="34" charset="0"/>
            </a:endParaRPr>
          </a:p>
        </p:txBody>
      </p:sp>
      <p:sp>
        <p:nvSpPr>
          <p:cNvPr id="33797" name="TextovéPole 12"/>
          <p:cNvSpPr txBox="1">
            <a:spLocks noChangeArrowheads="1"/>
          </p:cNvSpPr>
          <p:nvPr/>
        </p:nvSpPr>
        <p:spPr bwMode="auto">
          <a:xfrm>
            <a:off x="285750" y="428625"/>
            <a:ext cx="7715250" cy="523875"/>
          </a:xfrm>
          <a:prstGeom prst="rect">
            <a:avLst/>
          </a:prstGeom>
          <a:solidFill>
            <a:srgbClr val="0707E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Proč je potřeba, abychom šetřili elektrickou energii?</a:t>
            </a:r>
          </a:p>
        </p:txBody>
      </p:sp>
      <p:pic>
        <p:nvPicPr>
          <p:cNvPr id="10245" name="Picture 5" descr="C:\Documents and Settings\Fujitsu-Siemens\Local Settings\Temporary Internet Files\Content.IE5\Q0AO16MH\MC90043755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0" y="4929188"/>
            <a:ext cx="1879600" cy="171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57188" y="4071938"/>
            <a:ext cx="7572375" cy="83026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 Například zbytečně nenechat zapnuté spotřebiče, používat úspornější druhy svítidel a spotřebičů atd.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2" grpId="0"/>
      <p:bldP spid="16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1502</TotalTime>
  <Words>668</Words>
  <Application>Microsoft Office PowerPoint</Application>
  <PresentationFormat>On-screen Show (4:3)</PresentationFormat>
  <Paragraphs>143</Paragraphs>
  <Slides>19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Calibri</vt:lpstr>
      <vt:lpstr>Arial</vt:lpstr>
      <vt:lpstr>Motiv sady Office</vt:lpstr>
      <vt:lpstr>Snímek 1</vt:lpstr>
      <vt:lpstr>Anotace: PowerPointová prezentace seznamuje žáky s veličinou elektrická práce, jejími jednotkami a s řešením úloh na  elektrickou práci. </vt:lpstr>
      <vt:lpstr>Elektrická práce</vt:lpstr>
      <vt:lpstr>Práci vypočítáme, když výkon násobíme časem.</vt:lpstr>
      <vt:lpstr>Elektrický proud může: vodič zahřívat. Může mít chemické a světelné účinky.  Elektrický proud může také  roztočit některá zařízení (motory). </vt:lpstr>
      <vt:lpstr>Elektrický proud může  konat práci. </vt:lpstr>
      <vt:lpstr>Snímek 7</vt:lpstr>
      <vt:lpstr>Snímek 8</vt:lpstr>
      <vt:lpstr>Rozvodným závodům platí spotřebitelé odebranou elektrickou energii (práci). Vzhledem k tomu, že joule je pro tento účel malou jednotkou, účtují tuto energii rozvodné závody v kWh.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DUM</cp:lastModifiedBy>
  <cp:revision>130</cp:revision>
  <dcterms:created xsi:type="dcterms:W3CDTF">2013-03-24T15:22:22Z</dcterms:created>
  <dcterms:modified xsi:type="dcterms:W3CDTF">2013-05-28T19:15:26Z</dcterms:modified>
</cp:coreProperties>
</file>