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quickStyle3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7" r:id="rId2"/>
    <p:sldId id="258" r:id="rId3"/>
    <p:sldId id="259" r:id="rId4"/>
    <p:sldId id="275" r:id="rId5"/>
    <p:sldId id="272" r:id="rId6"/>
    <p:sldId id="271" r:id="rId7"/>
    <p:sldId id="256" r:id="rId8"/>
    <p:sldId id="261" r:id="rId9"/>
    <p:sldId id="273" r:id="rId10"/>
    <p:sldId id="262" r:id="rId11"/>
    <p:sldId id="274" r:id="rId12"/>
    <p:sldId id="265" r:id="rId13"/>
    <p:sldId id="264" r:id="rId14"/>
    <p:sldId id="266" r:id="rId15"/>
    <p:sldId id="268" r:id="rId16"/>
    <p:sldId id="269" r:id="rId17"/>
    <p:sldId id="267" r:id="rId18"/>
    <p:sldId id="27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463" autoAdjust="0"/>
    <p:restoredTop sz="94660"/>
  </p:normalViewPr>
  <p:slideViewPr>
    <p:cSldViewPr>
      <p:cViewPr varScale="1">
        <p:scale>
          <a:sx n="99" d="100"/>
          <a:sy n="99" d="100"/>
        </p:scale>
        <p:origin x="-24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C50A0C-D01E-477F-B9B0-DF37A06DBB58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24ECBD-6DF8-4627-8720-E15160A5391A}">
      <dgm:prSet phldrT="[Text]"/>
      <dgm:spPr/>
      <dgm:t>
        <a:bodyPr/>
        <a:lstStyle/>
        <a:p>
          <a:r>
            <a:rPr lang="cs-CZ" dirty="0" smtClean="0"/>
            <a:t> Hloubce kapaliny</a:t>
          </a:r>
        </a:p>
      </dgm:t>
    </dgm:pt>
    <dgm:pt modelId="{AFC78D70-38EF-4FC9-8DD7-691F50EBD7A9}" type="parTrans" cxnId="{7DAB91D5-1BB9-49BE-A309-EDC007C050BB}">
      <dgm:prSet/>
      <dgm:spPr/>
      <dgm:t>
        <a:bodyPr/>
        <a:lstStyle/>
        <a:p>
          <a:endParaRPr lang="cs-CZ"/>
        </a:p>
      </dgm:t>
    </dgm:pt>
    <dgm:pt modelId="{94625DA2-FD89-4B7A-80AE-84AFB5A1D246}" type="sibTrans" cxnId="{7DAB91D5-1BB9-49BE-A309-EDC007C050BB}">
      <dgm:prSet/>
      <dgm:spPr/>
      <dgm:t>
        <a:bodyPr/>
        <a:lstStyle/>
        <a:p>
          <a:endParaRPr lang="cs-CZ"/>
        </a:p>
      </dgm:t>
    </dgm:pt>
    <dgm:pt modelId="{8E4AB7A3-0BD4-4CBA-B42F-F25A8E98EF32}">
      <dgm:prSet/>
      <dgm:spPr/>
      <dgm:t>
        <a:bodyPr/>
        <a:lstStyle/>
        <a:p>
          <a:r>
            <a:rPr lang="cs-CZ" dirty="0" smtClean="0"/>
            <a:t>Hustotě kapaliny</a:t>
          </a:r>
          <a:endParaRPr lang="cs-CZ" dirty="0"/>
        </a:p>
      </dgm:t>
    </dgm:pt>
    <dgm:pt modelId="{6BEE5064-3B7A-4AC5-B1E2-53198D8E4F6E}" type="parTrans" cxnId="{5C82C76E-F075-4FAB-81BB-A956E15EEC24}">
      <dgm:prSet/>
      <dgm:spPr/>
      <dgm:t>
        <a:bodyPr/>
        <a:lstStyle/>
        <a:p>
          <a:endParaRPr lang="cs-CZ"/>
        </a:p>
      </dgm:t>
    </dgm:pt>
    <dgm:pt modelId="{63C2DB96-BF85-456C-81B5-F3A32832611B}" type="sibTrans" cxnId="{5C82C76E-F075-4FAB-81BB-A956E15EEC24}">
      <dgm:prSet/>
      <dgm:spPr/>
      <dgm:t>
        <a:bodyPr/>
        <a:lstStyle/>
        <a:p>
          <a:endParaRPr lang="cs-CZ"/>
        </a:p>
      </dgm:t>
    </dgm:pt>
    <dgm:pt modelId="{8375AC58-8F1A-41F0-BDB9-14D8DA78A39B}">
      <dgm:prSet/>
      <dgm:spPr/>
      <dgm:t>
        <a:bodyPr/>
        <a:lstStyle/>
        <a:p>
          <a:r>
            <a:rPr lang="cs-CZ" dirty="0" smtClean="0"/>
            <a:t>Hmotnosti kapaliny </a:t>
          </a:r>
          <a:endParaRPr lang="cs-CZ" dirty="0"/>
        </a:p>
      </dgm:t>
    </dgm:pt>
    <dgm:pt modelId="{6D1C3173-F114-4AC9-B182-ED788517ECA2}" type="parTrans" cxnId="{B8744997-BF50-4778-A3FA-BCA9BC44E156}">
      <dgm:prSet/>
      <dgm:spPr/>
      <dgm:t>
        <a:bodyPr/>
        <a:lstStyle/>
        <a:p>
          <a:endParaRPr lang="cs-CZ"/>
        </a:p>
      </dgm:t>
    </dgm:pt>
    <dgm:pt modelId="{7E94346B-84B2-4015-845C-5C62B71F1EB2}" type="sibTrans" cxnId="{B8744997-BF50-4778-A3FA-BCA9BC44E156}">
      <dgm:prSet/>
      <dgm:spPr/>
      <dgm:t>
        <a:bodyPr/>
        <a:lstStyle/>
        <a:p>
          <a:endParaRPr lang="cs-CZ"/>
        </a:p>
      </dgm:t>
    </dgm:pt>
    <dgm:pt modelId="{8ABB0418-DF91-4A2E-8D46-25512E51BF07}" type="pres">
      <dgm:prSet presAssocID="{64C50A0C-D01E-477F-B9B0-DF37A06DBB58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D72EA1D-0342-4A64-8E6A-920E23DC127D}" type="pres">
      <dgm:prSet presAssocID="{EC24ECBD-6DF8-4627-8720-E15160A5391A}" presName="parentLin" presStyleCnt="0"/>
      <dgm:spPr/>
    </dgm:pt>
    <dgm:pt modelId="{A0A67D55-50D1-4A38-AEC4-82DA76014C4F}" type="pres">
      <dgm:prSet presAssocID="{EC24ECBD-6DF8-4627-8720-E15160A5391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56E6C2C-1C8A-41AC-A69F-AE4AB9FB91F5}" type="pres">
      <dgm:prSet presAssocID="{EC24ECBD-6DF8-4627-8720-E15160A5391A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981AD3-28DF-41CA-AD73-61B0F19C2D94}" type="pres">
      <dgm:prSet presAssocID="{EC24ECBD-6DF8-4627-8720-E15160A5391A}" presName="negativeSpace" presStyleCnt="0"/>
      <dgm:spPr/>
    </dgm:pt>
    <dgm:pt modelId="{1E848B7F-C3FC-4902-90B3-32789723A5C4}" type="pres">
      <dgm:prSet presAssocID="{EC24ECBD-6DF8-4627-8720-E15160A5391A}" presName="childText" presStyleLbl="conFgAcc1" presStyleIdx="0" presStyleCnt="3">
        <dgm:presLayoutVars>
          <dgm:bulletEnabled val="1"/>
        </dgm:presLayoutVars>
      </dgm:prSet>
      <dgm:spPr/>
    </dgm:pt>
    <dgm:pt modelId="{1A9C6851-2C80-4951-B0D0-FC3B7ED17220}" type="pres">
      <dgm:prSet presAssocID="{94625DA2-FD89-4B7A-80AE-84AFB5A1D246}" presName="spaceBetweenRectangles" presStyleCnt="0"/>
      <dgm:spPr/>
    </dgm:pt>
    <dgm:pt modelId="{3624ABA7-716E-4869-8F33-73BC149B0741}" type="pres">
      <dgm:prSet presAssocID="{8375AC58-8F1A-41F0-BDB9-14D8DA78A39B}" presName="parentLin" presStyleCnt="0"/>
      <dgm:spPr/>
    </dgm:pt>
    <dgm:pt modelId="{00D32155-6E94-451D-BAA9-B8C9E740FC4D}" type="pres">
      <dgm:prSet presAssocID="{8375AC58-8F1A-41F0-BDB9-14D8DA78A39B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C72601D4-A247-439D-B680-368123CC77F6}" type="pres">
      <dgm:prSet presAssocID="{8375AC58-8F1A-41F0-BDB9-14D8DA78A39B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A51F9D-636C-4EE8-945C-F68F3DC27F33}" type="pres">
      <dgm:prSet presAssocID="{8375AC58-8F1A-41F0-BDB9-14D8DA78A39B}" presName="negativeSpace" presStyleCnt="0"/>
      <dgm:spPr/>
    </dgm:pt>
    <dgm:pt modelId="{D31829B7-EC33-4301-A750-DF7677296D0B}" type="pres">
      <dgm:prSet presAssocID="{8375AC58-8F1A-41F0-BDB9-14D8DA78A39B}" presName="childText" presStyleLbl="conFgAcc1" presStyleIdx="1" presStyleCnt="3">
        <dgm:presLayoutVars>
          <dgm:bulletEnabled val="1"/>
        </dgm:presLayoutVars>
      </dgm:prSet>
      <dgm:spPr/>
    </dgm:pt>
    <dgm:pt modelId="{3C6E77E8-F552-4396-8597-492CCAB9FA02}" type="pres">
      <dgm:prSet presAssocID="{7E94346B-84B2-4015-845C-5C62B71F1EB2}" presName="spaceBetweenRectangles" presStyleCnt="0"/>
      <dgm:spPr/>
    </dgm:pt>
    <dgm:pt modelId="{34D56F88-AD2A-4059-8777-76FBCD590FBF}" type="pres">
      <dgm:prSet presAssocID="{8E4AB7A3-0BD4-4CBA-B42F-F25A8E98EF32}" presName="parentLin" presStyleCnt="0"/>
      <dgm:spPr/>
    </dgm:pt>
    <dgm:pt modelId="{9C2E51EF-1D2C-4EF8-ACC0-38A7BC1AA148}" type="pres">
      <dgm:prSet presAssocID="{8E4AB7A3-0BD4-4CBA-B42F-F25A8E98EF32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21A759B7-1DD0-448D-AA79-1526FE9E8DE1}" type="pres">
      <dgm:prSet presAssocID="{8E4AB7A3-0BD4-4CBA-B42F-F25A8E98EF32}" presName="parentText" presStyleLbl="node1" presStyleIdx="2" presStyleCnt="3" custLinFactNeighborX="-29687" custLinFactNeighborY="423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92D75C-E4F8-49D9-A0A9-3362D6AAAEB3}" type="pres">
      <dgm:prSet presAssocID="{8E4AB7A3-0BD4-4CBA-B42F-F25A8E98EF32}" presName="negativeSpace" presStyleCnt="0"/>
      <dgm:spPr/>
    </dgm:pt>
    <dgm:pt modelId="{AB7C45DC-E4F3-42D2-9FBC-05B307F05AC0}" type="pres">
      <dgm:prSet presAssocID="{8E4AB7A3-0BD4-4CBA-B42F-F25A8E98EF32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D1B0AC09-B2A0-4443-9829-269146E4D306}" type="presOf" srcId="{8E4AB7A3-0BD4-4CBA-B42F-F25A8E98EF32}" destId="{9C2E51EF-1D2C-4EF8-ACC0-38A7BC1AA148}" srcOrd="0" destOrd="0" presId="urn:microsoft.com/office/officeart/2005/8/layout/list1"/>
    <dgm:cxn modelId="{DB3504E1-B7CE-497B-87B4-EC8CE7753D44}" type="presOf" srcId="{EC24ECBD-6DF8-4627-8720-E15160A5391A}" destId="{056E6C2C-1C8A-41AC-A69F-AE4AB9FB91F5}" srcOrd="1" destOrd="0" presId="urn:microsoft.com/office/officeart/2005/8/layout/list1"/>
    <dgm:cxn modelId="{5C82C76E-F075-4FAB-81BB-A956E15EEC24}" srcId="{64C50A0C-D01E-477F-B9B0-DF37A06DBB58}" destId="{8E4AB7A3-0BD4-4CBA-B42F-F25A8E98EF32}" srcOrd="2" destOrd="0" parTransId="{6BEE5064-3B7A-4AC5-B1E2-53198D8E4F6E}" sibTransId="{63C2DB96-BF85-456C-81B5-F3A32832611B}"/>
    <dgm:cxn modelId="{3155F9A5-C802-4396-A283-0C77DF4814BB}" type="presOf" srcId="{8375AC58-8F1A-41F0-BDB9-14D8DA78A39B}" destId="{C72601D4-A247-439D-B680-368123CC77F6}" srcOrd="1" destOrd="0" presId="urn:microsoft.com/office/officeart/2005/8/layout/list1"/>
    <dgm:cxn modelId="{B8744997-BF50-4778-A3FA-BCA9BC44E156}" srcId="{64C50A0C-D01E-477F-B9B0-DF37A06DBB58}" destId="{8375AC58-8F1A-41F0-BDB9-14D8DA78A39B}" srcOrd="1" destOrd="0" parTransId="{6D1C3173-F114-4AC9-B182-ED788517ECA2}" sibTransId="{7E94346B-84B2-4015-845C-5C62B71F1EB2}"/>
    <dgm:cxn modelId="{ED72D403-19EC-4DC5-8154-3F97EB9EF548}" type="presOf" srcId="{EC24ECBD-6DF8-4627-8720-E15160A5391A}" destId="{A0A67D55-50D1-4A38-AEC4-82DA76014C4F}" srcOrd="0" destOrd="0" presId="urn:microsoft.com/office/officeart/2005/8/layout/list1"/>
    <dgm:cxn modelId="{7DAB91D5-1BB9-49BE-A309-EDC007C050BB}" srcId="{64C50A0C-D01E-477F-B9B0-DF37A06DBB58}" destId="{EC24ECBD-6DF8-4627-8720-E15160A5391A}" srcOrd="0" destOrd="0" parTransId="{AFC78D70-38EF-4FC9-8DD7-691F50EBD7A9}" sibTransId="{94625DA2-FD89-4B7A-80AE-84AFB5A1D246}"/>
    <dgm:cxn modelId="{599D448E-2DE7-4FEC-9903-EDA4D6859D05}" type="presOf" srcId="{8E4AB7A3-0BD4-4CBA-B42F-F25A8E98EF32}" destId="{21A759B7-1DD0-448D-AA79-1526FE9E8DE1}" srcOrd="1" destOrd="0" presId="urn:microsoft.com/office/officeart/2005/8/layout/list1"/>
    <dgm:cxn modelId="{EBF6856B-1607-4A8F-A14B-9A21BD298643}" type="presOf" srcId="{8375AC58-8F1A-41F0-BDB9-14D8DA78A39B}" destId="{00D32155-6E94-451D-BAA9-B8C9E740FC4D}" srcOrd="0" destOrd="0" presId="urn:microsoft.com/office/officeart/2005/8/layout/list1"/>
    <dgm:cxn modelId="{E8D4D10C-DC3C-4DE4-AA10-A50871150FDE}" type="presOf" srcId="{64C50A0C-D01E-477F-B9B0-DF37A06DBB58}" destId="{8ABB0418-DF91-4A2E-8D46-25512E51BF07}" srcOrd="0" destOrd="0" presId="urn:microsoft.com/office/officeart/2005/8/layout/list1"/>
    <dgm:cxn modelId="{F5E15FE3-4545-46C1-A485-F89E1D5C7DB9}" type="presParOf" srcId="{8ABB0418-DF91-4A2E-8D46-25512E51BF07}" destId="{BD72EA1D-0342-4A64-8E6A-920E23DC127D}" srcOrd="0" destOrd="0" presId="urn:microsoft.com/office/officeart/2005/8/layout/list1"/>
    <dgm:cxn modelId="{4C7BC9F0-2998-4AF2-9026-CA54CB00876C}" type="presParOf" srcId="{BD72EA1D-0342-4A64-8E6A-920E23DC127D}" destId="{A0A67D55-50D1-4A38-AEC4-82DA76014C4F}" srcOrd="0" destOrd="0" presId="urn:microsoft.com/office/officeart/2005/8/layout/list1"/>
    <dgm:cxn modelId="{BC57E2ED-6218-4728-B1E5-2E4AA6188EA1}" type="presParOf" srcId="{BD72EA1D-0342-4A64-8E6A-920E23DC127D}" destId="{056E6C2C-1C8A-41AC-A69F-AE4AB9FB91F5}" srcOrd="1" destOrd="0" presId="urn:microsoft.com/office/officeart/2005/8/layout/list1"/>
    <dgm:cxn modelId="{B0658F7E-5030-42FF-B709-EC74343E6C8B}" type="presParOf" srcId="{8ABB0418-DF91-4A2E-8D46-25512E51BF07}" destId="{02981AD3-28DF-41CA-AD73-61B0F19C2D94}" srcOrd="1" destOrd="0" presId="urn:microsoft.com/office/officeart/2005/8/layout/list1"/>
    <dgm:cxn modelId="{73311A5D-E674-4511-B27D-557F34565B46}" type="presParOf" srcId="{8ABB0418-DF91-4A2E-8D46-25512E51BF07}" destId="{1E848B7F-C3FC-4902-90B3-32789723A5C4}" srcOrd="2" destOrd="0" presId="urn:microsoft.com/office/officeart/2005/8/layout/list1"/>
    <dgm:cxn modelId="{EE1A5FA2-9248-4C0C-8EE6-4EADE76CE32E}" type="presParOf" srcId="{8ABB0418-DF91-4A2E-8D46-25512E51BF07}" destId="{1A9C6851-2C80-4951-B0D0-FC3B7ED17220}" srcOrd="3" destOrd="0" presId="urn:microsoft.com/office/officeart/2005/8/layout/list1"/>
    <dgm:cxn modelId="{B6B5F02F-27D7-4C79-BADB-82C3C597E3A7}" type="presParOf" srcId="{8ABB0418-DF91-4A2E-8D46-25512E51BF07}" destId="{3624ABA7-716E-4869-8F33-73BC149B0741}" srcOrd="4" destOrd="0" presId="urn:microsoft.com/office/officeart/2005/8/layout/list1"/>
    <dgm:cxn modelId="{D508B461-84D2-49A3-B767-7D952F568D66}" type="presParOf" srcId="{3624ABA7-716E-4869-8F33-73BC149B0741}" destId="{00D32155-6E94-451D-BAA9-B8C9E740FC4D}" srcOrd="0" destOrd="0" presId="urn:microsoft.com/office/officeart/2005/8/layout/list1"/>
    <dgm:cxn modelId="{F3F305FC-6E5E-49BA-AA00-71AC46BAF8E2}" type="presParOf" srcId="{3624ABA7-716E-4869-8F33-73BC149B0741}" destId="{C72601D4-A247-439D-B680-368123CC77F6}" srcOrd="1" destOrd="0" presId="urn:microsoft.com/office/officeart/2005/8/layout/list1"/>
    <dgm:cxn modelId="{FE5D4CE8-1B4A-4456-A0A9-FF537A0A0CD8}" type="presParOf" srcId="{8ABB0418-DF91-4A2E-8D46-25512E51BF07}" destId="{13A51F9D-636C-4EE8-945C-F68F3DC27F33}" srcOrd="5" destOrd="0" presId="urn:microsoft.com/office/officeart/2005/8/layout/list1"/>
    <dgm:cxn modelId="{53688525-97AB-41A0-AC60-BD90D39B7026}" type="presParOf" srcId="{8ABB0418-DF91-4A2E-8D46-25512E51BF07}" destId="{D31829B7-EC33-4301-A750-DF7677296D0B}" srcOrd="6" destOrd="0" presId="urn:microsoft.com/office/officeart/2005/8/layout/list1"/>
    <dgm:cxn modelId="{8F2BF36D-2599-47C5-BACB-96521BF6F5C0}" type="presParOf" srcId="{8ABB0418-DF91-4A2E-8D46-25512E51BF07}" destId="{3C6E77E8-F552-4396-8597-492CCAB9FA02}" srcOrd="7" destOrd="0" presId="urn:microsoft.com/office/officeart/2005/8/layout/list1"/>
    <dgm:cxn modelId="{7961988E-6AF9-4607-95A1-436253AA16F0}" type="presParOf" srcId="{8ABB0418-DF91-4A2E-8D46-25512E51BF07}" destId="{34D56F88-AD2A-4059-8777-76FBCD590FBF}" srcOrd="8" destOrd="0" presId="urn:microsoft.com/office/officeart/2005/8/layout/list1"/>
    <dgm:cxn modelId="{8CC43867-1637-44CE-932A-82E5792EB509}" type="presParOf" srcId="{34D56F88-AD2A-4059-8777-76FBCD590FBF}" destId="{9C2E51EF-1D2C-4EF8-ACC0-38A7BC1AA148}" srcOrd="0" destOrd="0" presId="urn:microsoft.com/office/officeart/2005/8/layout/list1"/>
    <dgm:cxn modelId="{3CBF5FDD-1CDB-4024-9564-9BAAB3424962}" type="presParOf" srcId="{34D56F88-AD2A-4059-8777-76FBCD590FBF}" destId="{21A759B7-1DD0-448D-AA79-1526FE9E8DE1}" srcOrd="1" destOrd="0" presId="urn:microsoft.com/office/officeart/2005/8/layout/list1"/>
    <dgm:cxn modelId="{632B3ADC-F3EB-4AD3-BB4A-7B812344E876}" type="presParOf" srcId="{8ABB0418-DF91-4A2E-8D46-25512E51BF07}" destId="{7192D75C-E4F8-49D9-A0A9-3362D6AAAEB3}" srcOrd="9" destOrd="0" presId="urn:microsoft.com/office/officeart/2005/8/layout/list1"/>
    <dgm:cxn modelId="{0BCCCABF-4E17-4D34-8E10-88C3ED480B51}" type="presParOf" srcId="{8ABB0418-DF91-4A2E-8D46-25512E51BF07}" destId="{AB7C45DC-E4F3-42D2-9FBC-05B307F05AC0}" srcOrd="10" destOrd="0" presId="urn:microsoft.com/office/officeart/2005/8/layout/list1"/>
  </dgm:cxnLst>
  <dgm:bg/>
  <dgm:whole/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4C50A0C-D01E-477F-B9B0-DF37A06DBB58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24ECBD-6DF8-4627-8720-E15160A5391A}">
      <dgm:prSet phldrT="[Text]"/>
      <dgm:spPr/>
      <dgm:t>
        <a:bodyPr/>
        <a:lstStyle/>
        <a:p>
          <a:r>
            <a:rPr lang="cs-CZ" dirty="0" smtClean="0"/>
            <a:t> </a:t>
          </a:r>
          <a:r>
            <a:rPr lang="cs-CZ" dirty="0" err="1" smtClean="0"/>
            <a:t>Pa</a:t>
          </a:r>
          <a:endParaRPr lang="cs-CZ" dirty="0" smtClean="0"/>
        </a:p>
      </dgm:t>
    </dgm:pt>
    <dgm:pt modelId="{AFC78D70-38EF-4FC9-8DD7-691F50EBD7A9}" type="parTrans" cxnId="{7DAB91D5-1BB9-49BE-A309-EDC007C050BB}">
      <dgm:prSet/>
      <dgm:spPr/>
      <dgm:t>
        <a:bodyPr/>
        <a:lstStyle/>
        <a:p>
          <a:endParaRPr lang="cs-CZ"/>
        </a:p>
      </dgm:t>
    </dgm:pt>
    <dgm:pt modelId="{94625DA2-FD89-4B7A-80AE-84AFB5A1D246}" type="sibTrans" cxnId="{7DAB91D5-1BB9-49BE-A309-EDC007C050BB}">
      <dgm:prSet/>
      <dgm:spPr/>
      <dgm:t>
        <a:bodyPr/>
        <a:lstStyle/>
        <a:p>
          <a:endParaRPr lang="cs-CZ"/>
        </a:p>
      </dgm:t>
    </dgm:pt>
    <dgm:pt modelId="{8E4AB7A3-0BD4-4CBA-B42F-F25A8E98EF32}">
      <dgm:prSet/>
      <dgm:spPr/>
      <dgm:t>
        <a:bodyPr/>
        <a:lstStyle/>
        <a:p>
          <a:r>
            <a:rPr lang="cs-CZ" dirty="0" smtClean="0"/>
            <a:t>kg/m</a:t>
          </a:r>
          <a:r>
            <a:rPr lang="cs-CZ" baseline="30000" dirty="0" smtClean="0"/>
            <a:t>3</a:t>
          </a:r>
          <a:endParaRPr lang="cs-CZ" dirty="0"/>
        </a:p>
      </dgm:t>
    </dgm:pt>
    <dgm:pt modelId="{6BEE5064-3B7A-4AC5-B1E2-53198D8E4F6E}" type="parTrans" cxnId="{5C82C76E-F075-4FAB-81BB-A956E15EEC24}">
      <dgm:prSet/>
      <dgm:spPr/>
      <dgm:t>
        <a:bodyPr/>
        <a:lstStyle/>
        <a:p>
          <a:endParaRPr lang="cs-CZ"/>
        </a:p>
      </dgm:t>
    </dgm:pt>
    <dgm:pt modelId="{63C2DB96-BF85-456C-81B5-F3A32832611B}" type="sibTrans" cxnId="{5C82C76E-F075-4FAB-81BB-A956E15EEC24}">
      <dgm:prSet/>
      <dgm:spPr/>
      <dgm:t>
        <a:bodyPr/>
        <a:lstStyle/>
        <a:p>
          <a:endParaRPr lang="cs-CZ"/>
        </a:p>
      </dgm:t>
    </dgm:pt>
    <dgm:pt modelId="{8375AC58-8F1A-41F0-BDB9-14D8DA78A39B}">
      <dgm:prSet/>
      <dgm:spPr/>
      <dgm:t>
        <a:bodyPr/>
        <a:lstStyle/>
        <a:p>
          <a:r>
            <a:rPr lang="cs-CZ" dirty="0" smtClean="0"/>
            <a:t>N </a:t>
          </a:r>
          <a:endParaRPr lang="cs-CZ" dirty="0"/>
        </a:p>
      </dgm:t>
    </dgm:pt>
    <dgm:pt modelId="{6D1C3173-F114-4AC9-B182-ED788517ECA2}" type="parTrans" cxnId="{B8744997-BF50-4778-A3FA-BCA9BC44E156}">
      <dgm:prSet/>
      <dgm:spPr/>
      <dgm:t>
        <a:bodyPr/>
        <a:lstStyle/>
        <a:p>
          <a:endParaRPr lang="cs-CZ"/>
        </a:p>
      </dgm:t>
    </dgm:pt>
    <dgm:pt modelId="{7E94346B-84B2-4015-845C-5C62B71F1EB2}" type="sibTrans" cxnId="{B8744997-BF50-4778-A3FA-BCA9BC44E156}">
      <dgm:prSet/>
      <dgm:spPr/>
      <dgm:t>
        <a:bodyPr/>
        <a:lstStyle/>
        <a:p>
          <a:endParaRPr lang="cs-CZ"/>
        </a:p>
      </dgm:t>
    </dgm:pt>
    <dgm:pt modelId="{8ABB0418-DF91-4A2E-8D46-25512E51BF07}" type="pres">
      <dgm:prSet presAssocID="{64C50A0C-D01E-477F-B9B0-DF37A06DBB58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D72EA1D-0342-4A64-8E6A-920E23DC127D}" type="pres">
      <dgm:prSet presAssocID="{EC24ECBD-6DF8-4627-8720-E15160A5391A}" presName="parentLin" presStyleCnt="0"/>
      <dgm:spPr/>
    </dgm:pt>
    <dgm:pt modelId="{A0A67D55-50D1-4A38-AEC4-82DA76014C4F}" type="pres">
      <dgm:prSet presAssocID="{EC24ECBD-6DF8-4627-8720-E15160A5391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56E6C2C-1C8A-41AC-A69F-AE4AB9FB91F5}" type="pres">
      <dgm:prSet presAssocID="{EC24ECBD-6DF8-4627-8720-E15160A5391A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981AD3-28DF-41CA-AD73-61B0F19C2D94}" type="pres">
      <dgm:prSet presAssocID="{EC24ECBD-6DF8-4627-8720-E15160A5391A}" presName="negativeSpace" presStyleCnt="0"/>
      <dgm:spPr/>
    </dgm:pt>
    <dgm:pt modelId="{1E848B7F-C3FC-4902-90B3-32789723A5C4}" type="pres">
      <dgm:prSet presAssocID="{EC24ECBD-6DF8-4627-8720-E15160A5391A}" presName="childText" presStyleLbl="conFgAcc1" presStyleIdx="0" presStyleCnt="3">
        <dgm:presLayoutVars>
          <dgm:bulletEnabled val="1"/>
        </dgm:presLayoutVars>
      </dgm:prSet>
      <dgm:spPr/>
    </dgm:pt>
    <dgm:pt modelId="{1A9C6851-2C80-4951-B0D0-FC3B7ED17220}" type="pres">
      <dgm:prSet presAssocID="{94625DA2-FD89-4B7A-80AE-84AFB5A1D246}" presName="spaceBetweenRectangles" presStyleCnt="0"/>
      <dgm:spPr/>
    </dgm:pt>
    <dgm:pt modelId="{3624ABA7-716E-4869-8F33-73BC149B0741}" type="pres">
      <dgm:prSet presAssocID="{8375AC58-8F1A-41F0-BDB9-14D8DA78A39B}" presName="parentLin" presStyleCnt="0"/>
      <dgm:spPr/>
    </dgm:pt>
    <dgm:pt modelId="{00D32155-6E94-451D-BAA9-B8C9E740FC4D}" type="pres">
      <dgm:prSet presAssocID="{8375AC58-8F1A-41F0-BDB9-14D8DA78A39B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C72601D4-A247-439D-B680-368123CC77F6}" type="pres">
      <dgm:prSet presAssocID="{8375AC58-8F1A-41F0-BDB9-14D8DA78A39B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A51F9D-636C-4EE8-945C-F68F3DC27F33}" type="pres">
      <dgm:prSet presAssocID="{8375AC58-8F1A-41F0-BDB9-14D8DA78A39B}" presName="negativeSpace" presStyleCnt="0"/>
      <dgm:spPr/>
    </dgm:pt>
    <dgm:pt modelId="{D31829B7-EC33-4301-A750-DF7677296D0B}" type="pres">
      <dgm:prSet presAssocID="{8375AC58-8F1A-41F0-BDB9-14D8DA78A39B}" presName="childText" presStyleLbl="conFgAcc1" presStyleIdx="1" presStyleCnt="3">
        <dgm:presLayoutVars>
          <dgm:bulletEnabled val="1"/>
        </dgm:presLayoutVars>
      </dgm:prSet>
      <dgm:spPr/>
    </dgm:pt>
    <dgm:pt modelId="{3C6E77E8-F552-4396-8597-492CCAB9FA02}" type="pres">
      <dgm:prSet presAssocID="{7E94346B-84B2-4015-845C-5C62B71F1EB2}" presName="spaceBetweenRectangles" presStyleCnt="0"/>
      <dgm:spPr/>
    </dgm:pt>
    <dgm:pt modelId="{34D56F88-AD2A-4059-8777-76FBCD590FBF}" type="pres">
      <dgm:prSet presAssocID="{8E4AB7A3-0BD4-4CBA-B42F-F25A8E98EF32}" presName="parentLin" presStyleCnt="0"/>
      <dgm:spPr/>
    </dgm:pt>
    <dgm:pt modelId="{9C2E51EF-1D2C-4EF8-ACC0-38A7BC1AA148}" type="pres">
      <dgm:prSet presAssocID="{8E4AB7A3-0BD4-4CBA-B42F-F25A8E98EF32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21A759B7-1DD0-448D-AA79-1526FE9E8DE1}" type="pres">
      <dgm:prSet presAssocID="{8E4AB7A3-0BD4-4CBA-B42F-F25A8E98EF32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92D75C-E4F8-49D9-A0A9-3362D6AAAEB3}" type="pres">
      <dgm:prSet presAssocID="{8E4AB7A3-0BD4-4CBA-B42F-F25A8E98EF32}" presName="negativeSpace" presStyleCnt="0"/>
      <dgm:spPr/>
    </dgm:pt>
    <dgm:pt modelId="{AB7C45DC-E4F3-42D2-9FBC-05B307F05AC0}" type="pres">
      <dgm:prSet presAssocID="{8E4AB7A3-0BD4-4CBA-B42F-F25A8E98EF32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5C82C76E-F075-4FAB-81BB-A956E15EEC24}" srcId="{64C50A0C-D01E-477F-B9B0-DF37A06DBB58}" destId="{8E4AB7A3-0BD4-4CBA-B42F-F25A8E98EF32}" srcOrd="2" destOrd="0" parTransId="{6BEE5064-3B7A-4AC5-B1E2-53198D8E4F6E}" sibTransId="{63C2DB96-BF85-456C-81B5-F3A32832611B}"/>
    <dgm:cxn modelId="{B8744997-BF50-4778-A3FA-BCA9BC44E156}" srcId="{64C50A0C-D01E-477F-B9B0-DF37A06DBB58}" destId="{8375AC58-8F1A-41F0-BDB9-14D8DA78A39B}" srcOrd="1" destOrd="0" parTransId="{6D1C3173-F114-4AC9-B182-ED788517ECA2}" sibTransId="{7E94346B-84B2-4015-845C-5C62B71F1EB2}"/>
    <dgm:cxn modelId="{D429DEB2-105F-45A3-8C2F-1AFB4D52E45B}" type="presOf" srcId="{EC24ECBD-6DF8-4627-8720-E15160A5391A}" destId="{056E6C2C-1C8A-41AC-A69F-AE4AB9FB91F5}" srcOrd="1" destOrd="0" presId="urn:microsoft.com/office/officeart/2005/8/layout/list1"/>
    <dgm:cxn modelId="{A21C0FD3-D5E2-4F4E-8576-19D72E03E595}" type="presOf" srcId="{8E4AB7A3-0BD4-4CBA-B42F-F25A8E98EF32}" destId="{21A759B7-1DD0-448D-AA79-1526FE9E8DE1}" srcOrd="1" destOrd="0" presId="urn:microsoft.com/office/officeart/2005/8/layout/list1"/>
    <dgm:cxn modelId="{339225B4-EAFA-426B-99A2-3C0E20167CDD}" type="presOf" srcId="{8375AC58-8F1A-41F0-BDB9-14D8DA78A39B}" destId="{C72601D4-A247-439D-B680-368123CC77F6}" srcOrd="1" destOrd="0" presId="urn:microsoft.com/office/officeart/2005/8/layout/list1"/>
    <dgm:cxn modelId="{7DAB91D5-1BB9-49BE-A309-EDC007C050BB}" srcId="{64C50A0C-D01E-477F-B9B0-DF37A06DBB58}" destId="{EC24ECBD-6DF8-4627-8720-E15160A5391A}" srcOrd="0" destOrd="0" parTransId="{AFC78D70-38EF-4FC9-8DD7-691F50EBD7A9}" sibTransId="{94625DA2-FD89-4B7A-80AE-84AFB5A1D246}"/>
    <dgm:cxn modelId="{72216CAA-1680-41A1-B01B-1ED173410467}" type="presOf" srcId="{8E4AB7A3-0BD4-4CBA-B42F-F25A8E98EF32}" destId="{9C2E51EF-1D2C-4EF8-ACC0-38A7BC1AA148}" srcOrd="0" destOrd="0" presId="urn:microsoft.com/office/officeart/2005/8/layout/list1"/>
    <dgm:cxn modelId="{9841A47C-7535-484B-8AE6-CA294136C4FC}" type="presOf" srcId="{8375AC58-8F1A-41F0-BDB9-14D8DA78A39B}" destId="{00D32155-6E94-451D-BAA9-B8C9E740FC4D}" srcOrd="0" destOrd="0" presId="urn:microsoft.com/office/officeart/2005/8/layout/list1"/>
    <dgm:cxn modelId="{EE06511B-C31D-4E4E-8304-DCD438D0FB96}" type="presOf" srcId="{64C50A0C-D01E-477F-B9B0-DF37A06DBB58}" destId="{8ABB0418-DF91-4A2E-8D46-25512E51BF07}" srcOrd="0" destOrd="0" presId="urn:microsoft.com/office/officeart/2005/8/layout/list1"/>
    <dgm:cxn modelId="{3AF0841F-8947-4C49-9619-06B4C8F9D927}" type="presOf" srcId="{EC24ECBD-6DF8-4627-8720-E15160A5391A}" destId="{A0A67D55-50D1-4A38-AEC4-82DA76014C4F}" srcOrd="0" destOrd="0" presId="urn:microsoft.com/office/officeart/2005/8/layout/list1"/>
    <dgm:cxn modelId="{17972F0A-7FFA-453D-B560-7C49AD001C88}" type="presParOf" srcId="{8ABB0418-DF91-4A2E-8D46-25512E51BF07}" destId="{BD72EA1D-0342-4A64-8E6A-920E23DC127D}" srcOrd="0" destOrd="0" presId="urn:microsoft.com/office/officeart/2005/8/layout/list1"/>
    <dgm:cxn modelId="{B7C4BDA3-8A8F-4112-9EC3-7136DA8D813B}" type="presParOf" srcId="{BD72EA1D-0342-4A64-8E6A-920E23DC127D}" destId="{A0A67D55-50D1-4A38-AEC4-82DA76014C4F}" srcOrd="0" destOrd="0" presId="urn:microsoft.com/office/officeart/2005/8/layout/list1"/>
    <dgm:cxn modelId="{D44B1360-40CC-4F75-A917-D73E333FAC43}" type="presParOf" srcId="{BD72EA1D-0342-4A64-8E6A-920E23DC127D}" destId="{056E6C2C-1C8A-41AC-A69F-AE4AB9FB91F5}" srcOrd="1" destOrd="0" presId="urn:microsoft.com/office/officeart/2005/8/layout/list1"/>
    <dgm:cxn modelId="{E4A1966F-7589-4A9D-9BDA-9910EDF23BCF}" type="presParOf" srcId="{8ABB0418-DF91-4A2E-8D46-25512E51BF07}" destId="{02981AD3-28DF-41CA-AD73-61B0F19C2D94}" srcOrd="1" destOrd="0" presId="urn:microsoft.com/office/officeart/2005/8/layout/list1"/>
    <dgm:cxn modelId="{DCEB9C32-48AC-4ADD-9A12-CC0DEB3D8126}" type="presParOf" srcId="{8ABB0418-DF91-4A2E-8D46-25512E51BF07}" destId="{1E848B7F-C3FC-4902-90B3-32789723A5C4}" srcOrd="2" destOrd="0" presId="urn:microsoft.com/office/officeart/2005/8/layout/list1"/>
    <dgm:cxn modelId="{E1A6BA42-728B-454C-A038-78B62D82DBFE}" type="presParOf" srcId="{8ABB0418-DF91-4A2E-8D46-25512E51BF07}" destId="{1A9C6851-2C80-4951-B0D0-FC3B7ED17220}" srcOrd="3" destOrd="0" presId="urn:microsoft.com/office/officeart/2005/8/layout/list1"/>
    <dgm:cxn modelId="{86FABCE1-EF7A-46CE-B229-B4712BF840B2}" type="presParOf" srcId="{8ABB0418-DF91-4A2E-8D46-25512E51BF07}" destId="{3624ABA7-716E-4869-8F33-73BC149B0741}" srcOrd="4" destOrd="0" presId="urn:microsoft.com/office/officeart/2005/8/layout/list1"/>
    <dgm:cxn modelId="{DBC23B69-3F7E-4F44-BEE4-D68782E1F90B}" type="presParOf" srcId="{3624ABA7-716E-4869-8F33-73BC149B0741}" destId="{00D32155-6E94-451D-BAA9-B8C9E740FC4D}" srcOrd="0" destOrd="0" presId="urn:microsoft.com/office/officeart/2005/8/layout/list1"/>
    <dgm:cxn modelId="{4785E4BC-76FB-4028-B608-ED0E37F2FBFC}" type="presParOf" srcId="{3624ABA7-716E-4869-8F33-73BC149B0741}" destId="{C72601D4-A247-439D-B680-368123CC77F6}" srcOrd="1" destOrd="0" presId="urn:microsoft.com/office/officeart/2005/8/layout/list1"/>
    <dgm:cxn modelId="{34741D1E-4115-4AD4-B293-D892BD9C0FFE}" type="presParOf" srcId="{8ABB0418-DF91-4A2E-8D46-25512E51BF07}" destId="{13A51F9D-636C-4EE8-945C-F68F3DC27F33}" srcOrd="5" destOrd="0" presId="urn:microsoft.com/office/officeart/2005/8/layout/list1"/>
    <dgm:cxn modelId="{9FCC2B3D-2BC5-4E2E-9AA9-13327D65D117}" type="presParOf" srcId="{8ABB0418-DF91-4A2E-8D46-25512E51BF07}" destId="{D31829B7-EC33-4301-A750-DF7677296D0B}" srcOrd="6" destOrd="0" presId="urn:microsoft.com/office/officeart/2005/8/layout/list1"/>
    <dgm:cxn modelId="{607EE888-DF6C-4EED-8F7C-10B3851FA831}" type="presParOf" srcId="{8ABB0418-DF91-4A2E-8D46-25512E51BF07}" destId="{3C6E77E8-F552-4396-8597-492CCAB9FA02}" srcOrd="7" destOrd="0" presId="urn:microsoft.com/office/officeart/2005/8/layout/list1"/>
    <dgm:cxn modelId="{8A8FC18E-83A4-4FA0-A021-7DA2102A92CD}" type="presParOf" srcId="{8ABB0418-DF91-4A2E-8D46-25512E51BF07}" destId="{34D56F88-AD2A-4059-8777-76FBCD590FBF}" srcOrd="8" destOrd="0" presId="urn:microsoft.com/office/officeart/2005/8/layout/list1"/>
    <dgm:cxn modelId="{B4A56FA7-A561-4C56-964F-927D1476D9ED}" type="presParOf" srcId="{34D56F88-AD2A-4059-8777-76FBCD590FBF}" destId="{9C2E51EF-1D2C-4EF8-ACC0-38A7BC1AA148}" srcOrd="0" destOrd="0" presId="urn:microsoft.com/office/officeart/2005/8/layout/list1"/>
    <dgm:cxn modelId="{AA06DB21-58DA-43E2-88C7-D6EBF0B7E2B9}" type="presParOf" srcId="{34D56F88-AD2A-4059-8777-76FBCD590FBF}" destId="{21A759B7-1DD0-448D-AA79-1526FE9E8DE1}" srcOrd="1" destOrd="0" presId="urn:microsoft.com/office/officeart/2005/8/layout/list1"/>
    <dgm:cxn modelId="{59F09AB1-4292-495D-BB9B-045A9C778A44}" type="presParOf" srcId="{8ABB0418-DF91-4A2E-8D46-25512E51BF07}" destId="{7192D75C-E4F8-49D9-A0A9-3362D6AAAEB3}" srcOrd="9" destOrd="0" presId="urn:microsoft.com/office/officeart/2005/8/layout/list1"/>
    <dgm:cxn modelId="{6620E14C-7EE9-4DFA-BD1D-3801A3D67716}" type="presParOf" srcId="{8ABB0418-DF91-4A2E-8D46-25512E51BF07}" destId="{AB7C45DC-E4F3-42D2-9FBC-05B307F05AC0}" srcOrd="10" destOrd="0" presId="urn:microsoft.com/office/officeart/2005/8/layout/list1"/>
  </dgm:cxnLst>
  <dgm:bg/>
  <dgm:whole/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4C50A0C-D01E-477F-B9B0-DF37A06DBB58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24ECBD-6DF8-4627-8720-E15160A5391A}">
      <dgm:prSet phldrT="[Text]"/>
      <dgm:spPr/>
      <dgm:t>
        <a:bodyPr/>
        <a:lstStyle/>
        <a:p>
          <a:r>
            <a:rPr lang="cs-CZ" dirty="0" smtClean="0"/>
            <a:t> </a:t>
          </a:r>
        </a:p>
      </dgm:t>
    </dgm:pt>
    <dgm:pt modelId="{AFC78D70-38EF-4FC9-8DD7-691F50EBD7A9}" type="parTrans" cxnId="{7DAB91D5-1BB9-49BE-A309-EDC007C050BB}">
      <dgm:prSet/>
      <dgm:spPr/>
      <dgm:t>
        <a:bodyPr/>
        <a:lstStyle/>
        <a:p>
          <a:endParaRPr lang="cs-CZ"/>
        </a:p>
      </dgm:t>
    </dgm:pt>
    <dgm:pt modelId="{94625DA2-FD89-4B7A-80AE-84AFB5A1D246}" type="sibTrans" cxnId="{7DAB91D5-1BB9-49BE-A309-EDC007C050BB}">
      <dgm:prSet/>
      <dgm:spPr/>
      <dgm:t>
        <a:bodyPr/>
        <a:lstStyle/>
        <a:p>
          <a:endParaRPr lang="cs-CZ"/>
        </a:p>
      </dgm:t>
    </dgm:pt>
    <dgm:pt modelId="{8E4AB7A3-0BD4-4CBA-B42F-F25A8E98EF32}">
      <dgm:prSet/>
      <dgm:spPr/>
      <dgm:t>
        <a:bodyPr/>
        <a:lstStyle/>
        <a:p>
          <a:endParaRPr lang="cs-CZ" dirty="0"/>
        </a:p>
      </dgm:t>
    </dgm:pt>
    <dgm:pt modelId="{6BEE5064-3B7A-4AC5-B1E2-53198D8E4F6E}" type="parTrans" cxnId="{5C82C76E-F075-4FAB-81BB-A956E15EEC24}">
      <dgm:prSet/>
      <dgm:spPr/>
      <dgm:t>
        <a:bodyPr/>
        <a:lstStyle/>
        <a:p>
          <a:endParaRPr lang="cs-CZ"/>
        </a:p>
      </dgm:t>
    </dgm:pt>
    <dgm:pt modelId="{63C2DB96-BF85-456C-81B5-F3A32832611B}" type="sibTrans" cxnId="{5C82C76E-F075-4FAB-81BB-A956E15EEC24}">
      <dgm:prSet/>
      <dgm:spPr/>
      <dgm:t>
        <a:bodyPr/>
        <a:lstStyle/>
        <a:p>
          <a:endParaRPr lang="cs-CZ"/>
        </a:p>
      </dgm:t>
    </dgm:pt>
    <dgm:pt modelId="{8375AC58-8F1A-41F0-BDB9-14D8DA78A39B}">
      <dgm:prSet/>
      <dgm:spPr/>
      <dgm:t>
        <a:bodyPr/>
        <a:lstStyle/>
        <a:p>
          <a:endParaRPr lang="cs-CZ" dirty="0"/>
        </a:p>
      </dgm:t>
    </dgm:pt>
    <dgm:pt modelId="{6D1C3173-F114-4AC9-B182-ED788517ECA2}" type="parTrans" cxnId="{B8744997-BF50-4778-A3FA-BCA9BC44E156}">
      <dgm:prSet/>
      <dgm:spPr/>
      <dgm:t>
        <a:bodyPr/>
        <a:lstStyle/>
        <a:p>
          <a:endParaRPr lang="cs-CZ"/>
        </a:p>
      </dgm:t>
    </dgm:pt>
    <dgm:pt modelId="{7E94346B-84B2-4015-845C-5C62B71F1EB2}" type="sibTrans" cxnId="{B8744997-BF50-4778-A3FA-BCA9BC44E156}">
      <dgm:prSet/>
      <dgm:spPr/>
      <dgm:t>
        <a:bodyPr/>
        <a:lstStyle/>
        <a:p>
          <a:endParaRPr lang="cs-CZ"/>
        </a:p>
      </dgm:t>
    </dgm:pt>
    <dgm:pt modelId="{8ABB0418-DF91-4A2E-8D46-25512E51BF07}" type="pres">
      <dgm:prSet presAssocID="{64C50A0C-D01E-477F-B9B0-DF37A06DBB58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D72EA1D-0342-4A64-8E6A-920E23DC127D}" type="pres">
      <dgm:prSet presAssocID="{EC24ECBD-6DF8-4627-8720-E15160A5391A}" presName="parentLin" presStyleCnt="0"/>
      <dgm:spPr/>
    </dgm:pt>
    <dgm:pt modelId="{A0A67D55-50D1-4A38-AEC4-82DA76014C4F}" type="pres">
      <dgm:prSet presAssocID="{EC24ECBD-6DF8-4627-8720-E15160A5391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56E6C2C-1C8A-41AC-A69F-AE4AB9FB91F5}" type="pres">
      <dgm:prSet presAssocID="{EC24ECBD-6DF8-4627-8720-E15160A5391A}" presName="parentText" presStyleLbl="node1" presStyleIdx="0" presStyleCnt="3" custLinFactNeighborX="-29687" custLinFactNeighborY="-70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981AD3-28DF-41CA-AD73-61B0F19C2D94}" type="pres">
      <dgm:prSet presAssocID="{EC24ECBD-6DF8-4627-8720-E15160A5391A}" presName="negativeSpace" presStyleCnt="0"/>
      <dgm:spPr/>
    </dgm:pt>
    <dgm:pt modelId="{1E848B7F-C3FC-4902-90B3-32789723A5C4}" type="pres">
      <dgm:prSet presAssocID="{EC24ECBD-6DF8-4627-8720-E15160A5391A}" presName="childText" presStyleLbl="conFgAcc1" presStyleIdx="0" presStyleCnt="3">
        <dgm:presLayoutVars>
          <dgm:bulletEnabled val="1"/>
        </dgm:presLayoutVars>
      </dgm:prSet>
      <dgm:spPr/>
    </dgm:pt>
    <dgm:pt modelId="{1A9C6851-2C80-4951-B0D0-FC3B7ED17220}" type="pres">
      <dgm:prSet presAssocID="{94625DA2-FD89-4B7A-80AE-84AFB5A1D246}" presName="spaceBetweenRectangles" presStyleCnt="0"/>
      <dgm:spPr/>
    </dgm:pt>
    <dgm:pt modelId="{3624ABA7-716E-4869-8F33-73BC149B0741}" type="pres">
      <dgm:prSet presAssocID="{8375AC58-8F1A-41F0-BDB9-14D8DA78A39B}" presName="parentLin" presStyleCnt="0"/>
      <dgm:spPr/>
    </dgm:pt>
    <dgm:pt modelId="{00D32155-6E94-451D-BAA9-B8C9E740FC4D}" type="pres">
      <dgm:prSet presAssocID="{8375AC58-8F1A-41F0-BDB9-14D8DA78A39B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C72601D4-A247-439D-B680-368123CC77F6}" type="pres">
      <dgm:prSet presAssocID="{8375AC58-8F1A-41F0-BDB9-14D8DA78A39B}" presName="parentText" presStyleLbl="node1" presStyleIdx="1" presStyleCnt="3" custLinFactNeighborX="-6249" custLinFactNeighborY="176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A51F9D-636C-4EE8-945C-F68F3DC27F33}" type="pres">
      <dgm:prSet presAssocID="{8375AC58-8F1A-41F0-BDB9-14D8DA78A39B}" presName="negativeSpace" presStyleCnt="0"/>
      <dgm:spPr/>
    </dgm:pt>
    <dgm:pt modelId="{D31829B7-EC33-4301-A750-DF7677296D0B}" type="pres">
      <dgm:prSet presAssocID="{8375AC58-8F1A-41F0-BDB9-14D8DA78A39B}" presName="childText" presStyleLbl="conFgAcc1" presStyleIdx="1" presStyleCnt="3">
        <dgm:presLayoutVars>
          <dgm:bulletEnabled val="1"/>
        </dgm:presLayoutVars>
      </dgm:prSet>
      <dgm:spPr/>
    </dgm:pt>
    <dgm:pt modelId="{3C6E77E8-F552-4396-8597-492CCAB9FA02}" type="pres">
      <dgm:prSet presAssocID="{7E94346B-84B2-4015-845C-5C62B71F1EB2}" presName="spaceBetweenRectangles" presStyleCnt="0"/>
      <dgm:spPr/>
    </dgm:pt>
    <dgm:pt modelId="{34D56F88-AD2A-4059-8777-76FBCD590FBF}" type="pres">
      <dgm:prSet presAssocID="{8E4AB7A3-0BD4-4CBA-B42F-F25A8E98EF32}" presName="parentLin" presStyleCnt="0"/>
      <dgm:spPr/>
    </dgm:pt>
    <dgm:pt modelId="{9C2E51EF-1D2C-4EF8-ACC0-38A7BC1AA148}" type="pres">
      <dgm:prSet presAssocID="{8E4AB7A3-0BD4-4CBA-B42F-F25A8E98EF32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21A759B7-1DD0-448D-AA79-1526FE9E8DE1}" type="pres">
      <dgm:prSet presAssocID="{8E4AB7A3-0BD4-4CBA-B42F-F25A8E98EF32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92D75C-E4F8-49D9-A0A9-3362D6AAAEB3}" type="pres">
      <dgm:prSet presAssocID="{8E4AB7A3-0BD4-4CBA-B42F-F25A8E98EF32}" presName="negativeSpace" presStyleCnt="0"/>
      <dgm:spPr/>
    </dgm:pt>
    <dgm:pt modelId="{AB7C45DC-E4F3-42D2-9FBC-05B307F05AC0}" type="pres">
      <dgm:prSet presAssocID="{8E4AB7A3-0BD4-4CBA-B42F-F25A8E98EF32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70012D51-EFB6-4F9A-83EA-1DBA8D1206F1}" type="presOf" srcId="{8E4AB7A3-0BD4-4CBA-B42F-F25A8E98EF32}" destId="{9C2E51EF-1D2C-4EF8-ACC0-38A7BC1AA148}" srcOrd="0" destOrd="0" presId="urn:microsoft.com/office/officeart/2005/8/layout/list1"/>
    <dgm:cxn modelId="{2AD1DB6B-C0F7-400B-A201-576BE16C41DE}" type="presOf" srcId="{8E4AB7A3-0BD4-4CBA-B42F-F25A8E98EF32}" destId="{21A759B7-1DD0-448D-AA79-1526FE9E8DE1}" srcOrd="1" destOrd="0" presId="urn:microsoft.com/office/officeart/2005/8/layout/list1"/>
    <dgm:cxn modelId="{5C82C76E-F075-4FAB-81BB-A956E15EEC24}" srcId="{64C50A0C-D01E-477F-B9B0-DF37A06DBB58}" destId="{8E4AB7A3-0BD4-4CBA-B42F-F25A8E98EF32}" srcOrd="2" destOrd="0" parTransId="{6BEE5064-3B7A-4AC5-B1E2-53198D8E4F6E}" sibTransId="{63C2DB96-BF85-456C-81B5-F3A32832611B}"/>
    <dgm:cxn modelId="{B8744997-BF50-4778-A3FA-BCA9BC44E156}" srcId="{64C50A0C-D01E-477F-B9B0-DF37A06DBB58}" destId="{8375AC58-8F1A-41F0-BDB9-14D8DA78A39B}" srcOrd="1" destOrd="0" parTransId="{6D1C3173-F114-4AC9-B182-ED788517ECA2}" sibTransId="{7E94346B-84B2-4015-845C-5C62B71F1EB2}"/>
    <dgm:cxn modelId="{38F75B4C-9F7B-4E4F-BFAB-49878BE3C5AF}" type="presOf" srcId="{EC24ECBD-6DF8-4627-8720-E15160A5391A}" destId="{056E6C2C-1C8A-41AC-A69F-AE4AB9FB91F5}" srcOrd="1" destOrd="0" presId="urn:microsoft.com/office/officeart/2005/8/layout/list1"/>
    <dgm:cxn modelId="{7D82C848-23B6-4C0D-B328-8A693D254676}" type="presOf" srcId="{64C50A0C-D01E-477F-B9B0-DF37A06DBB58}" destId="{8ABB0418-DF91-4A2E-8D46-25512E51BF07}" srcOrd="0" destOrd="0" presId="urn:microsoft.com/office/officeart/2005/8/layout/list1"/>
    <dgm:cxn modelId="{7DAB91D5-1BB9-49BE-A309-EDC007C050BB}" srcId="{64C50A0C-D01E-477F-B9B0-DF37A06DBB58}" destId="{EC24ECBD-6DF8-4627-8720-E15160A5391A}" srcOrd="0" destOrd="0" parTransId="{AFC78D70-38EF-4FC9-8DD7-691F50EBD7A9}" sibTransId="{94625DA2-FD89-4B7A-80AE-84AFB5A1D246}"/>
    <dgm:cxn modelId="{9B9A8808-88D7-4C9B-9FCA-028347329301}" type="presOf" srcId="{8375AC58-8F1A-41F0-BDB9-14D8DA78A39B}" destId="{00D32155-6E94-451D-BAA9-B8C9E740FC4D}" srcOrd="0" destOrd="0" presId="urn:microsoft.com/office/officeart/2005/8/layout/list1"/>
    <dgm:cxn modelId="{77EBC7B9-437B-4FAF-AE0F-D44E2F0A7155}" type="presOf" srcId="{EC24ECBD-6DF8-4627-8720-E15160A5391A}" destId="{A0A67D55-50D1-4A38-AEC4-82DA76014C4F}" srcOrd="0" destOrd="0" presId="urn:microsoft.com/office/officeart/2005/8/layout/list1"/>
    <dgm:cxn modelId="{8025B2A8-C910-4056-A12D-14EDD565CB6F}" type="presOf" srcId="{8375AC58-8F1A-41F0-BDB9-14D8DA78A39B}" destId="{C72601D4-A247-439D-B680-368123CC77F6}" srcOrd="1" destOrd="0" presId="urn:microsoft.com/office/officeart/2005/8/layout/list1"/>
    <dgm:cxn modelId="{8389F95D-1FCC-4C5E-ADFC-15F35842383E}" type="presParOf" srcId="{8ABB0418-DF91-4A2E-8D46-25512E51BF07}" destId="{BD72EA1D-0342-4A64-8E6A-920E23DC127D}" srcOrd="0" destOrd="0" presId="urn:microsoft.com/office/officeart/2005/8/layout/list1"/>
    <dgm:cxn modelId="{1CA025D1-BCF3-4791-BAC1-7D01A81838A9}" type="presParOf" srcId="{BD72EA1D-0342-4A64-8E6A-920E23DC127D}" destId="{A0A67D55-50D1-4A38-AEC4-82DA76014C4F}" srcOrd="0" destOrd="0" presId="urn:microsoft.com/office/officeart/2005/8/layout/list1"/>
    <dgm:cxn modelId="{9A93DA92-5741-4FAD-9D00-BE0D217611F4}" type="presParOf" srcId="{BD72EA1D-0342-4A64-8E6A-920E23DC127D}" destId="{056E6C2C-1C8A-41AC-A69F-AE4AB9FB91F5}" srcOrd="1" destOrd="0" presId="urn:microsoft.com/office/officeart/2005/8/layout/list1"/>
    <dgm:cxn modelId="{8748EEBA-2FE1-40BB-BE5D-26EB3E07A99C}" type="presParOf" srcId="{8ABB0418-DF91-4A2E-8D46-25512E51BF07}" destId="{02981AD3-28DF-41CA-AD73-61B0F19C2D94}" srcOrd="1" destOrd="0" presId="urn:microsoft.com/office/officeart/2005/8/layout/list1"/>
    <dgm:cxn modelId="{60871081-5958-47E8-B22F-168DD9329B2F}" type="presParOf" srcId="{8ABB0418-DF91-4A2E-8D46-25512E51BF07}" destId="{1E848B7F-C3FC-4902-90B3-32789723A5C4}" srcOrd="2" destOrd="0" presId="urn:microsoft.com/office/officeart/2005/8/layout/list1"/>
    <dgm:cxn modelId="{F5CDBA1E-F971-499D-9C60-9565F7ED47A5}" type="presParOf" srcId="{8ABB0418-DF91-4A2E-8D46-25512E51BF07}" destId="{1A9C6851-2C80-4951-B0D0-FC3B7ED17220}" srcOrd="3" destOrd="0" presId="urn:microsoft.com/office/officeart/2005/8/layout/list1"/>
    <dgm:cxn modelId="{80030EC8-1A94-415C-8E9B-E82719AA9EB7}" type="presParOf" srcId="{8ABB0418-DF91-4A2E-8D46-25512E51BF07}" destId="{3624ABA7-716E-4869-8F33-73BC149B0741}" srcOrd="4" destOrd="0" presId="urn:microsoft.com/office/officeart/2005/8/layout/list1"/>
    <dgm:cxn modelId="{7309B888-A561-4577-B4FB-A5B8B7E22661}" type="presParOf" srcId="{3624ABA7-716E-4869-8F33-73BC149B0741}" destId="{00D32155-6E94-451D-BAA9-B8C9E740FC4D}" srcOrd="0" destOrd="0" presId="urn:microsoft.com/office/officeart/2005/8/layout/list1"/>
    <dgm:cxn modelId="{32280B1F-F27C-4224-9859-B934722596EE}" type="presParOf" srcId="{3624ABA7-716E-4869-8F33-73BC149B0741}" destId="{C72601D4-A247-439D-B680-368123CC77F6}" srcOrd="1" destOrd="0" presId="urn:microsoft.com/office/officeart/2005/8/layout/list1"/>
    <dgm:cxn modelId="{3D78C1E2-1824-4215-AF79-8DE3B38A73FC}" type="presParOf" srcId="{8ABB0418-DF91-4A2E-8D46-25512E51BF07}" destId="{13A51F9D-636C-4EE8-945C-F68F3DC27F33}" srcOrd="5" destOrd="0" presId="urn:microsoft.com/office/officeart/2005/8/layout/list1"/>
    <dgm:cxn modelId="{870F6F38-6E96-4E6C-8295-A70C90B21BF4}" type="presParOf" srcId="{8ABB0418-DF91-4A2E-8D46-25512E51BF07}" destId="{D31829B7-EC33-4301-A750-DF7677296D0B}" srcOrd="6" destOrd="0" presId="urn:microsoft.com/office/officeart/2005/8/layout/list1"/>
    <dgm:cxn modelId="{F69988FD-3845-4077-82C3-C83A92F2CA55}" type="presParOf" srcId="{8ABB0418-DF91-4A2E-8D46-25512E51BF07}" destId="{3C6E77E8-F552-4396-8597-492CCAB9FA02}" srcOrd="7" destOrd="0" presId="urn:microsoft.com/office/officeart/2005/8/layout/list1"/>
    <dgm:cxn modelId="{6F04898B-82A6-4260-9A82-F2935C8E3FC4}" type="presParOf" srcId="{8ABB0418-DF91-4A2E-8D46-25512E51BF07}" destId="{34D56F88-AD2A-4059-8777-76FBCD590FBF}" srcOrd="8" destOrd="0" presId="urn:microsoft.com/office/officeart/2005/8/layout/list1"/>
    <dgm:cxn modelId="{5777BCFE-CDA0-41D3-A79B-5D83BDDC41EB}" type="presParOf" srcId="{34D56F88-AD2A-4059-8777-76FBCD590FBF}" destId="{9C2E51EF-1D2C-4EF8-ACC0-38A7BC1AA148}" srcOrd="0" destOrd="0" presId="urn:microsoft.com/office/officeart/2005/8/layout/list1"/>
    <dgm:cxn modelId="{D2881768-D9ED-4D7E-96DF-88439191E41A}" type="presParOf" srcId="{34D56F88-AD2A-4059-8777-76FBCD590FBF}" destId="{21A759B7-1DD0-448D-AA79-1526FE9E8DE1}" srcOrd="1" destOrd="0" presId="urn:microsoft.com/office/officeart/2005/8/layout/list1"/>
    <dgm:cxn modelId="{920CE1FE-6607-4639-93B7-EB48D2211353}" type="presParOf" srcId="{8ABB0418-DF91-4A2E-8D46-25512E51BF07}" destId="{7192D75C-E4F8-49D9-A0A9-3362D6AAAEB3}" srcOrd="9" destOrd="0" presId="urn:microsoft.com/office/officeart/2005/8/layout/list1"/>
    <dgm:cxn modelId="{9499EDA4-8DEB-4EFB-A873-664A53343668}" type="presParOf" srcId="{8ABB0418-DF91-4A2E-8D46-25512E51BF07}" destId="{AB7C45DC-E4F3-42D2-9FBC-05B307F05AC0}" srcOrd="10" destOrd="0" presId="urn:microsoft.com/office/officeart/2005/8/layout/list1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E68DD7-E627-4981-91BE-FAA42A733E4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2C0129-AB32-4B92-9EDD-06C1B7E475B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FFEF5CA-FFC6-4E38-90E9-4D88275B95FC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0F65C70-A5EE-44EA-81DD-3C4C203045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FEF5CA-FFC6-4E38-90E9-4D88275B95FC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F65C70-A5EE-44EA-81DD-3C4C203045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FEF5CA-FFC6-4E38-90E9-4D88275B95FC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F65C70-A5EE-44EA-81DD-3C4C203045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FEF5CA-FFC6-4E38-90E9-4D88275B95FC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F65C70-A5EE-44EA-81DD-3C4C203045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FEF5CA-FFC6-4E38-90E9-4D88275B95FC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F65C70-A5EE-44EA-81DD-3C4C203045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FEF5CA-FFC6-4E38-90E9-4D88275B95FC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F65C70-A5EE-44EA-81DD-3C4C203045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FEF5CA-FFC6-4E38-90E9-4D88275B95FC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F65C70-A5EE-44EA-81DD-3C4C203045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CFFEF5CA-FFC6-4E38-90E9-4D88275B95FC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F65C70-A5EE-44EA-81DD-3C4C203045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FFEF5CA-FFC6-4E38-90E9-4D88275B95FC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0F65C70-A5EE-44EA-81DD-3C4C203045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FEF5CA-FFC6-4E38-90E9-4D88275B95FC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F65C70-A5EE-44EA-81DD-3C4C203045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FEF5CA-FFC6-4E38-90E9-4D88275B95FC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F65C70-A5EE-44EA-81DD-3C4C203045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FFEF5CA-FFC6-4E38-90E9-4D88275B95FC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0F65C70-A5EE-44EA-81DD-3C4C203045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7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openxmlformats.org/officeDocument/2006/relationships/slide" Target="slide7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10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5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28596" y="4214818"/>
          <a:ext cx="8072493" cy="24288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90831"/>
                <a:gridCol w="2452705"/>
                <a:gridCol w="2928957"/>
              </a:tblGrid>
              <a:tr h="727784">
                <a:tc gridSpan="3">
                  <a:txBody>
                    <a:bodyPr/>
                    <a:lstStyle/>
                    <a:p>
                      <a:r>
                        <a:rPr lang="cs-CZ" sz="1800" dirty="0" smtClean="0"/>
                        <a:t>DUM</a:t>
                      </a:r>
                      <a:r>
                        <a:rPr lang="cs-CZ" sz="1800" b="1" dirty="0" smtClean="0"/>
                        <a:t>:</a:t>
                      </a:r>
                      <a:r>
                        <a:rPr lang="cs-CZ" sz="1800" dirty="0" smtClean="0"/>
                        <a:t>VY_32_INOVACE_VIII_18_H</a:t>
                      </a:r>
                      <a:r>
                        <a:rPr lang="cs-CZ" sz="1800" b="0" dirty="0" smtClean="0"/>
                        <a:t>ydrostatická tlaková síla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lumMod val="60000"/>
                            <a:lumOff val="40000"/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lumMod val="60000"/>
                            <a:lumOff val="40000"/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lumMod val="60000"/>
                            <a:lumOff val="40000"/>
                            <a:shade val="100000"/>
                            <a:satMod val="115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5055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Šablona číslo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: 	VIII.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Sada číslo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: 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Pořadové číslo DUM:18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850553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			Mgr. Milan Žižka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71472" y="2071678"/>
          <a:ext cx="7358114" cy="19253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679057"/>
                <a:gridCol w="367905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Název školy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Základní škola Jičín, Husova 170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sz="1800" dirty="0" smtClean="0">
                          <a:solidFill>
                            <a:schemeClr val="tx1"/>
                          </a:solidFill>
                        </a:rPr>
                      </a:b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CZ.1.07/1.4.00/21.2862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a název klíčové aktivity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3.2 Inovace a zkvalitnění výuky prostřednictvím ICT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85728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428605"/>
            <a:ext cx="8501122" cy="2286015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Anotace: 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PowerPointová</a:t>
            </a:r>
            <a:r>
              <a:rPr lang="cs-CZ" sz="3200" b="1" dirty="0" smtClean="0"/>
              <a:t> Prezentace  určená k seznámení s pojmem hydrostatická </a:t>
            </a:r>
            <a:r>
              <a:rPr lang="cs-CZ" sz="3200" b="1" smtClean="0"/>
              <a:t>tlaková </a:t>
            </a:r>
            <a:r>
              <a:rPr lang="cs-CZ" sz="3200" b="1" smtClean="0"/>
              <a:t>síla.</a:t>
            </a:r>
            <a:endParaRPr lang="cs-CZ" sz="32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5720" y="2928934"/>
          <a:ext cx="8501122" cy="363761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43206"/>
                <a:gridCol w="5857916"/>
              </a:tblGrid>
              <a:tr h="571504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Výukový</a:t>
                      </a:r>
                      <a:endParaRPr lang="cs-CZ" dirty="0"/>
                    </a:p>
                  </a:txBody>
                  <a:tcPr/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/>
                        <a:t>Typická věková skupina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 – 13 let</a:t>
                      </a:r>
                      <a:endParaRPr lang="cs-CZ" dirty="0"/>
                    </a:p>
                  </a:txBody>
                  <a:tcPr/>
                </a:tc>
              </a:tr>
              <a:tr h="2357454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/>
                        <a:t>Hydrostatická tlaková síla.</a:t>
                      </a:r>
                      <a:r>
                        <a:rPr lang="cs-CZ" dirty="0" smtClean="0"/>
                        <a:t> Newton.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advClick="0" advTm="7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3286124"/>
            <a:ext cx="7429552" cy="1071570"/>
          </a:xfrm>
          <a:ln w="28575">
            <a:solidFill>
              <a:schemeClr val="tx1">
                <a:lumMod val="60000"/>
                <a:lumOff val="40000"/>
              </a:schemeClr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Značíme ji </a:t>
            </a:r>
            <a:r>
              <a:rPr lang="cs-CZ" sz="3600" dirty="0" err="1" smtClean="0"/>
              <a:t>F</a:t>
            </a:r>
            <a:r>
              <a:rPr lang="cs-CZ" sz="3600" baseline="-25000" dirty="0" err="1" smtClean="0"/>
              <a:t>h</a:t>
            </a:r>
            <a:r>
              <a:rPr lang="cs-CZ" sz="3600" dirty="0" smtClean="0"/>
              <a:t>, jednotkou je N (newton).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2910" y="2071678"/>
            <a:ext cx="7429552" cy="1143008"/>
          </a:xfrm>
          <a:ln w="53975">
            <a:solidFill>
              <a:schemeClr val="tx1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tx1"/>
                </a:solidFill>
              </a:rPr>
              <a:t>Hydrostatická tlaková síla</a:t>
            </a:r>
            <a:endParaRPr lang="cs-CZ" sz="4400" dirty="0"/>
          </a:p>
        </p:txBody>
      </p:sp>
      <p:pic>
        <p:nvPicPr>
          <p:cNvPr id="10" name="Picture 13" descr="C:\Documents and Settings\Fujitsu-Siemens\Local Settings\Temporary Internet Files\Content.IE5\TX1IFBFF\MC90009824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26" y="4857760"/>
            <a:ext cx="3357586" cy="1832458"/>
          </a:xfrm>
          <a:prstGeom prst="rect">
            <a:avLst/>
          </a:prstGeom>
          <a:noFill/>
        </p:spPr>
      </p:pic>
      <p:pic>
        <p:nvPicPr>
          <p:cNvPr id="12" name="Picture 17" descr="C:\Documents and Settings\Fujitsu-Siemens\Local Settings\Temporary Internet Files\Content.IE5\5I15702U\MC90021217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72330" y="214290"/>
            <a:ext cx="1797710" cy="1800454"/>
          </a:xfrm>
          <a:prstGeom prst="rect">
            <a:avLst/>
          </a:prstGeom>
          <a:noFill/>
        </p:spPr>
      </p:pic>
      <p:pic>
        <p:nvPicPr>
          <p:cNvPr id="13" name="Picture 26" descr="C:\Documents and Settings\Fujitsu-Siemens\Local Settings\Temporary Internet Files\Content.IE5\Q0AO16MH\MC900430065[1].wmf"/>
          <p:cNvPicPr>
            <a:picLocks noChangeAspect="1" noChangeArrowheads="1"/>
          </p:cNvPicPr>
          <p:nvPr/>
        </p:nvPicPr>
        <p:blipFill>
          <a:blip r:embed="rId4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428596" y="571480"/>
            <a:ext cx="1930400" cy="12795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Skupina 18"/>
          <p:cNvGrpSpPr/>
          <p:nvPr/>
        </p:nvGrpSpPr>
        <p:grpSpPr>
          <a:xfrm>
            <a:off x="2143108" y="428604"/>
            <a:ext cx="4214842" cy="4643470"/>
            <a:chOff x="2143108" y="428604"/>
            <a:chExt cx="4214842" cy="4643470"/>
          </a:xfrm>
        </p:grpSpPr>
        <p:sp>
          <p:nvSpPr>
            <p:cNvPr id="11" name="Obdélník 10"/>
            <p:cNvSpPr/>
            <p:nvPr/>
          </p:nvSpPr>
          <p:spPr>
            <a:xfrm>
              <a:off x="2143108" y="983048"/>
              <a:ext cx="4214842" cy="4089026"/>
            </a:xfrm>
            <a:prstGeom prst="rect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0"/>
            </a:gradFill>
            <a:ln w="3175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Elipsa 2"/>
            <p:cNvSpPr/>
            <p:nvPr/>
          </p:nvSpPr>
          <p:spPr>
            <a:xfrm flipV="1">
              <a:off x="3618303" y="3131519"/>
              <a:ext cx="1531386" cy="346528"/>
            </a:xfrm>
            <a:prstGeom prst="ellipse">
              <a:avLst/>
            </a:prstGeom>
            <a:solidFill>
              <a:schemeClr val="accent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Plechovka 1"/>
            <p:cNvSpPr/>
            <p:nvPr/>
          </p:nvSpPr>
          <p:spPr>
            <a:xfrm>
              <a:off x="3899292" y="636521"/>
              <a:ext cx="899160" cy="2633610"/>
            </a:xfrm>
            <a:prstGeom prst="can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0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Volný tvar 5"/>
            <p:cNvSpPr/>
            <p:nvPr/>
          </p:nvSpPr>
          <p:spPr>
            <a:xfrm>
              <a:off x="4250529" y="428604"/>
              <a:ext cx="1232183" cy="2980137"/>
            </a:xfrm>
            <a:custGeom>
              <a:avLst/>
              <a:gdLst>
                <a:gd name="connsiteX0" fmla="*/ 126060 w 1253067"/>
                <a:gd name="connsiteY0" fmla="*/ 3563526 h 3563526"/>
                <a:gd name="connsiteX1" fmla="*/ 159926 w 1253067"/>
                <a:gd name="connsiteY1" fmla="*/ 436504 h 3563526"/>
                <a:gd name="connsiteX2" fmla="*/ 1085615 w 1253067"/>
                <a:gd name="connsiteY2" fmla="*/ 944504 h 3563526"/>
                <a:gd name="connsiteX3" fmla="*/ 1164637 w 1253067"/>
                <a:gd name="connsiteY3" fmla="*/ 967082 h 3563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53067" h="3563526">
                  <a:moveTo>
                    <a:pt x="126060" y="3563526"/>
                  </a:moveTo>
                  <a:cubicBezTo>
                    <a:pt x="63030" y="2218267"/>
                    <a:pt x="0" y="873008"/>
                    <a:pt x="159926" y="436504"/>
                  </a:cubicBezTo>
                  <a:cubicBezTo>
                    <a:pt x="319852" y="0"/>
                    <a:pt x="918163" y="856074"/>
                    <a:pt x="1085615" y="944504"/>
                  </a:cubicBezTo>
                  <a:cubicBezTo>
                    <a:pt x="1253067" y="1032934"/>
                    <a:pt x="1208852" y="1000008"/>
                    <a:pt x="1164637" y="967082"/>
                  </a:cubicBezTo>
                </a:path>
              </a:pathLst>
            </a:cu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Šipka nahoru 15"/>
            <p:cNvSpPr/>
            <p:nvPr/>
          </p:nvSpPr>
          <p:spPr>
            <a:xfrm>
              <a:off x="4110034" y="3547353"/>
              <a:ext cx="476555" cy="949202"/>
            </a:xfrm>
            <a:prstGeom prst="upArrow">
              <a:avLst/>
            </a:prstGeom>
            <a:ln>
              <a:solidFill>
                <a:schemeClr val="tx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8" name="TextovéPole 17"/>
          <p:cNvSpPr txBox="1"/>
          <p:nvPr/>
        </p:nvSpPr>
        <p:spPr>
          <a:xfrm>
            <a:off x="357158" y="5288340"/>
            <a:ext cx="8358246" cy="156966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Dutý válec, u něhož na spodním zabroušeném konci přidržujeme provázkem kovový kroužek jako dno, ponoříme do nádoby s vodou. Když provázek pustíme, dno neodpadne. Působí na něj tlaková síla.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1472" y="500042"/>
            <a:ext cx="7772400" cy="2829893"/>
          </a:xfrm>
          <a:ln w="38100">
            <a:solidFill>
              <a:schemeClr val="tx2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Hydrostatická tlaková síla je</a:t>
            </a:r>
            <a:br>
              <a:rPr lang="cs-CZ" sz="4400" dirty="0" smtClean="0">
                <a:solidFill>
                  <a:schemeClr val="tx1"/>
                </a:solidFill>
              </a:rPr>
            </a:br>
            <a:r>
              <a:rPr lang="cs-CZ" sz="4400" dirty="0" smtClean="0">
                <a:solidFill>
                  <a:schemeClr val="tx1"/>
                </a:solidFill>
              </a:rPr>
              <a:t>síla v kapalině, která působí kolmo na stěny.</a:t>
            </a: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 smtClean="0"/>
              <a:t>(Stěny nádoby, dno nádoby a stěny těles </a:t>
            </a:r>
            <a:br>
              <a:rPr lang="cs-CZ" sz="3100" dirty="0" smtClean="0"/>
            </a:br>
            <a:r>
              <a:rPr lang="cs-CZ" sz="3100" dirty="0" smtClean="0"/>
              <a:t>v kapalině.)</a:t>
            </a:r>
            <a:endParaRPr lang="cs-CZ" sz="31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 smtClean="0"/>
              <a:t>Příčinou hydrostatické tlakové síly je gravitační pole Země.</a:t>
            </a:r>
            <a:endParaRPr lang="cs-CZ" dirty="0"/>
          </a:p>
        </p:txBody>
      </p:sp>
      <p:pic>
        <p:nvPicPr>
          <p:cNvPr id="4" name="Picture 12" descr="C:\Documents and Settings\Fujitsu-Siemens\Local Settings\Temporary Internet Files\Content.IE5\5I15702U\MC90009825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40" y="4714884"/>
            <a:ext cx="1956131" cy="1822399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5" name="Picture 30" descr="C:\Documents and Settings\Fujitsu-Siemens\Local Settings\Temporary Internet Files\Content.IE5\Q0AO16MH\MC90008254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7224" y="4887570"/>
            <a:ext cx="1857388" cy="1613264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857232"/>
            <a:ext cx="835824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Roste s hloubkou</a:t>
            </a:r>
          </a:p>
          <a:p>
            <a:r>
              <a:rPr lang="cs-CZ" sz="2800" dirty="0" smtClean="0"/>
              <a:t>(výškou sloupce kapaliny).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u="sng" dirty="0" smtClean="0"/>
              <a:t>Roste s velikostí plochy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(na kterou působí </a:t>
            </a:r>
          </a:p>
          <a:p>
            <a:r>
              <a:rPr lang="cs-CZ" sz="2800" dirty="0" smtClean="0"/>
              <a:t>hydrostatický tlak).</a:t>
            </a:r>
          </a:p>
          <a:p>
            <a:pPr>
              <a:tabLst>
                <a:tab pos="6096000" algn="l"/>
              </a:tabLst>
            </a:pPr>
            <a:endParaRPr lang="cs-CZ" sz="2800" dirty="0" smtClean="0"/>
          </a:p>
          <a:p>
            <a:endParaRPr lang="cs-CZ" sz="2800" dirty="0" smtClean="0"/>
          </a:p>
          <a:p>
            <a:r>
              <a:rPr lang="cs-CZ" sz="2800" u="sng" dirty="0" smtClean="0"/>
              <a:t>Roste s hustotou kapaliny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4" name="Picture 36" descr="C:\Documents and Settings\Fujitsu-Siemens\Local Settings\Temporary Internet Files\Content.IE5\Q0AO16MH\MC90034015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2066" y="1428736"/>
            <a:ext cx="1379078" cy="1643074"/>
          </a:xfrm>
          <a:prstGeom prst="rect">
            <a:avLst/>
          </a:prstGeom>
          <a:noFill/>
        </p:spPr>
      </p:pic>
      <p:pic>
        <p:nvPicPr>
          <p:cNvPr id="5" name="Picture 36" descr="C:\Documents and Settings\Fujitsu-Siemens\Local Settings\Temporary Internet Files\Content.IE5\Q0AO16MH\MC90034015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57884" y="3357562"/>
            <a:ext cx="3165028" cy="171451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42844" y="214290"/>
            <a:ext cx="75009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Hydrostatická tlaková síla:</a:t>
            </a:r>
            <a:endParaRPr lang="cs-CZ" sz="2800" dirty="0"/>
          </a:p>
        </p:txBody>
      </p:sp>
      <p:pic>
        <p:nvPicPr>
          <p:cNvPr id="9" name="Picture 36" descr="C:\Documents and Settings\Fujitsu-Siemens\Local Settings\Temporary Internet Files\Content.IE5\Q0AO16MH\MC900340156[1].wmf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5857884" y="5143488"/>
            <a:ext cx="3165028" cy="1714512"/>
          </a:xfrm>
          <a:prstGeom prst="rect">
            <a:avLst/>
          </a:prstGeom>
          <a:noFill/>
        </p:spPr>
      </p:pic>
      <p:grpSp>
        <p:nvGrpSpPr>
          <p:cNvPr id="1028" name="Group 4"/>
          <p:cNvGrpSpPr>
            <a:grpSpLocks noChangeAspect="1"/>
          </p:cNvGrpSpPr>
          <p:nvPr/>
        </p:nvGrpSpPr>
        <p:grpSpPr bwMode="auto">
          <a:xfrm>
            <a:off x="7000875" y="357188"/>
            <a:ext cx="1379538" cy="2714625"/>
            <a:chOff x="4410" y="225"/>
            <a:chExt cx="869" cy="1710"/>
          </a:xfrm>
        </p:grpSpPr>
        <p:sp>
          <p:nvSpPr>
            <p:cNvPr id="1027" name="AutoShape 3"/>
            <p:cNvSpPr>
              <a:spLocks noChangeAspect="1" noChangeArrowheads="1" noTextEdit="1"/>
            </p:cNvSpPr>
            <p:nvPr/>
          </p:nvSpPr>
          <p:spPr bwMode="auto">
            <a:xfrm>
              <a:off x="4410" y="225"/>
              <a:ext cx="869" cy="17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5"/>
            <p:cNvSpPr>
              <a:spLocks/>
            </p:cNvSpPr>
            <p:nvPr/>
          </p:nvSpPr>
          <p:spPr bwMode="auto">
            <a:xfrm>
              <a:off x="5078" y="573"/>
              <a:ext cx="190" cy="829"/>
            </a:xfrm>
            <a:custGeom>
              <a:avLst/>
              <a:gdLst/>
              <a:ahLst/>
              <a:cxnLst>
                <a:cxn ang="0">
                  <a:pos x="15" y="0"/>
                </a:cxn>
                <a:cxn ang="0">
                  <a:pos x="415" y="0"/>
                </a:cxn>
                <a:cxn ang="0">
                  <a:pos x="444" y="18"/>
                </a:cxn>
                <a:cxn ang="0">
                  <a:pos x="468" y="34"/>
                </a:cxn>
                <a:cxn ang="0">
                  <a:pos x="488" y="52"/>
                </a:cxn>
                <a:cxn ang="0">
                  <a:pos x="504" y="69"/>
                </a:cxn>
                <a:cxn ang="0">
                  <a:pos x="516" y="88"/>
                </a:cxn>
                <a:cxn ang="0">
                  <a:pos x="524" y="111"/>
                </a:cxn>
                <a:cxn ang="0">
                  <a:pos x="530" y="136"/>
                </a:cxn>
                <a:cxn ang="0">
                  <a:pos x="534" y="165"/>
                </a:cxn>
                <a:cxn ang="0">
                  <a:pos x="556" y="320"/>
                </a:cxn>
                <a:cxn ang="0">
                  <a:pos x="569" y="468"/>
                </a:cxn>
                <a:cxn ang="0">
                  <a:pos x="572" y="612"/>
                </a:cxn>
                <a:cxn ang="0">
                  <a:pos x="566" y="754"/>
                </a:cxn>
                <a:cxn ang="0">
                  <a:pos x="550" y="895"/>
                </a:cxn>
                <a:cxn ang="0">
                  <a:pos x="526" y="1037"/>
                </a:cxn>
                <a:cxn ang="0">
                  <a:pos x="491" y="1181"/>
                </a:cxn>
                <a:cxn ang="0">
                  <a:pos x="446" y="1329"/>
                </a:cxn>
                <a:cxn ang="0">
                  <a:pos x="343" y="1496"/>
                </a:cxn>
                <a:cxn ang="0">
                  <a:pos x="179" y="1593"/>
                </a:cxn>
                <a:cxn ang="0">
                  <a:pos x="15" y="1659"/>
                </a:cxn>
                <a:cxn ang="0">
                  <a:pos x="15" y="1379"/>
                </a:cxn>
                <a:cxn ang="0">
                  <a:pos x="267" y="1266"/>
                </a:cxn>
                <a:cxn ang="0">
                  <a:pos x="315" y="1155"/>
                </a:cxn>
                <a:cxn ang="0">
                  <a:pos x="350" y="1042"/>
                </a:cxn>
                <a:cxn ang="0">
                  <a:pos x="376" y="924"/>
                </a:cxn>
                <a:cxn ang="0">
                  <a:pos x="392" y="802"/>
                </a:cxn>
                <a:cxn ang="0">
                  <a:pos x="401" y="675"/>
                </a:cxn>
                <a:cxn ang="0">
                  <a:pos x="402" y="542"/>
                </a:cxn>
                <a:cxn ang="0">
                  <a:pos x="397" y="405"/>
                </a:cxn>
                <a:cxn ang="0">
                  <a:pos x="388" y="262"/>
                </a:cxn>
                <a:cxn ang="0">
                  <a:pos x="376" y="250"/>
                </a:cxn>
                <a:cxn ang="0">
                  <a:pos x="365" y="240"/>
                </a:cxn>
                <a:cxn ang="0">
                  <a:pos x="353" y="234"/>
                </a:cxn>
                <a:cxn ang="0">
                  <a:pos x="343" y="230"/>
                </a:cxn>
                <a:cxn ang="0">
                  <a:pos x="331" y="229"/>
                </a:cxn>
                <a:cxn ang="0">
                  <a:pos x="320" y="227"/>
                </a:cxn>
                <a:cxn ang="0">
                  <a:pos x="309" y="229"/>
                </a:cxn>
                <a:cxn ang="0">
                  <a:pos x="298" y="230"/>
                </a:cxn>
                <a:cxn ang="0">
                  <a:pos x="0" y="230"/>
                </a:cxn>
                <a:cxn ang="0">
                  <a:pos x="15" y="0"/>
                </a:cxn>
              </a:cxnLst>
              <a:rect l="0" t="0" r="r" b="b"/>
              <a:pathLst>
                <a:path w="572" h="1659">
                  <a:moveTo>
                    <a:pt x="15" y="0"/>
                  </a:moveTo>
                  <a:lnTo>
                    <a:pt x="415" y="0"/>
                  </a:lnTo>
                  <a:lnTo>
                    <a:pt x="444" y="18"/>
                  </a:lnTo>
                  <a:lnTo>
                    <a:pt x="468" y="34"/>
                  </a:lnTo>
                  <a:lnTo>
                    <a:pt x="488" y="52"/>
                  </a:lnTo>
                  <a:lnTo>
                    <a:pt x="504" y="69"/>
                  </a:lnTo>
                  <a:lnTo>
                    <a:pt x="516" y="88"/>
                  </a:lnTo>
                  <a:lnTo>
                    <a:pt x="524" y="111"/>
                  </a:lnTo>
                  <a:lnTo>
                    <a:pt x="530" y="136"/>
                  </a:lnTo>
                  <a:lnTo>
                    <a:pt x="534" y="165"/>
                  </a:lnTo>
                  <a:lnTo>
                    <a:pt x="556" y="320"/>
                  </a:lnTo>
                  <a:lnTo>
                    <a:pt x="569" y="468"/>
                  </a:lnTo>
                  <a:lnTo>
                    <a:pt x="572" y="612"/>
                  </a:lnTo>
                  <a:lnTo>
                    <a:pt x="566" y="754"/>
                  </a:lnTo>
                  <a:lnTo>
                    <a:pt x="550" y="895"/>
                  </a:lnTo>
                  <a:lnTo>
                    <a:pt x="526" y="1037"/>
                  </a:lnTo>
                  <a:lnTo>
                    <a:pt x="491" y="1181"/>
                  </a:lnTo>
                  <a:lnTo>
                    <a:pt x="446" y="1329"/>
                  </a:lnTo>
                  <a:lnTo>
                    <a:pt x="343" y="1496"/>
                  </a:lnTo>
                  <a:lnTo>
                    <a:pt x="179" y="1593"/>
                  </a:lnTo>
                  <a:lnTo>
                    <a:pt x="15" y="1659"/>
                  </a:lnTo>
                  <a:lnTo>
                    <a:pt x="15" y="1379"/>
                  </a:lnTo>
                  <a:lnTo>
                    <a:pt x="267" y="1266"/>
                  </a:lnTo>
                  <a:lnTo>
                    <a:pt x="315" y="1155"/>
                  </a:lnTo>
                  <a:lnTo>
                    <a:pt x="350" y="1042"/>
                  </a:lnTo>
                  <a:lnTo>
                    <a:pt x="376" y="924"/>
                  </a:lnTo>
                  <a:lnTo>
                    <a:pt x="392" y="802"/>
                  </a:lnTo>
                  <a:lnTo>
                    <a:pt x="401" y="675"/>
                  </a:lnTo>
                  <a:lnTo>
                    <a:pt x="402" y="542"/>
                  </a:lnTo>
                  <a:lnTo>
                    <a:pt x="397" y="405"/>
                  </a:lnTo>
                  <a:lnTo>
                    <a:pt x="388" y="262"/>
                  </a:lnTo>
                  <a:lnTo>
                    <a:pt x="376" y="250"/>
                  </a:lnTo>
                  <a:lnTo>
                    <a:pt x="365" y="240"/>
                  </a:lnTo>
                  <a:lnTo>
                    <a:pt x="353" y="234"/>
                  </a:lnTo>
                  <a:lnTo>
                    <a:pt x="343" y="230"/>
                  </a:lnTo>
                  <a:lnTo>
                    <a:pt x="331" y="229"/>
                  </a:lnTo>
                  <a:lnTo>
                    <a:pt x="320" y="227"/>
                  </a:lnTo>
                  <a:lnTo>
                    <a:pt x="309" y="229"/>
                  </a:lnTo>
                  <a:lnTo>
                    <a:pt x="298" y="230"/>
                  </a:lnTo>
                  <a:lnTo>
                    <a:pt x="0" y="230"/>
                  </a:lnTo>
                  <a:lnTo>
                    <a:pt x="15" y="0"/>
                  </a:lnTo>
                  <a:close/>
                </a:path>
              </a:pathLst>
            </a:custGeom>
            <a:solidFill>
              <a:srgbClr val="BFBFB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6"/>
            <p:cNvSpPr>
              <a:spLocks/>
            </p:cNvSpPr>
            <p:nvPr/>
          </p:nvSpPr>
          <p:spPr bwMode="auto">
            <a:xfrm>
              <a:off x="4566" y="899"/>
              <a:ext cx="524" cy="917"/>
            </a:xfrm>
            <a:custGeom>
              <a:avLst/>
              <a:gdLst/>
              <a:ahLst/>
              <a:cxnLst>
                <a:cxn ang="0">
                  <a:pos x="9" y="0"/>
                </a:cxn>
                <a:cxn ang="0">
                  <a:pos x="0" y="1479"/>
                </a:cxn>
                <a:cxn ang="0">
                  <a:pos x="106" y="1593"/>
                </a:cxn>
                <a:cxn ang="0">
                  <a:pos x="139" y="1618"/>
                </a:cxn>
                <a:cxn ang="0">
                  <a:pos x="176" y="1642"/>
                </a:cxn>
                <a:cxn ang="0">
                  <a:pos x="215" y="1666"/>
                </a:cxn>
                <a:cxn ang="0">
                  <a:pos x="255" y="1689"/>
                </a:cxn>
                <a:cxn ang="0">
                  <a:pos x="299" y="1709"/>
                </a:cxn>
                <a:cxn ang="0">
                  <a:pos x="345" y="1729"/>
                </a:cxn>
                <a:cxn ang="0">
                  <a:pos x="393" y="1746"/>
                </a:cxn>
                <a:cxn ang="0">
                  <a:pos x="443" y="1764"/>
                </a:cxn>
                <a:cxn ang="0">
                  <a:pos x="493" y="1778"/>
                </a:cxn>
                <a:cxn ang="0">
                  <a:pos x="546" y="1791"/>
                </a:cxn>
                <a:cxn ang="0">
                  <a:pos x="599" y="1804"/>
                </a:cxn>
                <a:cxn ang="0">
                  <a:pos x="654" y="1813"/>
                </a:cxn>
                <a:cxn ang="0">
                  <a:pos x="708" y="1821"/>
                </a:cxn>
                <a:cxn ang="0">
                  <a:pos x="763" y="1828"/>
                </a:cxn>
                <a:cxn ang="0">
                  <a:pos x="820" y="1831"/>
                </a:cxn>
                <a:cxn ang="0">
                  <a:pos x="875" y="1834"/>
                </a:cxn>
                <a:cxn ang="0">
                  <a:pos x="930" y="1834"/>
                </a:cxn>
                <a:cxn ang="0">
                  <a:pos x="984" y="1832"/>
                </a:cxn>
                <a:cxn ang="0">
                  <a:pos x="1037" y="1828"/>
                </a:cxn>
                <a:cxn ang="0">
                  <a:pos x="1091" y="1821"/>
                </a:cxn>
                <a:cxn ang="0">
                  <a:pos x="1142" y="1812"/>
                </a:cxn>
                <a:cxn ang="0">
                  <a:pos x="1193" y="1802"/>
                </a:cxn>
                <a:cxn ang="0">
                  <a:pos x="1242" y="1788"/>
                </a:cxn>
                <a:cxn ang="0">
                  <a:pos x="1288" y="1772"/>
                </a:cxn>
                <a:cxn ang="0">
                  <a:pos x="1333" y="1753"/>
                </a:cxn>
                <a:cxn ang="0">
                  <a:pos x="1377" y="1732"/>
                </a:cxn>
                <a:cxn ang="0">
                  <a:pos x="1418" y="1708"/>
                </a:cxn>
                <a:cxn ang="0">
                  <a:pos x="1455" y="1681"/>
                </a:cxn>
                <a:cxn ang="0">
                  <a:pos x="1489" y="1652"/>
                </a:cxn>
                <a:cxn ang="0">
                  <a:pos x="1521" y="1618"/>
                </a:cxn>
                <a:cxn ang="0">
                  <a:pos x="1550" y="1583"/>
                </a:cxn>
                <a:cxn ang="0">
                  <a:pos x="1574" y="1545"/>
                </a:cxn>
                <a:cxn ang="0">
                  <a:pos x="1574" y="18"/>
                </a:cxn>
                <a:cxn ang="0">
                  <a:pos x="9" y="0"/>
                </a:cxn>
              </a:cxnLst>
              <a:rect l="0" t="0" r="r" b="b"/>
              <a:pathLst>
                <a:path w="1574" h="1834">
                  <a:moveTo>
                    <a:pt x="9" y="0"/>
                  </a:moveTo>
                  <a:lnTo>
                    <a:pt x="0" y="1479"/>
                  </a:lnTo>
                  <a:lnTo>
                    <a:pt x="106" y="1593"/>
                  </a:lnTo>
                  <a:lnTo>
                    <a:pt x="139" y="1618"/>
                  </a:lnTo>
                  <a:lnTo>
                    <a:pt x="176" y="1642"/>
                  </a:lnTo>
                  <a:lnTo>
                    <a:pt x="215" y="1666"/>
                  </a:lnTo>
                  <a:lnTo>
                    <a:pt x="255" y="1689"/>
                  </a:lnTo>
                  <a:lnTo>
                    <a:pt x="299" y="1709"/>
                  </a:lnTo>
                  <a:lnTo>
                    <a:pt x="345" y="1729"/>
                  </a:lnTo>
                  <a:lnTo>
                    <a:pt x="393" y="1746"/>
                  </a:lnTo>
                  <a:lnTo>
                    <a:pt x="443" y="1764"/>
                  </a:lnTo>
                  <a:lnTo>
                    <a:pt x="493" y="1778"/>
                  </a:lnTo>
                  <a:lnTo>
                    <a:pt x="546" y="1791"/>
                  </a:lnTo>
                  <a:lnTo>
                    <a:pt x="599" y="1804"/>
                  </a:lnTo>
                  <a:lnTo>
                    <a:pt x="654" y="1813"/>
                  </a:lnTo>
                  <a:lnTo>
                    <a:pt x="708" y="1821"/>
                  </a:lnTo>
                  <a:lnTo>
                    <a:pt x="763" y="1828"/>
                  </a:lnTo>
                  <a:lnTo>
                    <a:pt x="820" y="1831"/>
                  </a:lnTo>
                  <a:lnTo>
                    <a:pt x="875" y="1834"/>
                  </a:lnTo>
                  <a:lnTo>
                    <a:pt x="930" y="1834"/>
                  </a:lnTo>
                  <a:lnTo>
                    <a:pt x="984" y="1832"/>
                  </a:lnTo>
                  <a:lnTo>
                    <a:pt x="1037" y="1828"/>
                  </a:lnTo>
                  <a:lnTo>
                    <a:pt x="1091" y="1821"/>
                  </a:lnTo>
                  <a:lnTo>
                    <a:pt x="1142" y="1812"/>
                  </a:lnTo>
                  <a:lnTo>
                    <a:pt x="1193" y="1802"/>
                  </a:lnTo>
                  <a:lnTo>
                    <a:pt x="1242" y="1788"/>
                  </a:lnTo>
                  <a:lnTo>
                    <a:pt x="1288" y="1772"/>
                  </a:lnTo>
                  <a:lnTo>
                    <a:pt x="1333" y="1753"/>
                  </a:lnTo>
                  <a:lnTo>
                    <a:pt x="1377" y="1732"/>
                  </a:lnTo>
                  <a:lnTo>
                    <a:pt x="1418" y="1708"/>
                  </a:lnTo>
                  <a:lnTo>
                    <a:pt x="1455" y="1681"/>
                  </a:lnTo>
                  <a:lnTo>
                    <a:pt x="1489" y="1652"/>
                  </a:lnTo>
                  <a:lnTo>
                    <a:pt x="1521" y="1618"/>
                  </a:lnTo>
                  <a:lnTo>
                    <a:pt x="1550" y="1583"/>
                  </a:lnTo>
                  <a:lnTo>
                    <a:pt x="1574" y="1545"/>
                  </a:lnTo>
                  <a:lnTo>
                    <a:pt x="1574" y="18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BFBFB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1" name="Freeform 7"/>
            <p:cNvSpPr>
              <a:spLocks/>
            </p:cNvSpPr>
            <p:nvPr/>
          </p:nvSpPr>
          <p:spPr bwMode="auto">
            <a:xfrm>
              <a:off x="4551" y="825"/>
              <a:ext cx="539" cy="181"/>
            </a:xfrm>
            <a:custGeom>
              <a:avLst/>
              <a:gdLst/>
              <a:ahLst/>
              <a:cxnLst>
                <a:cxn ang="0">
                  <a:pos x="892" y="1"/>
                </a:cxn>
                <a:cxn ang="0">
                  <a:pos x="1049" y="8"/>
                </a:cxn>
                <a:cxn ang="0">
                  <a:pos x="1194" y="22"/>
                </a:cxn>
                <a:cxn ang="0">
                  <a:pos x="1323" y="41"/>
                </a:cxn>
                <a:cxn ang="0">
                  <a:pos x="1433" y="65"/>
                </a:cxn>
                <a:cxn ang="0">
                  <a:pos x="1520" y="95"/>
                </a:cxn>
                <a:cxn ang="0">
                  <a:pos x="1581" y="127"/>
                </a:cxn>
                <a:cxn ang="0">
                  <a:pos x="1613" y="163"/>
                </a:cxn>
                <a:cxn ang="0">
                  <a:pos x="1613" y="199"/>
                </a:cxn>
                <a:cxn ang="0">
                  <a:pos x="1581" y="234"/>
                </a:cxn>
                <a:cxn ang="0">
                  <a:pos x="1520" y="268"/>
                </a:cxn>
                <a:cxn ang="0">
                  <a:pos x="1433" y="297"/>
                </a:cxn>
                <a:cxn ang="0">
                  <a:pos x="1323" y="321"/>
                </a:cxn>
                <a:cxn ang="0">
                  <a:pos x="1194" y="340"/>
                </a:cxn>
                <a:cxn ang="0">
                  <a:pos x="1049" y="354"/>
                </a:cxn>
                <a:cxn ang="0">
                  <a:pos x="892" y="361"/>
                </a:cxn>
                <a:cxn ang="0">
                  <a:pos x="726" y="361"/>
                </a:cxn>
                <a:cxn ang="0">
                  <a:pos x="570" y="354"/>
                </a:cxn>
                <a:cxn ang="0">
                  <a:pos x="425" y="340"/>
                </a:cxn>
                <a:cxn ang="0">
                  <a:pos x="296" y="321"/>
                </a:cxn>
                <a:cxn ang="0">
                  <a:pos x="185" y="297"/>
                </a:cxn>
                <a:cxn ang="0">
                  <a:pos x="98" y="268"/>
                </a:cxn>
                <a:cxn ang="0">
                  <a:pos x="36" y="234"/>
                </a:cxn>
                <a:cxn ang="0">
                  <a:pos x="4" y="199"/>
                </a:cxn>
                <a:cxn ang="0">
                  <a:pos x="4" y="163"/>
                </a:cxn>
                <a:cxn ang="0">
                  <a:pos x="36" y="127"/>
                </a:cxn>
                <a:cxn ang="0">
                  <a:pos x="98" y="95"/>
                </a:cxn>
                <a:cxn ang="0">
                  <a:pos x="185" y="65"/>
                </a:cxn>
                <a:cxn ang="0">
                  <a:pos x="296" y="41"/>
                </a:cxn>
                <a:cxn ang="0">
                  <a:pos x="425" y="22"/>
                </a:cxn>
                <a:cxn ang="0">
                  <a:pos x="570" y="8"/>
                </a:cxn>
                <a:cxn ang="0">
                  <a:pos x="726" y="1"/>
                </a:cxn>
              </a:cxnLst>
              <a:rect l="0" t="0" r="r" b="b"/>
              <a:pathLst>
                <a:path w="1617" h="362">
                  <a:moveTo>
                    <a:pt x="809" y="0"/>
                  </a:moveTo>
                  <a:lnTo>
                    <a:pt x="892" y="1"/>
                  </a:lnTo>
                  <a:lnTo>
                    <a:pt x="972" y="3"/>
                  </a:lnTo>
                  <a:lnTo>
                    <a:pt x="1049" y="8"/>
                  </a:lnTo>
                  <a:lnTo>
                    <a:pt x="1124" y="14"/>
                  </a:lnTo>
                  <a:lnTo>
                    <a:pt x="1194" y="22"/>
                  </a:lnTo>
                  <a:lnTo>
                    <a:pt x="1260" y="30"/>
                  </a:lnTo>
                  <a:lnTo>
                    <a:pt x="1323" y="41"/>
                  </a:lnTo>
                  <a:lnTo>
                    <a:pt x="1381" y="52"/>
                  </a:lnTo>
                  <a:lnTo>
                    <a:pt x="1433" y="65"/>
                  </a:lnTo>
                  <a:lnTo>
                    <a:pt x="1479" y="80"/>
                  </a:lnTo>
                  <a:lnTo>
                    <a:pt x="1520" y="95"/>
                  </a:lnTo>
                  <a:lnTo>
                    <a:pt x="1553" y="111"/>
                  </a:lnTo>
                  <a:lnTo>
                    <a:pt x="1581" y="127"/>
                  </a:lnTo>
                  <a:lnTo>
                    <a:pt x="1601" y="145"/>
                  </a:lnTo>
                  <a:lnTo>
                    <a:pt x="1613" y="163"/>
                  </a:lnTo>
                  <a:lnTo>
                    <a:pt x="1617" y="182"/>
                  </a:lnTo>
                  <a:lnTo>
                    <a:pt x="1613" y="199"/>
                  </a:lnTo>
                  <a:lnTo>
                    <a:pt x="1601" y="218"/>
                  </a:lnTo>
                  <a:lnTo>
                    <a:pt x="1581" y="234"/>
                  </a:lnTo>
                  <a:lnTo>
                    <a:pt x="1553" y="252"/>
                  </a:lnTo>
                  <a:lnTo>
                    <a:pt x="1520" y="268"/>
                  </a:lnTo>
                  <a:lnTo>
                    <a:pt x="1479" y="282"/>
                  </a:lnTo>
                  <a:lnTo>
                    <a:pt x="1433" y="297"/>
                  </a:lnTo>
                  <a:lnTo>
                    <a:pt x="1381" y="310"/>
                  </a:lnTo>
                  <a:lnTo>
                    <a:pt x="1323" y="321"/>
                  </a:lnTo>
                  <a:lnTo>
                    <a:pt x="1260" y="332"/>
                  </a:lnTo>
                  <a:lnTo>
                    <a:pt x="1194" y="340"/>
                  </a:lnTo>
                  <a:lnTo>
                    <a:pt x="1124" y="348"/>
                  </a:lnTo>
                  <a:lnTo>
                    <a:pt x="1049" y="354"/>
                  </a:lnTo>
                  <a:lnTo>
                    <a:pt x="972" y="359"/>
                  </a:lnTo>
                  <a:lnTo>
                    <a:pt x="892" y="361"/>
                  </a:lnTo>
                  <a:lnTo>
                    <a:pt x="809" y="362"/>
                  </a:lnTo>
                  <a:lnTo>
                    <a:pt x="726" y="361"/>
                  </a:lnTo>
                  <a:lnTo>
                    <a:pt x="647" y="359"/>
                  </a:lnTo>
                  <a:lnTo>
                    <a:pt x="570" y="354"/>
                  </a:lnTo>
                  <a:lnTo>
                    <a:pt x="494" y="348"/>
                  </a:lnTo>
                  <a:lnTo>
                    <a:pt x="425" y="340"/>
                  </a:lnTo>
                  <a:lnTo>
                    <a:pt x="358" y="332"/>
                  </a:lnTo>
                  <a:lnTo>
                    <a:pt x="296" y="321"/>
                  </a:lnTo>
                  <a:lnTo>
                    <a:pt x="238" y="310"/>
                  </a:lnTo>
                  <a:lnTo>
                    <a:pt x="185" y="297"/>
                  </a:lnTo>
                  <a:lnTo>
                    <a:pt x="139" y="282"/>
                  </a:lnTo>
                  <a:lnTo>
                    <a:pt x="98" y="268"/>
                  </a:lnTo>
                  <a:lnTo>
                    <a:pt x="63" y="252"/>
                  </a:lnTo>
                  <a:lnTo>
                    <a:pt x="36" y="234"/>
                  </a:lnTo>
                  <a:lnTo>
                    <a:pt x="16" y="218"/>
                  </a:lnTo>
                  <a:lnTo>
                    <a:pt x="4" y="199"/>
                  </a:lnTo>
                  <a:lnTo>
                    <a:pt x="0" y="182"/>
                  </a:lnTo>
                  <a:lnTo>
                    <a:pt x="4" y="163"/>
                  </a:lnTo>
                  <a:lnTo>
                    <a:pt x="16" y="145"/>
                  </a:lnTo>
                  <a:lnTo>
                    <a:pt x="36" y="127"/>
                  </a:lnTo>
                  <a:lnTo>
                    <a:pt x="63" y="111"/>
                  </a:lnTo>
                  <a:lnTo>
                    <a:pt x="98" y="95"/>
                  </a:lnTo>
                  <a:lnTo>
                    <a:pt x="139" y="80"/>
                  </a:lnTo>
                  <a:lnTo>
                    <a:pt x="185" y="65"/>
                  </a:lnTo>
                  <a:lnTo>
                    <a:pt x="238" y="52"/>
                  </a:lnTo>
                  <a:lnTo>
                    <a:pt x="296" y="41"/>
                  </a:lnTo>
                  <a:lnTo>
                    <a:pt x="358" y="30"/>
                  </a:lnTo>
                  <a:lnTo>
                    <a:pt x="425" y="22"/>
                  </a:lnTo>
                  <a:lnTo>
                    <a:pt x="494" y="14"/>
                  </a:lnTo>
                  <a:lnTo>
                    <a:pt x="570" y="8"/>
                  </a:lnTo>
                  <a:lnTo>
                    <a:pt x="647" y="3"/>
                  </a:lnTo>
                  <a:lnTo>
                    <a:pt x="726" y="1"/>
                  </a:lnTo>
                  <a:lnTo>
                    <a:pt x="809" y="0"/>
                  </a:lnTo>
                  <a:close/>
                </a:path>
              </a:pathLst>
            </a:custGeom>
            <a:solidFill>
              <a:srgbClr val="BFBFB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2" name="Freeform 8"/>
            <p:cNvSpPr>
              <a:spLocks/>
            </p:cNvSpPr>
            <p:nvPr/>
          </p:nvSpPr>
          <p:spPr bwMode="auto">
            <a:xfrm>
              <a:off x="4786" y="232"/>
              <a:ext cx="304" cy="1634"/>
            </a:xfrm>
            <a:custGeom>
              <a:avLst/>
              <a:gdLst/>
              <a:ahLst/>
              <a:cxnLst>
                <a:cxn ang="0">
                  <a:pos x="0" y="3267"/>
                </a:cxn>
                <a:cxn ang="0">
                  <a:pos x="36" y="3269"/>
                </a:cxn>
                <a:cxn ang="0">
                  <a:pos x="72" y="3269"/>
                </a:cxn>
                <a:cxn ang="0">
                  <a:pos x="108" y="3269"/>
                </a:cxn>
                <a:cxn ang="0">
                  <a:pos x="145" y="3267"/>
                </a:cxn>
                <a:cxn ang="0">
                  <a:pos x="277" y="3257"/>
                </a:cxn>
                <a:cxn ang="0">
                  <a:pos x="404" y="3237"/>
                </a:cxn>
                <a:cxn ang="0">
                  <a:pos x="526" y="3206"/>
                </a:cxn>
                <a:cxn ang="0">
                  <a:pos x="638" y="3165"/>
                </a:cxn>
                <a:cxn ang="0">
                  <a:pos x="735" y="3114"/>
                </a:cxn>
                <a:cxn ang="0">
                  <a:pos x="815" y="3050"/>
                </a:cxn>
                <a:cxn ang="0">
                  <a:pos x="874" y="2975"/>
                </a:cxn>
                <a:cxn ang="0">
                  <a:pos x="909" y="2888"/>
                </a:cxn>
                <a:cxn ang="0">
                  <a:pos x="861" y="167"/>
                </a:cxn>
                <a:cxn ang="0">
                  <a:pos x="757" y="122"/>
                </a:cxn>
                <a:cxn ang="0">
                  <a:pos x="651" y="83"/>
                </a:cxn>
                <a:cxn ang="0">
                  <a:pos x="541" y="53"/>
                </a:cxn>
                <a:cxn ang="0">
                  <a:pos x="428" y="29"/>
                </a:cxn>
                <a:cxn ang="0">
                  <a:pos x="310" y="12"/>
                </a:cxn>
                <a:cxn ang="0">
                  <a:pos x="188" y="2"/>
                </a:cxn>
                <a:cxn ang="0">
                  <a:pos x="64" y="0"/>
                </a:cxn>
                <a:cxn ang="0">
                  <a:pos x="0" y="69"/>
                </a:cxn>
                <a:cxn ang="0">
                  <a:pos x="116" y="67"/>
                </a:cxn>
                <a:cxn ang="0">
                  <a:pos x="229" y="74"/>
                </a:cxn>
                <a:cxn ang="0">
                  <a:pos x="338" y="87"/>
                </a:cxn>
                <a:cxn ang="0">
                  <a:pos x="444" y="106"/>
                </a:cxn>
                <a:cxn ang="0">
                  <a:pos x="545" y="131"/>
                </a:cxn>
                <a:cxn ang="0">
                  <a:pos x="645" y="162"/>
                </a:cxn>
                <a:cxn ang="0">
                  <a:pos x="742" y="198"/>
                </a:cxn>
                <a:cxn ang="0">
                  <a:pos x="838" y="240"/>
                </a:cxn>
                <a:cxn ang="0">
                  <a:pos x="832" y="277"/>
                </a:cxn>
                <a:cxn ang="0">
                  <a:pos x="812" y="302"/>
                </a:cxn>
                <a:cxn ang="0">
                  <a:pos x="777" y="321"/>
                </a:cxn>
                <a:cxn ang="0">
                  <a:pos x="728" y="341"/>
                </a:cxn>
                <a:cxn ang="0">
                  <a:pos x="686" y="357"/>
                </a:cxn>
                <a:cxn ang="0">
                  <a:pos x="625" y="373"/>
                </a:cxn>
                <a:cxn ang="0">
                  <a:pos x="547" y="387"/>
                </a:cxn>
                <a:cxn ang="0">
                  <a:pos x="454" y="401"/>
                </a:cxn>
                <a:cxn ang="0">
                  <a:pos x="349" y="413"/>
                </a:cxn>
                <a:cxn ang="0">
                  <a:pos x="238" y="420"/>
                </a:cxn>
                <a:cxn ang="0">
                  <a:pos x="120" y="425"/>
                </a:cxn>
                <a:cxn ang="0">
                  <a:pos x="0" y="425"/>
                </a:cxn>
                <a:cxn ang="0">
                  <a:pos x="64" y="497"/>
                </a:cxn>
                <a:cxn ang="0">
                  <a:pos x="191" y="494"/>
                </a:cxn>
                <a:cxn ang="0">
                  <a:pos x="316" y="488"/>
                </a:cxn>
                <a:cxn ang="0">
                  <a:pos x="435" y="476"/>
                </a:cxn>
                <a:cxn ang="0">
                  <a:pos x="547" y="460"/>
                </a:cxn>
                <a:cxn ang="0">
                  <a:pos x="648" y="440"/>
                </a:cxn>
                <a:cxn ang="0">
                  <a:pos x="737" y="414"/>
                </a:cxn>
                <a:cxn ang="0">
                  <a:pos x="809" y="385"/>
                </a:cxn>
                <a:cxn ang="0">
                  <a:pos x="840" y="2743"/>
                </a:cxn>
                <a:cxn ang="0">
                  <a:pos x="760" y="2841"/>
                </a:cxn>
                <a:cxn ang="0">
                  <a:pos x="670" y="2807"/>
                </a:cxn>
                <a:cxn ang="0">
                  <a:pos x="576" y="2778"/>
                </a:cxn>
                <a:cxn ang="0">
                  <a:pos x="476" y="2754"/>
                </a:cxn>
                <a:cxn ang="0">
                  <a:pos x="374" y="2735"/>
                </a:cxn>
                <a:cxn ang="0">
                  <a:pos x="268" y="2721"/>
                </a:cxn>
                <a:cxn ang="0">
                  <a:pos x="161" y="2711"/>
                </a:cxn>
                <a:cxn ang="0">
                  <a:pos x="53" y="2705"/>
                </a:cxn>
              </a:cxnLst>
              <a:rect l="0" t="0" r="r" b="b"/>
              <a:pathLst>
                <a:path w="912" h="3269">
                  <a:moveTo>
                    <a:pt x="0" y="2705"/>
                  </a:moveTo>
                  <a:lnTo>
                    <a:pt x="0" y="3267"/>
                  </a:lnTo>
                  <a:lnTo>
                    <a:pt x="17" y="3267"/>
                  </a:lnTo>
                  <a:lnTo>
                    <a:pt x="36" y="3269"/>
                  </a:lnTo>
                  <a:lnTo>
                    <a:pt x="53" y="3269"/>
                  </a:lnTo>
                  <a:lnTo>
                    <a:pt x="72" y="3269"/>
                  </a:lnTo>
                  <a:lnTo>
                    <a:pt x="91" y="3269"/>
                  </a:lnTo>
                  <a:lnTo>
                    <a:pt x="108" y="3269"/>
                  </a:lnTo>
                  <a:lnTo>
                    <a:pt x="127" y="3267"/>
                  </a:lnTo>
                  <a:lnTo>
                    <a:pt x="145" y="3267"/>
                  </a:lnTo>
                  <a:lnTo>
                    <a:pt x="211" y="3264"/>
                  </a:lnTo>
                  <a:lnTo>
                    <a:pt x="277" y="3257"/>
                  </a:lnTo>
                  <a:lnTo>
                    <a:pt x="342" y="3248"/>
                  </a:lnTo>
                  <a:lnTo>
                    <a:pt x="404" y="3237"/>
                  </a:lnTo>
                  <a:lnTo>
                    <a:pt x="467" y="3222"/>
                  </a:lnTo>
                  <a:lnTo>
                    <a:pt x="526" y="3206"/>
                  </a:lnTo>
                  <a:lnTo>
                    <a:pt x="584" y="3187"/>
                  </a:lnTo>
                  <a:lnTo>
                    <a:pt x="638" y="3165"/>
                  </a:lnTo>
                  <a:lnTo>
                    <a:pt x="689" y="3141"/>
                  </a:lnTo>
                  <a:lnTo>
                    <a:pt x="735" y="3114"/>
                  </a:lnTo>
                  <a:lnTo>
                    <a:pt x="777" y="3083"/>
                  </a:lnTo>
                  <a:lnTo>
                    <a:pt x="815" y="3050"/>
                  </a:lnTo>
                  <a:lnTo>
                    <a:pt x="848" y="3015"/>
                  </a:lnTo>
                  <a:lnTo>
                    <a:pt x="874" y="2975"/>
                  </a:lnTo>
                  <a:lnTo>
                    <a:pt x="895" y="2933"/>
                  </a:lnTo>
                  <a:lnTo>
                    <a:pt x="909" y="2888"/>
                  </a:lnTo>
                  <a:lnTo>
                    <a:pt x="912" y="190"/>
                  </a:lnTo>
                  <a:lnTo>
                    <a:pt x="861" y="167"/>
                  </a:lnTo>
                  <a:lnTo>
                    <a:pt x="809" y="143"/>
                  </a:lnTo>
                  <a:lnTo>
                    <a:pt x="757" y="122"/>
                  </a:lnTo>
                  <a:lnTo>
                    <a:pt x="705" y="103"/>
                  </a:lnTo>
                  <a:lnTo>
                    <a:pt x="651" y="83"/>
                  </a:lnTo>
                  <a:lnTo>
                    <a:pt x="596" y="67"/>
                  </a:lnTo>
                  <a:lnTo>
                    <a:pt x="541" y="53"/>
                  </a:lnTo>
                  <a:lnTo>
                    <a:pt x="484" y="40"/>
                  </a:lnTo>
                  <a:lnTo>
                    <a:pt x="428" y="29"/>
                  </a:lnTo>
                  <a:lnTo>
                    <a:pt x="370" y="20"/>
                  </a:lnTo>
                  <a:lnTo>
                    <a:pt x="310" y="12"/>
                  </a:lnTo>
                  <a:lnTo>
                    <a:pt x="251" y="5"/>
                  </a:lnTo>
                  <a:lnTo>
                    <a:pt x="188" y="2"/>
                  </a:lnTo>
                  <a:lnTo>
                    <a:pt x="127" y="0"/>
                  </a:lnTo>
                  <a:lnTo>
                    <a:pt x="64" y="0"/>
                  </a:lnTo>
                  <a:lnTo>
                    <a:pt x="0" y="2"/>
                  </a:lnTo>
                  <a:lnTo>
                    <a:pt x="0" y="69"/>
                  </a:lnTo>
                  <a:lnTo>
                    <a:pt x="58" y="67"/>
                  </a:lnTo>
                  <a:lnTo>
                    <a:pt x="116" y="67"/>
                  </a:lnTo>
                  <a:lnTo>
                    <a:pt x="172" y="71"/>
                  </a:lnTo>
                  <a:lnTo>
                    <a:pt x="229" y="74"/>
                  </a:lnTo>
                  <a:lnTo>
                    <a:pt x="283" y="80"/>
                  </a:lnTo>
                  <a:lnTo>
                    <a:pt x="338" y="87"/>
                  </a:lnTo>
                  <a:lnTo>
                    <a:pt x="390" y="96"/>
                  </a:lnTo>
                  <a:lnTo>
                    <a:pt x="444" y="106"/>
                  </a:lnTo>
                  <a:lnTo>
                    <a:pt x="494" y="119"/>
                  </a:lnTo>
                  <a:lnTo>
                    <a:pt x="545" y="131"/>
                  </a:lnTo>
                  <a:lnTo>
                    <a:pt x="596" y="146"/>
                  </a:lnTo>
                  <a:lnTo>
                    <a:pt x="645" y="162"/>
                  </a:lnTo>
                  <a:lnTo>
                    <a:pt x="695" y="179"/>
                  </a:lnTo>
                  <a:lnTo>
                    <a:pt x="742" y="198"/>
                  </a:lnTo>
                  <a:lnTo>
                    <a:pt x="790" y="219"/>
                  </a:lnTo>
                  <a:lnTo>
                    <a:pt x="838" y="240"/>
                  </a:lnTo>
                  <a:lnTo>
                    <a:pt x="837" y="261"/>
                  </a:lnTo>
                  <a:lnTo>
                    <a:pt x="832" y="277"/>
                  </a:lnTo>
                  <a:lnTo>
                    <a:pt x="825" y="291"/>
                  </a:lnTo>
                  <a:lnTo>
                    <a:pt x="812" y="302"/>
                  </a:lnTo>
                  <a:lnTo>
                    <a:pt x="796" y="313"/>
                  </a:lnTo>
                  <a:lnTo>
                    <a:pt x="777" y="321"/>
                  </a:lnTo>
                  <a:lnTo>
                    <a:pt x="754" y="331"/>
                  </a:lnTo>
                  <a:lnTo>
                    <a:pt x="728" y="341"/>
                  </a:lnTo>
                  <a:lnTo>
                    <a:pt x="711" y="349"/>
                  </a:lnTo>
                  <a:lnTo>
                    <a:pt x="686" y="357"/>
                  </a:lnTo>
                  <a:lnTo>
                    <a:pt x="658" y="365"/>
                  </a:lnTo>
                  <a:lnTo>
                    <a:pt x="625" y="373"/>
                  </a:lnTo>
                  <a:lnTo>
                    <a:pt x="587" y="381"/>
                  </a:lnTo>
                  <a:lnTo>
                    <a:pt x="547" y="387"/>
                  </a:lnTo>
                  <a:lnTo>
                    <a:pt x="502" y="395"/>
                  </a:lnTo>
                  <a:lnTo>
                    <a:pt x="454" y="401"/>
                  </a:lnTo>
                  <a:lnTo>
                    <a:pt x="403" y="406"/>
                  </a:lnTo>
                  <a:lnTo>
                    <a:pt x="349" y="413"/>
                  </a:lnTo>
                  <a:lnTo>
                    <a:pt x="294" y="416"/>
                  </a:lnTo>
                  <a:lnTo>
                    <a:pt x="238" y="420"/>
                  </a:lnTo>
                  <a:lnTo>
                    <a:pt x="180" y="424"/>
                  </a:lnTo>
                  <a:lnTo>
                    <a:pt x="120" y="425"/>
                  </a:lnTo>
                  <a:lnTo>
                    <a:pt x="59" y="425"/>
                  </a:lnTo>
                  <a:lnTo>
                    <a:pt x="0" y="425"/>
                  </a:lnTo>
                  <a:lnTo>
                    <a:pt x="0" y="496"/>
                  </a:lnTo>
                  <a:lnTo>
                    <a:pt x="64" y="497"/>
                  </a:lnTo>
                  <a:lnTo>
                    <a:pt x="127" y="496"/>
                  </a:lnTo>
                  <a:lnTo>
                    <a:pt x="191" y="494"/>
                  </a:lnTo>
                  <a:lnTo>
                    <a:pt x="254" y="491"/>
                  </a:lnTo>
                  <a:lnTo>
                    <a:pt x="316" y="488"/>
                  </a:lnTo>
                  <a:lnTo>
                    <a:pt x="375" y="483"/>
                  </a:lnTo>
                  <a:lnTo>
                    <a:pt x="435" y="476"/>
                  </a:lnTo>
                  <a:lnTo>
                    <a:pt x="491" y="468"/>
                  </a:lnTo>
                  <a:lnTo>
                    <a:pt x="547" y="460"/>
                  </a:lnTo>
                  <a:lnTo>
                    <a:pt x="599" y="449"/>
                  </a:lnTo>
                  <a:lnTo>
                    <a:pt x="648" y="440"/>
                  </a:lnTo>
                  <a:lnTo>
                    <a:pt x="695" y="427"/>
                  </a:lnTo>
                  <a:lnTo>
                    <a:pt x="737" y="414"/>
                  </a:lnTo>
                  <a:lnTo>
                    <a:pt x="776" y="400"/>
                  </a:lnTo>
                  <a:lnTo>
                    <a:pt x="809" y="385"/>
                  </a:lnTo>
                  <a:lnTo>
                    <a:pt x="840" y="369"/>
                  </a:lnTo>
                  <a:lnTo>
                    <a:pt x="840" y="2743"/>
                  </a:lnTo>
                  <a:lnTo>
                    <a:pt x="802" y="2858"/>
                  </a:lnTo>
                  <a:lnTo>
                    <a:pt x="760" y="2841"/>
                  </a:lnTo>
                  <a:lnTo>
                    <a:pt x="715" y="2823"/>
                  </a:lnTo>
                  <a:lnTo>
                    <a:pt x="670" y="2807"/>
                  </a:lnTo>
                  <a:lnTo>
                    <a:pt x="624" y="2793"/>
                  </a:lnTo>
                  <a:lnTo>
                    <a:pt x="576" y="2778"/>
                  </a:lnTo>
                  <a:lnTo>
                    <a:pt x="526" y="2765"/>
                  </a:lnTo>
                  <a:lnTo>
                    <a:pt x="476" y="2754"/>
                  </a:lnTo>
                  <a:lnTo>
                    <a:pt x="425" y="2745"/>
                  </a:lnTo>
                  <a:lnTo>
                    <a:pt x="374" y="2735"/>
                  </a:lnTo>
                  <a:lnTo>
                    <a:pt x="322" y="2727"/>
                  </a:lnTo>
                  <a:lnTo>
                    <a:pt x="268" y="2721"/>
                  </a:lnTo>
                  <a:lnTo>
                    <a:pt x="214" y="2714"/>
                  </a:lnTo>
                  <a:lnTo>
                    <a:pt x="161" y="2711"/>
                  </a:lnTo>
                  <a:lnTo>
                    <a:pt x="107" y="2708"/>
                  </a:lnTo>
                  <a:lnTo>
                    <a:pt x="53" y="2705"/>
                  </a:lnTo>
                  <a:lnTo>
                    <a:pt x="0" y="2705"/>
                  </a:lnTo>
                  <a:close/>
                </a:path>
              </a:pathLst>
            </a:custGeom>
            <a:solidFill>
              <a:srgbClr val="BFBFB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3" name="Freeform 9"/>
            <p:cNvSpPr>
              <a:spLocks/>
            </p:cNvSpPr>
            <p:nvPr/>
          </p:nvSpPr>
          <p:spPr bwMode="auto">
            <a:xfrm>
              <a:off x="4443" y="233"/>
              <a:ext cx="343" cy="1633"/>
            </a:xfrm>
            <a:custGeom>
              <a:avLst/>
              <a:gdLst/>
              <a:ahLst/>
              <a:cxnLst>
                <a:cxn ang="0">
                  <a:pos x="995" y="2"/>
                </a:cxn>
                <a:cxn ang="0">
                  <a:pos x="890" y="10"/>
                </a:cxn>
                <a:cxn ang="0">
                  <a:pos x="783" y="22"/>
                </a:cxn>
                <a:cxn ang="0">
                  <a:pos x="673" y="42"/>
                </a:cxn>
                <a:cxn ang="0">
                  <a:pos x="558" y="65"/>
                </a:cxn>
                <a:cxn ang="0">
                  <a:pos x="442" y="94"/>
                </a:cxn>
                <a:cxn ang="0">
                  <a:pos x="346" y="113"/>
                </a:cxn>
                <a:cxn ang="0">
                  <a:pos x="258" y="131"/>
                </a:cxn>
                <a:cxn ang="0">
                  <a:pos x="174" y="145"/>
                </a:cxn>
                <a:cxn ang="0">
                  <a:pos x="97" y="161"/>
                </a:cxn>
                <a:cxn ang="0">
                  <a:pos x="23" y="180"/>
                </a:cxn>
                <a:cxn ang="0">
                  <a:pos x="56" y="292"/>
                </a:cxn>
                <a:cxn ang="0">
                  <a:pos x="148" y="375"/>
                </a:cxn>
                <a:cxn ang="0">
                  <a:pos x="223" y="510"/>
                </a:cxn>
                <a:cxn ang="0">
                  <a:pos x="249" y="2925"/>
                </a:cxn>
                <a:cxn ang="0">
                  <a:pos x="306" y="3037"/>
                </a:cxn>
                <a:cxn ang="0">
                  <a:pos x="428" y="3128"/>
                </a:cxn>
                <a:cxn ang="0">
                  <a:pos x="599" y="3198"/>
                </a:cxn>
                <a:cxn ang="0">
                  <a:pos x="805" y="3244"/>
                </a:cxn>
                <a:cxn ang="0">
                  <a:pos x="1030" y="3265"/>
                </a:cxn>
                <a:cxn ang="0">
                  <a:pos x="938" y="2704"/>
                </a:cxn>
                <a:cxn ang="0">
                  <a:pos x="802" y="2716"/>
                </a:cxn>
                <a:cxn ang="0">
                  <a:pos x="671" y="2733"/>
                </a:cxn>
                <a:cxn ang="0">
                  <a:pos x="545" y="2762"/>
                </a:cxn>
                <a:cxn ang="0">
                  <a:pos x="428" y="2797"/>
                </a:cxn>
                <a:cxn ang="0">
                  <a:pos x="314" y="2741"/>
                </a:cxn>
                <a:cxn ang="0">
                  <a:pos x="187" y="305"/>
                </a:cxn>
                <a:cxn ang="0">
                  <a:pos x="400" y="385"/>
                </a:cxn>
                <a:cxn ang="0">
                  <a:pos x="507" y="423"/>
                </a:cxn>
                <a:cxn ang="0">
                  <a:pos x="634" y="454"/>
                </a:cxn>
                <a:cxn ang="0">
                  <a:pos x="774" y="476"/>
                </a:cxn>
                <a:cxn ang="0">
                  <a:pos x="925" y="489"/>
                </a:cxn>
                <a:cxn ang="0">
                  <a:pos x="1030" y="423"/>
                </a:cxn>
                <a:cxn ang="0">
                  <a:pos x="902" y="418"/>
                </a:cxn>
                <a:cxn ang="0">
                  <a:pos x="779" y="407"/>
                </a:cxn>
                <a:cxn ang="0">
                  <a:pos x="663" y="390"/>
                </a:cxn>
                <a:cxn ang="0">
                  <a:pos x="558" y="364"/>
                </a:cxn>
                <a:cxn ang="0">
                  <a:pos x="470" y="331"/>
                </a:cxn>
                <a:cxn ang="0">
                  <a:pos x="142" y="216"/>
                </a:cxn>
                <a:cxn ang="0">
                  <a:pos x="483" y="153"/>
                </a:cxn>
                <a:cxn ang="0">
                  <a:pos x="599" y="125"/>
                </a:cxn>
                <a:cxn ang="0">
                  <a:pos x="712" y="101"/>
                </a:cxn>
                <a:cxn ang="0">
                  <a:pos x="821" y="85"/>
                </a:cxn>
                <a:cxn ang="0">
                  <a:pos x="927" y="72"/>
                </a:cxn>
                <a:cxn ang="0">
                  <a:pos x="1030" y="67"/>
                </a:cxn>
              </a:cxnLst>
              <a:rect l="0" t="0" r="r" b="b"/>
              <a:pathLst>
                <a:path w="1030" h="3265">
                  <a:moveTo>
                    <a:pt x="1030" y="67"/>
                  </a:moveTo>
                  <a:lnTo>
                    <a:pt x="1030" y="0"/>
                  </a:lnTo>
                  <a:lnTo>
                    <a:pt x="995" y="2"/>
                  </a:lnTo>
                  <a:lnTo>
                    <a:pt x="960" y="3"/>
                  </a:lnTo>
                  <a:lnTo>
                    <a:pt x="925" y="6"/>
                  </a:lnTo>
                  <a:lnTo>
                    <a:pt x="890" y="10"/>
                  </a:lnTo>
                  <a:lnTo>
                    <a:pt x="854" y="13"/>
                  </a:lnTo>
                  <a:lnTo>
                    <a:pt x="819" y="18"/>
                  </a:lnTo>
                  <a:lnTo>
                    <a:pt x="783" y="22"/>
                  </a:lnTo>
                  <a:lnTo>
                    <a:pt x="747" y="29"/>
                  </a:lnTo>
                  <a:lnTo>
                    <a:pt x="709" y="35"/>
                  </a:lnTo>
                  <a:lnTo>
                    <a:pt x="673" y="42"/>
                  </a:lnTo>
                  <a:lnTo>
                    <a:pt x="635" y="49"/>
                  </a:lnTo>
                  <a:lnTo>
                    <a:pt x="597" y="57"/>
                  </a:lnTo>
                  <a:lnTo>
                    <a:pt x="558" y="65"/>
                  </a:lnTo>
                  <a:lnTo>
                    <a:pt x="520" y="75"/>
                  </a:lnTo>
                  <a:lnTo>
                    <a:pt x="481" y="85"/>
                  </a:lnTo>
                  <a:lnTo>
                    <a:pt x="442" y="94"/>
                  </a:lnTo>
                  <a:lnTo>
                    <a:pt x="410" y="101"/>
                  </a:lnTo>
                  <a:lnTo>
                    <a:pt x="378" y="109"/>
                  </a:lnTo>
                  <a:lnTo>
                    <a:pt x="346" y="113"/>
                  </a:lnTo>
                  <a:lnTo>
                    <a:pt x="316" y="120"/>
                  </a:lnTo>
                  <a:lnTo>
                    <a:pt x="287" y="125"/>
                  </a:lnTo>
                  <a:lnTo>
                    <a:pt x="258" y="131"/>
                  </a:lnTo>
                  <a:lnTo>
                    <a:pt x="229" y="136"/>
                  </a:lnTo>
                  <a:lnTo>
                    <a:pt x="201" y="141"/>
                  </a:lnTo>
                  <a:lnTo>
                    <a:pt x="174" y="145"/>
                  </a:lnTo>
                  <a:lnTo>
                    <a:pt x="148" y="150"/>
                  </a:lnTo>
                  <a:lnTo>
                    <a:pt x="122" y="155"/>
                  </a:lnTo>
                  <a:lnTo>
                    <a:pt x="97" y="161"/>
                  </a:lnTo>
                  <a:lnTo>
                    <a:pt x="71" y="168"/>
                  </a:lnTo>
                  <a:lnTo>
                    <a:pt x="48" y="174"/>
                  </a:lnTo>
                  <a:lnTo>
                    <a:pt x="23" y="180"/>
                  </a:lnTo>
                  <a:lnTo>
                    <a:pt x="0" y="188"/>
                  </a:lnTo>
                  <a:lnTo>
                    <a:pt x="20" y="264"/>
                  </a:lnTo>
                  <a:lnTo>
                    <a:pt x="56" y="292"/>
                  </a:lnTo>
                  <a:lnTo>
                    <a:pt x="90" y="318"/>
                  </a:lnTo>
                  <a:lnTo>
                    <a:pt x="120" y="345"/>
                  </a:lnTo>
                  <a:lnTo>
                    <a:pt x="148" y="375"/>
                  </a:lnTo>
                  <a:lnTo>
                    <a:pt x="174" y="411"/>
                  </a:lnTo>
                  <a:lnTo>
                    <a:pt x="198" y="455"/>
                  </a:lnTo>
                  <a:lnTo>
                    <a:pt x="223" y="510"/>
                  </a:lnTo>
                  <a:lnTo>
                    <a:pt x="248" y="578"/>
                  </a:lnTo>
                  <a:lnTo>
                    <a:pt x="248" y="2883"/>
                  </a:lnTo>
                  <a:lnTo>
                    <a:pt x="249" y="2925"/>
                  </a:lnTo>
                  <a:lnTo>
                    <a:pt x="261" y="2963"/>
                  </a:lnTo>
                  <a:lnTo>
                    <a:pt x="280" y="3001"/>
                  </a:lnTo>
                  <a:lnTo>
                    <a:pt x="306" y="3037"/>
                  </a:lnTo>
                  <a:lnTo>
                    <a:pt x="341" y="3069"/>
                  </a:lnTo>
                  <a:lnTo>
                    <a:pt x="381" y="3099"/>
                  </a:lnTo>
                  <a:lnTo>
                    <a:pt x="428" y="3128"/>
                  </a:lnTo>
                  <a:lnTo>
                    <a:pt x="480" y="3153"/>
                  </a:lnTo>
                  <a:lnTo>
                    <a:pt x="538" y="3177"/>
                  </a:lnTo>
                  <a:lnTo>
                    <a:pt x="599" y="3198"/>
                  </a:lnTo>
                  <a:lnTo>
                    <a:pt x="664" y="3216"/>
                  </a:lnTo>
                  <a:lnTo>
                    <a:pt x="734" y="3231"/>
                  </a:lnTo>
                  <a:lnTo>
                    <a:pt x="805" y="3244"/>
                  </a:lnTo>
                  <a:lnTo>
                    <a:pt x="879" y="3254"/>
                  </a:lnTo>
                  <a:lnTo>
                    <a:pt x="954" y="3260"/>
                  </a:lnTo>
                  <a:lnTo>
                    <a:pt x="1030" y="3265"/>
                  </a:lnTo>
                  <a:lnTo>
                    <a:pt x="1030" y="2703"/>
                  </a:lnTo>
                  <a:lnTo>
                    <a:pt x="983" y="2703"/>
                  </a:lnTo>
                  <a:lnTo>
                    <a:pt x="938" y="2704"/>
                  </a:lnTo>
                  <a:lnTo>
                    <a:pt x="892" y="2708"/>
                  </a:lnTo>
                  <a:lnTo>
                    <a:pt x="847" y="2711"/>
                  </a:lnTo>
                  <a:lnTo>
                    <a:pt x="802" y="2716"/>
                  </a:lnTo>
                  <a:lnTo>
                    <a:pt x="758" y="2720"/>
                  </a:lnTo>
                  <a:lnTo>
                    <a:pt x="715" y="2727"/>
                  </a:lnTo>
                  <a:lnTo>
                    <a:pt x="671" y="2733"/>
                  </a:lnTo>
                  <a:lnTo>
                    <a:pt x="628" y="2743"/>
                  </a:lnTo>
                  <a:lnTo>
                    <a:pt x="586" y="2751"/>
                  </a:lnTo>
                  <a:lnTo>
                    <a:pt x="545" y="2762"/>
                  </a:lnTo>
                  <a:lnTo>
                    <a:pt x="505" y="2773"/>
                  </a:lnTo>
                  <a:lnTo>
                    <a:pt x="465" y="2784"/>
                  </a:lnTo>
                  <a:lnTo>
                    <a:pt x="428" y="2797"/>
                  </a:lnTo>
                  <a:lnTo>
                    <a:pt x="390" y="2811"/>
                  </a:lnTo>
                  <a:lnTo>
                    <a:pt x="354" y="2827"/>
                  </a:lnTo>
                  <a:lnTo>
                    <a:pt x="314" y="2741"/>
                  </a:lnTo>
                  <a:lnTo>
                    <a:pt x="314" y="541"/>
                  </a:lnTo>
                  <a:lnTo>
                    <a:pt x="251" y="411"/>
                  </a:lnTo>
                  <a:lnTo>
                    <a:pt x="187" y="305"/>
                  </a:lnTo>
                  <a:lnTo>
                    <a:pt x="341" y="353"/>
                  </a:lnTo>
                  <a:lnTo>
                    <a:pt x="368" y="369"/>
                  </a:lnTo>
                  <a:lnTo>
                    <a:pt x="400" y="385"/>
                  </a:lnTo>
                  <a:lnTo>
                    <a:pt x="433" y="399"/>
                  </a:lnTo>
                  <a:lnTo>
                    <a:pt x="470" y="412"/>
                  </a:lnTo>
                  <a:lnTo>
                    <a:pt x="507" y="423"/>
                  </a:lnTo>
                  <a:lnTo>
                    <a:pt x="548" y="434"/>
                  </a:lnTo>
                  <a:lnTo>
                    <a:pt x="590" y="446"/>
                  </a:lnTo>
                  <a:lnTo>
                    <a:pt x="634" y="454"/>
                  </a:lnTo>
                  <a:lnTo>
                    <a:pt x="680" y="463"/>
                  </a:lnTo>
                  <a:lnTo>
                    <a:pt x="726" y="470"/>
                  </a:lnTo>
                  <a:lnTo>
                    <a:pt x="774" y="476"/>
                  </a:lnTo>
                  <a:lnTo>
                    <a:pt x="825" y="481"/>
                  </a:lnTo>
                  <a:lnTo>
                    <a:pt x="874" y="486"/>
                  </a:lnTo>
                  <a:lnTo>
                    <a:pt x="925" y="489"/>
                  </a:lnTo>
                  <a:lnTo>
                    <a:pt x="977" y="492"/>
                  </a:lnTo>
                  <a:lnTo>
                    <a:pt x="1030" y="494"/>
                  </a:lnTo>
                  <a:lnTo>
                    <a:pt x="1030" y="423"/>
                  </a:lnTo>
                  <a:lnTo>
                    <a:pt x="986" y="422"/>
                  </a:lnTo>
                  <a:lnTo>
                    <a:pt x="944" y="420"/>
                  </a:lnTo>
                  <a:lnTo>
                    <a:pt x="902" y="418"/>
                  </a:lnTo>
                  <a:lnTo>
                    <a:pt x="860" y="415"/>
                  </a:lnTo>
                  <a:lnTo>
                    <a:pt x="819" y="412"/>
                  </a:lnTo>
                  <a:lnTo>
                    <a:pt x="779" y="407"/>
                  </a:lnTo>
                  <a:lnTo>
                    <a:pt x="738" y="403"/>
                  </a:lnTo>
                  <a:lnTo>
                    <a:pt x="700" y="396"/>
                  </a:lnTo>
                  <a:lnTo>
                    <a:pt x="663" y="390"/>
                  </a:lnTo>
                  <a:lnTo>
                    <a:pt x="626" y="383"/>
                  </a:lnTo>
                  <a:lnTo>
                    <a:pt x="592" y="374"/>
                  </a:lnTo>
                  <a:lnTo>
                    <a:pt x="558" y="364"/>
                  </a:lnTo>
                  <a:lnTo>
                    <a:pt x="528" y="355"/>
                  </a:lnTo>
                  <a:lnTo>
                    <a:pt x="497" y="343"/>
                  </a:lnTo>
                  <a:lnTo>
                    <a:pt x="470" y="331"/>
                  </a:lnTo>
                  <a:lnTo>
                    <a:pt x="444" y="318"/>
                  </a:lnTo>
                  <a:lnTo>
                    <a:pt x="284" y="265"/>
                  </a:lnTo>
                  <a:lnTo>
                    <a:pt x="142" y="216"/>
                  </a:lnTo>
                  <a:lnTo>
                    <a:pt x="317" y="185"/>
                  </a:lnTo>
                  <a:lnTo>
                    <a:pt x="444" y="165"/>
                  </a:lnTo>
                  <a:lnTo>
                    <a:pt x="483" y="153"/>
                  </a:lnTo>
                  <a:lnTo>
                    <a:pt x="522" y="144"/>
                  </a:lnTo>
                  <a:lnTo>
                    <a:pt x="561" y="134"/>
                  </a:lnTo>
                  <a:lnTo>
                    <a:pt x="599" y="125"/>
                  </a:lnTo>
                  <a:lnTo>
                    <a:pt x="637" y="117"/>
                  </a:lnTo>
                  <a:lnTo>
                    <a:pt x="674" y="109"/>
                  </a:lnTo>
                  <a:lnTo>
                    <a:pt x="712" y="101"/>
                  </a:lnTo>
                  <a:lnTo>
                    <a:pt x="748" y="94"/>
                  </a:lnTo>
                  <a:lnTo>
                    <a:pt x="785" y="89"/>
                  </a:lnTo>
                  <a:lnTo>
                    <a:pt x="821" y="85"/>
                  </a:lnTo>
                  <a:lnTo>
                    <a:pt x="856" y="80"/>
                  </a:lnTo>
                  <a:lnTo>
                    <a:pt x="892" y="75"/>
                  </a:lnTo>
                  <a:lnTo>
                    <a:pt x="927" y="72"/>
                  </a:lnTo>
                  <a:lnTo>
                    <a:pt x="961" y="70"/>
                  </a:lnTo>
                  <a:lnTo>
                    <a:pt x="995" y="69"/>
                  </a:lnTo>
                  <a:lnTo>
                    <a:pt x="1030" y="67"/>
                  </a:lnTo>
                  <a:close/>
                </a:path>
              </a:pathLst>
            </a:custGeom>
            <a:solidFill>
              <a:srgbClr val="BFBFB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4" name="Freeform 10"/>
            <p:cNvSpPr>
              <a:spLocks/>
            </p:cNvSpPr>
            <p:nvPr/>
          </p:nvSpPr>
          <p:spPr bwMode="auto">
            <a:xfrm>
              <a:off x="5045" y="604"/>
              <a:ext cx="191" cy="830"/>
            </a:xfrm>
            <a:custGeom>
              <a:avLst/>
              <a:gdLst/>
              <a:ahLst/>
              <a:cxnLst>
                <a:cxn ang="0">
                  <a:pos x="14" y="0"/>
                </a:cxn>
                <a:cxn ang="0">
                  <a:pos x="415" y="0"/>
                </a:cxn>
                <a:cxn ang="0">
                  <a:pos x="444" y="17"/>
                </a:cxn>
                <a:cxn ang="0">
                  <a:pos x="468" y="35"/>
                </a:cxn>
                <a:cxn ang="0">
                  <a:pos x="489" y="51"/>
                </a:cxn>
                <a:cxn ang="0">
                  <a:pos x="503" y="70"/>
                </a:cxn>
                <a:cxn ang="0">
                  <a:pos x="516" y="89"/>
                </a:cxn>
                <a:cxn ang="0">
                  <a:pos x="525" y="112"/>
                </a:cxn>
                <a:cxn ang="0">
                  <a:pos x="531" y="137"/>
                </a:cxn>
                <a:cxn ang="0">
                  <a:pos x="535" y="166"/>
                </a:cxn>
                <a:cxn ang="0">
                  <a:pos x="557" y="319"/>
                </a:cxn>
                <a:cxn ang="0">
                  <a:pos x="570" y="468"/>
                </a:cxn>
                <a:cxn ang="0">
                  <a:pos x="573" y="613"/>
                </a:cxn>
                <a:cxn ang="0">
                  <a:pos x="567" y="755"/>
                </a:cxn>
                <a:cxn ang="0">
                  <a:pos x="551" y="896"/>
                </a:cxn>
                <a:cxn ang="0">
                  <a:pos x="526" y="1038"/>
                </a:cxn>
                <a:cxn ang="0">
                  <a:pos x="490" y="1182"/>
                </a:cxn>
                <a:cxn ang="0">
                  <a:pos x="445" y="1330"/>
                </a:cxn>
                <a:cxn ang="0">
                  <a:pos x="342" y="1495"/>
                </a:cxn>
                <a:cxn ang="0">
                  <a:pos x="178" y="1594"/>
                </a:cxn>
                <a:cxn ang="0">
                  <a:pos x="14" y="1659"/>
                </a:cxn>
                <a:cxn ang="0">
                  <a:pos x="14" y="1380"/>
                </a:cxn>
                <a:cxn ang="0">
                  <a:pos x="267" y="1265"/>
                </a:cxn>
                <a:cxn ang="0">
                  <a:pos x="315" y="1156"/>
                </a:cxn>
                <a:cxn ang="0">
                  <a:pos x="349" y="1043"/>
                </a:cxn>
                <a:cxn ang="0">
                  <a:pos x="376" y="925"/>
                </a:cxn>
                <a:cxn ang="0">
                  <a:pos x="392" y="802"/>
                </a:cxn>
                <a:cxn ang="0">
                  <a:pos x="400" y="675"/>
                </a:cxn>
                <a:cxn ang="0">
                  <a:pos x="400" y="543"/>
                </a:cxn>
                <a:cxn ang="0">
                  <a:pos x="396" y="405"/>
                </a:cxn>
                <a:cxn ang="0">
                  <a:pos x="386" y="263"/>
                </a:cxn>
                <a:cxn ang="0">
                  <a:pos x="374" y="251"/>
                </a:cxn>
                <a:cxn ang="0">
                  <a:pos x="364" y="241"/>
                </a:cxn>
                <a:cxn ang="0">
                  <a:pos x="352" y="235"/>
                </a:cxn>
                <a:cxn ang="0">
                  <a:pos x="342" y="231"/>
                </a:cxn>
                <a:cxn ang="0">
                  <a:pos x="331" y="228"/>
                </a:cxn>
                <a:cxn ang="0">
                  <a:pos x="320" y="228"/>
                </a:cxn>
                <a:cxn ang="0">
                  <a:pos x="309" y="228"/>
                </a:cxn>
                <a:cxn ang="0">
                  <a:pos x="297" y="230"/>
                </a:cxn>
                <a:cxn ang="0">
                  <a:pos x="0" y="230"/>
                </a:cxn>
                <a:cxn ang="0">
                  <a:pos x="14" y="0"/>
                </a:cxn>
              </a:cxnLst>
              <a:rect l="0" t="0" r="r" b="b"/>
              <a:pathLst>
                <a:path w="573" h="1659">
                  <a:moveTo>
                    <a:pt x="14" y="0"/>
                  </a:moveTo>
                  <a:lnTo>
                    <a:pt x="415" y="0"/>
                  </a:lnTo>
                  <a:lnTo>
                    <a:pt x="444" y="17"/>
                  </a:lnTo>
                  <a:lnTo>
                    <a:pt x="468" y="35"/>
                  </a:lnTo>
                  <a:lnTo>
                    <a:pt x="489" y="51"/>
                  </a:lnTo>
                  <a:lnTo>
                    <a:pt x="503" y="70"/>
                  </a:lnTo>
                  <a:lnTo>
                    <a:pt x="516" y="89"/>
                  </a:lnTo>
                  <a:lnTo>
                    <a:pt x="525" y="112"/>
                  </a:lnTo>
                  <a:lnTo>
                    <a:pt x="531" y="137"/>
                  </a:lnTo>
                  <a:lnTo>
                    <a:pt x="535" y="166"/>
                  </a:lnTo>
                  <a:lnTo>
                    <a:pt x="557" y="319"/>
                  </a:lnTo>
                  <a:lnTo>
                    <a:pt x="570" y="468"/>
                  </a:lnTo>
                  <a:lnTo>
                    <a:pt x="573" y="613"/>
                  </a:lnTo>
                  <a:lnTo>
                    <a:pt x="567" y="755"/>
                  </a:lnTo>
                  <a:lnTo>
                    <a:pt x="551" y="896"/>
                  </a:lnTo>
                  <a:lnTo>
                    <a:pt x="526" y="1038"/>
                  </a:lnTo>
                  <a:lnTo>
                    <a:pt x="490" y="1182"/>
                  </a:lnTo>
                  <a:lnTo>
                    <a:pt x="445" y="1330"/>
                  </a:lnTo>
                  <a:lnTo>
                    <a:pt x="342" y="1495"/>
                  </a:lnTo>
                  <a:lnTo>
                    <a:pt x="178" y="1594"/>
                  </a:lnTo>
                  <a:lnTo>
                    <a:pt x="14" y="1659"/>
                  </a:lnTo>
                  <a:lnTo>
                    <a:pt x="14" y="1380"/>
                  </a:lnTo>
                  <a:lnTo>
                    <a:pt x="267" y="1265"/>
                  </a:lnTo>
                  <a:lnTo>
                    <a:pt x="315" y="1156"/>
                  </a:lnTo>
                  <a:lnTo>
                    <a:pt x="349" y="1043"/>
                  </a:lnTo>
                  <a:lnTo>
                    <a:pt x="376" y="925"/>
                  </a:lnTo>
                  <a:lnTo>
                    <a:pt x="392" y="802"/>
                  </a:lnTo>
                  <a:lnTo>
                    <a:pt x="400" y="675"/>
                  </a:lnTo>
                  <a:lnTo>
                    <a:pt x="400" y="543"/>
                  </a:lnTo>
                  <a:lnTo>
                    <a:pt x="396" y="405"/>
                  </a:lnTo>
                  <a:lnTo>
                    <a:pt x="386" y="263"/>
                  </a:lnTo>
                  <a:lnTo>
                    <a:pt x="374" y="251"/>
                  </a:lnTo>
                  <a:lnTo>
                    <a:pt x="364" y="241"/>
                  </a:lnTo>
                  <a:lnTo>
                    <a:pt x="352" y="235"/>
                  </a:lnTo>
                  <a:lnTo>
                    <a:pt x="342" y="231"/>
                  </a:lnTo>
                  <a:lnTo>
                    <a:pt x="331" y="228"/>
                  </a:lnTo>
                  <a:lnTo>
                    <a:pt x="320" y="228"/>
                  </a:lnTo>
                  <a:lnTo>
                    <a:pt x="309" y="228"/>
                  </a:lnTo>
                  <a:lnTo>
                    <a:pt x="297" y="230"/>
                  </a:lnTo>
                  <a:lnTo>
                    <a:pt x="0" y="230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00335B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5" name="Freeform 11"/>
            <p:cNvSpPr>
              <a:spLocks/>
            </p:cNvSpPr>
            <p:nvPr/>
          </p:nvSpPr>
          <p:spPr bwMode="auto">
            <a:xfrm>
              <a:off x="4511" y="765"/>
              <a:ext cx="524" cy="1101"/>
            </a:xfrm>
            <a:custGeom>
              <a:avLst/>
              <a:gdLst/>
              <a:ahLst/>
              <a:cxnLst>
                <a:cxn ang="0">
                  <a:pos x="7" y="0"/>
                </a:cxn>
                <a:cxn ang="0">
                  <a:pos x="0" y="1479"/>
                </a:cxn>
                <a:cxn ang="0">
                  <a:pos x="104" y="1592"/>
                </a:cxn>
                <a:cxn ang="0">
                  <a:pos x="138" y="1618"/>
                </a:cxn>
                <a:cxn ang="0">
                  <a:pos x="174" y="1642"/>
                </a:cxn>
                <a:cxn ang="0">
                  <a:pos x="213" y="1666"/>
                </a:cxn>
                <a:cxn ang="0">
                  <a:pos x="254" y="1688"/>
                </a:cxn>
                <a:cxn ang="0">
                  <a:pos x="297" y="1709"/>
                </a:cxn>
                <a:cxn ang="0">
                  <a:pos x="344" y="1728"/>
                </a:cxn>
                <a:cxn ang="0">
                  <a:pos x="391" y="1746"/>
                </a:cxn>
                <a:cxn ang="0">
                  <a:pos x="441" y="1763"/>
                </a:cxn>
                <a:cxn ang="0">
                  <a:pos x="493" y="1778"/>
                </a:cxn>
                <a:cxn ang="0">
                  <a:pos x="545" y="1790"/>
                </a:cxn>
                <a:cxn ang="0">
                  <a:pos x="599" y="1803"/>
                </a:cxn>
                <a:cxn ang="0">
                  <a:pos x="653" y="1813"/>
                </a:cxn>
                <a:cxn ang="0">
                  <a:pos x="708" y="1821"/>
                </a:cxn>
                <a:cxn ang="0">
                  <a:pos x="763" y="1827"/>
                </a:cxn>
                <a:cxn ang="0">
                  <a:pos x="818" y="1830"/>
                </a:cxn>
                <a:cxn ang="0">
                  <a:pos x="873" y="1834"/>
                </a:cxn>
                <a:cxn ang="0">
                  <a:pos x="928" y="1834"/>
                </a:cxn>
                <a:cxn ang="0">
                  <a:pos x="983" y="1830"/>
                </a:cxn>
                <a:cxn ang="0">
                  <a:pos x="1037" y="1827"/>
                </a:cxn>
                <a:cxn ang="0">
                  <a:pos x="1089" y="1821"/>
                </a:cxn>
                <a:cxn ang="0">
                  <a:pos x="1141" y="1811"/>
                </a:cxn>
                <a:cxn ang="0">
                  <a:pos x="1192" y="1800"/>
                </a:cxn>
                <a:cxn ang="0">
                  <a:pos x="1242" y="1787"/>
                </a:cxn>
                <a:cxn ang="0">
                  <a:pos x="1288" y="1771"/>
                </a:cxn>
                <a:cxn ang="0">
                  <a:pos x="1333" y="1752"/>
                </a:cxn>
                <a:cxn ang="0">
                  <a:pos x="1377" y="1730"/>
                </a:cxn>
                <a:cxn ang="0">
                  <a:pos x="1416" y="1706"/>
                </a:cxn>
                <a:cxn ang="0">
                  <a:pos x="1453" y="1679"/>
                </a:cxn>
                <a:cxn ang="0">
                  <a:pos x="1488" y="1650"/>
                </a:cxn>
                <a:cxn ang="0">
                  <a:pos x="1520" y="1616"/>
                </a:cxn>
                <a:cxn ang="0">
                  <a:pos x="1549" y="1581"/>
                </a:cxn>
                <a:cxn ang="0">
                  <a:pos x="1574" y="1543"/>
                </a:cxn>
                <a:cxn ang="0">
                  <a:pos x="1574" y="16"/>
                </a:cxn>
                <a:cxn ang="0">
                  <a:pos x="7" y="0"/>
                </a:cxn>
              </a:cxnLst>
              <a:rect l="0" t="0" r="r" b="b"/>
              <a:pathLst>
                <a:path w="1574" h="1834">
                  <a:moveTo>
                    <a:pt x="7" y="0"/>
                  </a:moveTo>
                  <a:lnTo>
                    <a:pt x="0" y="1479"/>
                  </a:lnTo>
                  <a:lnTo>
                    <a:pt x="104" y="1592"/>
                  </a:lnTo>
                  <a:lnTo>
                    <a:pt x="138" y="1618"/>
                  </a:lnTo>
                  <a:lnTo>
                    <a:pt x="174" y="1642"/>
                  </a:lnTo>
                  <a:lnTo>
                    <a:pt x="213" y="1666"/>
                  </a:lnTo>
                  <a:lnTo>
                    <a:pt x="254" y="1688"/>
                  </a:lnTo>
                  <a:lnTo>
                    <a:pt x="297" y="1709"/>
                  </a:lnTo>
                  <a:lnTo>
                    <a:pt x="344" y="1728"/>
                  </a:lnTo>
                  <a:lnTo>
                    <a:pt x="391" y="1746"/>
                  </a:lnTo>
                  <a:lnTo>
                    <a:pt x="441" y="1763"/>
                  </a:lnTo>
                  <a:lnTo>
                    <a:pt x="493" y="1778"/>
                  </a:lnTo>
                  <a:lnTo>
                    <a:pt x="545" y="1790"/>
                  </a:lnTo>
                  <a:lnTo>
                    <a:pt x="599" y="1803"/>
                  </a:lnTo>
                  <a:lnTo>
                    <a:pt x="653" y="1813"/>
                  </a:lnTo>
                  <a:lnTo>
                    <a:pt x="708" y="1821"/>
                  </a:lnTo>
                  <a:lnTo>
                    <a:pt x="763" y="1827"/>
                  </a:lnTo>
                  <a:lnTo>
                    <a:pt x="818" y="1830"/>
                  </a:lnTo>
                  <a:lnTo>
                    <a:pt x="873" y="1834"/>
                  </a:lnTo>
                  <a:lnTo>
                    <a:pt x="928" y="1834"/>
                  </a:lnTo>
                  <a:lnTo>
                    <a:pt x="983" y="1830"/>
                  </a:lnTo>
                  <a:lnTo>
                    <a:pt x="1037" y="1827"/>
                  </a:lnTo>
                  <a:lnTo>
                    <a:pt x="1089" y="1821"/>
                  </a:lnTo>
                  <a:lnTo>
                    <a:pt x="1141" y="1811"/>
                  </a:lnTo>
                  <a:lnTo>
                    <a:pt x="1192" y="1800"/>
                  </a:lnTo>
                  <a:lnTo>
                    <a:pt x="1242" y="1787"/>
                  </a:lnTo>
                  <a:lnTo>
                    <a:pt x="1288" y="1771"/>
                  </a:lnTo>
                  <a:lnTo>
                    <a:pt x="1333" y="1752"/>
                  </a:lnTo>
                  <a:lnTo>
                    <a:pt x="1377" y="1730"/>
                  </a:lnTo>
                  <a:lnTo>
                    <a:pt x="1416" y="1706"/>
                  </a:lnTo>
                  <a:lnTo>
                    <a:pt x="1453" y="1679"/>
                  </a:lnTo>
                  <a:lnTo>
                    <a:pt x="1488" y="1650"/>
                  </a:lnTo>
                  <a:lnTo>
                    <a:pt x="1520" y="1616"/>
                  </a:lnTo>
                  <a:lnTo>
                    <a:pt x="1549" y="1581"/>
                  </a:lnTo>
                  <a:lnTo>
                    <a:pt x="1574" y="1543"/>
                  </a:lnTo>
                  <a:lnTo>
                    <a:pt x="1574" y="16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D18E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6" name="Freeform 12"/>
            <p:cNvSpPr>
              <a:spLocks/>
            </p:cNvSpPr>
            <p:nvPr/>
          </p:nvSpPr>
          <p:spPr bwMode="auto">
            <a:xfrm>
              <a:off x="4506" y="675"/>
              <a:ext cx="539" cy="180"/>
            </a:xfrm>
            <a:custGeom>
              <a:avLst/>
              <a:gdLst/>
              <a:ahLst/>
              <a:cxnLst>
                <a:cxn ang="0">
                  <a:pos x="892" y="1"/>
                </a:cxn>
                <a:cxn ang="0">
                  <a:pos x="1049" y="8"/>
                </a:cxn>
                <a:cxn ang="0">
                  <a:pos x="1194" y="22"/>
                </a:cxn>
                <a:cxn ang="0">
                  <a:pos x="1323" y="41"/>
                </a:cxn>
                <a:cxn ang="0">
                  <a:pos x="1432" y="65"/>
                </a:cxn>
                <a:cxn ang="0">
                  <a:pos x="1519" y="94"/>
                </a:cxn>
                <a:cxn ang="0">
                  <a:pos x="1580" y="126"/>
                </a:cxn>
                <a:cxn ang="0">
                  <a:pos x="1611" y="161"/>
                </a:cxn>
                <a:cxn ang="0">
                  <a:pos x="1611" y="198"/>
                </a:cxn>
                <a:cxn ang="0">
                  <a:pos x="1580" y="233"/>
                </a:cxn>
                <a:cxn ang="0">
                  <a:pos x="1519" y="265"/>
                </a:cxn>
                <a:cxn ang="0">
                  <a:pos x="1432" y="295"/>
                </a:cxn>
                <a:cxn ang="0">
                  <a:pos x="1323" y="319"/>
                </a:cxn>
                <a:cxn ang="0">
                  <a:pos x="1194" y="339"/>
                </a:cxn>
                <a:cxn ang="0">
                  <a:pos x="1049" y="353"/>
                </a:cxn>
                <a:cxn ang="0">
                  <a:pos x="892" y="359"/>
                </a:cxn>
                <a:cxn ang="0">
                  <a:pos x="727" y="359"/>
                </a:cxn>
                <a:cxn ang="0">
                  <a:pos x="568" y="353"/>
                </a:cxn>
                <a:cxn ang="0">
                  <a:pos x="423" y="339"/>
                </a:cxn>
                <a:cxn ang="0">
                  <a:pos x="294" y="319"/>
                </a:cxn>
                <a:cxn ang="0">
                  <a:pos x="184" y="295"/>
                </a:cxn>
                <a:cxn ang="0">
                  <a:pos x="97" y="265"/>
                </a:cxn>
                <a:cxn ang="0">
                  <a:pos x="36" y="233"/>
                </a:cxn>
                <a:cxn ang="0">
                  <a:pos x="4" y="198"/>
                </a:cxn>
                <a:cxn ang="0">
                  <a:pos x="4" y="161"/>
                </a:cxn>
                <a:cxn ang="0">
                  <a:pos x="36" y="126"/>
                </a:cxn>
                <a:cxn ang="0">
                  <a:pos x="97" y="94"/>
                </a:cxn>
                <a:cxn ang="0">
                  <a:pos x="184" y="65"/>
                </a:cxn>
                <a:cxn ang="0">
                  <a:pos x="294" y="41"/>
                </a:cxn>
                <a:cxn ang="0">
                  <a:pos x="423" y="22"/>
                </a:cxn>
                <a:cxn ang="0">
                  <a:pos x="568" y="8"/>
                </a:cxn>
                <a:cxn ang="0">
                  <a:pos x="727" y="1"/>
                </a:cxn>
              </a:cxnLst>
              <a:rect l="0" t="0" r="r" b="b"/>
              <a:pathLst>
                <a:path w="1616" h="361">
                  <a:moveTo>
                    <a:pt x="809" y="0"/>
                  </a:moveTo>
                  <a:lnTo>
                    <a:pt x="892" y="1"/>
                  </a:lnTo>
                  <a:lnTo>
                    <a:pt x="972" y="3"/>
                  </a:lnTo>
                  <a:lnTo>
                    <a:pt x="1049" y="8"/>
                  </a:lnTo>
                  <a:lnTo>
                    <a:pt x="1123" y="14"/>
                  </a:lnTo>
                  <a:lnTo>
                    <a:pt x="1194" y="22"/>
                  </a:lnTo>
                  <a:lnTo>
                    <a:pt x="1260" y="30"/>
                  </a:lnTo>
                  <a:lnTo>
                    <a:pt x="1323" y="41"/>
                  </a:lnTo>
                  <a:lnTo>
                    <a:pt x="1379" y="53"/>
                  </a:lnTo>
                  <a:lnTo>
                    <a:pt x="1432" y="65"/>
                  </a:lnTo>
                  <a:lnTo>
                    <a:pt x="1478" y="80"/>
                  </a:lnTo>
                  <a:lnTo>
                    <a:pt x="1519" y="94"/>
                  </a:lnTo>
                  <a:lnTo>
                    <a:pt x="1552" y="110"/>
                  </a:lnTo>
                  <a:lnTo>
                    <a:pt x="1580" y="126"/>
                  </a:lnTo>
                  <a:lnTo>
                    <a:pt x="1600" y="144"/>
                  </a:lnTo>
                  <a:lnTo>
                    <a:pt x="1611" y="161"/>
                  </a:lnTo>
                  <a:lnTo>
                    <a:pt x="1616" y="179"/>
                  </a:lnTo>
                  <a:lnTo>
                    <a:pt x="1611" y="198"/>
                  </a:lnTo>
                  <a:lnTo>
                    <a:pt x="1600" y="216"/>
                  </a:lnTo>
                  <a:lnTo>
                    <a:pt x="1580" y="233"/>
                  </a:lnTo>
                  <a:lnTo>
                    <a:pt x="1552" y="249"/>
                  </a:lnTo>
                  <a:lnTo>
                    <a:pt x="1519" y="265"/>
                  </a:lnTo>
                  <a:lnTo>
                    <a:pt x="1478" y="281"/>
                  </a:lnTo>
                  <a:lnTo>
                    <a:pt x="1432" y="295"/>
                  </a:lnTo>
                  <a:lnTo>
                    <a:pt x="1379" y="308"/>
                  </a:lnTo>
                  <a:lnTo>
                    <a:pt x="1323" y="319"/>
                  </a:lnTo>
                  <a:lnTo>
                    <a:pt x="1260" y="331"/>
                  </a:lnTo>
                  <a:lnTo>
                    <a:pt x="1194" y="339"/>
                  </a:lnTo>
                  <a:lnTo>
                    <a:pt x="1123" y="347"/>
                  </a:lnTo>
                  <a:lnTo>
                    <a:pt x="1049" y="353"/>
                  </a:lnTo>
                  <a:lnTo>
                    <a:pt x="972" y="358"/>
                  </a:lnTo>
                  <a:lnTo>
                    <a:pt x="892" y="359"/>
                  </a:lnTo>
                  <a:lnTo>
                    <a:pt x="809" y="361"/>
                  </a:lnTo>
                  <a:lnTo>
                    <a:pt x="727" y="359"/>
                  </a:lnTo>
                  <a:lnTo>
                    <a:pt x="647" y="358"/>
                  </a:lnTo>
                  <a:lnTo>
                    <a:pt x="568" y="353"/>
                  </a:lnTo>
                  <a:lnTo>
                    <a:pt x="494" y="347"/>
                  </a:lnTo>
                  <a:lnTo>
                    <a:pt x="423" y="339"/>
                  </a:lnTo>
                  <a:lnTo>
                    <a:pt x="357" y="331"/>
                  </a:lnTo>
                  <a:lnTo>
                    <a:pt x="294" y="319"/>
                  </a:lnTo>
                  <a:lnTo>
                    <a:pt x="238" y="308"/>
                  </a:lnTo>
                  <a:lnTo>
                    <a:pt x="184" y="295"/>
                  </a:lnTo>
                  <a:lnTo>
                    <a:pt x="138" y="281"/>
                  </a:lnTo>
                  <a:lnTo>
                    <a:pt x="97" y="265"/>
                  </a:lnTo>
                  <a:lnTo>
                    <a:pt x="64" y="249"/>
                  </a:lnTo>
                  <a:lnTo>
                    <a:pt x="36" y="233"/>
                  </a:lnTo>
                  <a:lnTo>
                    <a:pt x="16" y="216"/>
                  </a:lnTo>
                  <a:lnTo>
                    <a:pt x="4" y="198"/>
                  </a:lnTo>
                  <a:lnTo>
                    <a:pt x="0" y="179"/>
                  </a:lnTo>
                  <a:lnTo>
                    <a:pt x="4" y="161"/>
                  </a:lnTo>
                  <a:lnTo>
                    <a:pt x="16" y="144"/>
                  </a:lnTo>
                  <a:lnTo>
                    <a:pt x="36" y="126"/>
                  </a:lnTo>
                  <a:lnTo>
                    <a:pt x="64" y="110"/>
                  </a:lnTo>
                  <a:lnTo>
                    <a:pt x="97" y="94"/>
                  </a:lnTo>
                  <a:lnTo>
                    <a:pt x="138" y="80"/>
                  </a:lnTo>
                  <a:lnTo>
                    <a:pt x="184" y="65"/>
                  </a:lnTo>
                  <a:lnTo>
                    <a:pt x="238" y="53"/>
                  </a:lnTo>
                  <a:lnTo>
                    <a:pt x="294" y="41"/>
                  </a:lnTo>
                  <a:lnTo>
                    <a:pt x="357" y="30"/>
                  </a:lnTo>
                  <a:lnTo>
                    <a:pt x="423" y="22"/>
                  </a:lnTo>
                  <a:lnTo>
                    <a:pt x="494" y="14"/>
                  </a:lnTo>
                  <a:lnTo>
                    <a:pt x="568" y="8"/>
                  </a:lnTo>
                  <a:lnTo>
                    <a:pt x="647" y="3"/>
                  </a:lnTo>
                  <a:lnTo>
                    <a:pt x="727" y="1"/>
                  </a:lnTo>
                  <a:lnTo>
                    <a:pt x="809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7" name="Freeform 13"/>
            <p:cNvSpPr>
              <a:spLocks/>
            </p:cNvSpPr>
            <p:nvPr/>
          </p:nvSpPr>
          <p:spPr bwMode="auto">
            <a:xfrm>
              <a:off x="4753" y="263"/>
              <a:ext cx="305" cy="1634"/>
            </a:xfrm>
            <a:custGeom>
              <a:avLst/>
              <a:gdLst/>
              <a:ahLst/>
              <a:cxnLst>
                <a:cxn ang="0">
                  <a:pos x="0" y="3266"/>
                </a:cxn>
                <a:cxn ang="0">
                  <a:pos x="36" y="3268"/>
                </a:cxn>
                <a:cxn ang="0">
                  <a:pos x="72" y="3268"/>
                </a:cxn>
                <a:cxn ang="0">
                  <a:pos x="110" y="3268"/>
                </a:cxn>
                <a:cxn ang="0">
                  <a:pos x="148" y="3266"/>
                </a:cxn>
                <a:cxn ang="0">
                  <a:pos x="280" y="3257"/>
                </a:cxn>
                <a:cxn ang="0">
                  <a:pos x="407" y="3236"/>
                </a:cxn>
                <a:cxn ang="0">
                  <a:pos x="529" y="3206"/>
                </a:cxn>
                <a:cxn ang="0">
                  <a:pos x="641" y="3166"/>
                </a:cxn>
                <a:cxn ang="0">
                  <a:pos x="738" y="3113"/>
                </a:cxn>
                <a:cxn ang="0">
                  <a:pos x="818" y="3051"/>
                </a:cxn>
                <a:cxn ang="0">
                  <a:pos x="876" y="2976"/>
                </a:cxn>
                <a:cxn ang="0">
                  <a:pos x="911" y="2889"/>
                </a:cxn>
                <a:cxn ang="0">
                  <a:pos x="863" y="166"/>
                </a:cxn>
                <a:cxn ang="0">
                  <a:pos x="760" y="123"/>
                </a:cxn>
                <a:cxn ang="0">
                  <a:pos x="652" y="84"/>
                </a:cxn>
                <a:cxn ang="0">
                  <a:pos x="542" y="54"/>
                </a:cxn>
                <a:cxn ang="0">
                  <a:pos x="429" y="28"/>
                </a:cxn>
                <a:cxn ang="0">
                  <a:pos x="311" y="12"/>
                </a:cxn>
                <a:cxn ang="0">
                  <a:pos x="190" y="1"/>
                </a:cxn>
                <a:cxn ang="0">
                  <a:pos x="65" y="0"/>
                </a:cxn>
                <a:cxn ang="0">
                  <a:pos x="0" y="68"/>
                </a:cxn>
                <a:cxn ang="0">
                  <a:pos x="117" y="68"/>
                </a:cxn>
                <a:cxn ang="0">
                  <a:pos x="230" y="75"/>
                </a:cxn>
                <a:cxn ang="0">
                  <a:pos x="339" y="88"/>
                </a:cxn>
                <a:cxn ang="0">
                  <a:pos x="445" y="107"/>
                </a:cxn>
                <a:cxn ang="0">
                  <a:pos x="548" y="131"/>
                </a:cxn>
                <a:cxn ang="0">
                  <a:pos x="648" y="163"/>
                </a:cxn>
                <a:cxn ang="0">
                  <a:pos x="745" y="199"/>
                </a:cxn>
                <a:cxn ang="0">
                  <a:pos x="841" y="241"/>
                </a:cxn>
                <a:cxn ang="0">
                  <a:pos x="835" y="278"/>
                </a:cxn>
                <a:cxn ang="0">
                  <a:pos x="815" y="303"/>
                </a:cxn>
                <a:cxn ang="0">
                  <a:pos x="780" y="322"/>
                </a:cxn>
                <a:cxn ang="0">
                  <a:pos x="731" y="342"/>
                </a:cxn>
                <a:cxn ang="0">
                  <a:pos x="689" y="357"/>
                </a:cxn>
                <a:cxn ang="0">
                  <a:pos x="628" y="373"/>
                </a:cxn>
                <a:cxn ang="0">
                  <a:pos x="549" y="388"/>
                </a:cxn>
                <a:cxn ang="0">
                  <a:pos x="457" y="402"/>
                </a:cxn>
                <a:cxn ang="0">
                  <a:pos x="352" y="413"/>
                </a:cxn>
                <a:cxn ang="0">
                  <a:pos x="239" y="421"/>
                </a:cxn>
                <a:cxn ang="0">
                  <a:pos x="120" y="426"/>
                </a:cxn>
                <a:cxn ang="0">
                  <a:pos x="0" y="426"/>
                </a:cxn>
                <a:cxn ang="0">
                  <a:pos x="63" y="498"/>
                </a:cxn>
                <a:cxn ang="0">
                  <a:pos x="193" y="495"/>
                </a:cxn>
                <a:cxn ang="0">
                  <a:pos x="317" y="488"/>
                </a:cxn>
                <a:cxn ang="0">
                  <a:pos x="438" y="476"/>
                </a:cxn>
                <a:cxn ang="0">
                  <a:pos x="549" y="460"/>
                </a:cxn>
                <a:cxn ang="0">
                  <a:pos x="651" y="439"/>
                </a:cxn>
                <a:cxn ang="0">
                  <a:pos x="739" y="415"/>
                </a:cxn>
                <a:cxn ang="0">
                  <a:pos x="812" y="386"/>
                </a:cxn>
                <a:cxn ang="0">
                  <a:pos x="841" y="2742"/>
                </a:cxn>
                <a:cxn ang="0">
                  <a:pos x="761" y="2841"/>
                </a:cxn>
                <a:cxn ang="0">
                  <a:pos x="671" y="2808"/>
                </a:cxn>
                <a:cxn ang="0">
                  <a:pos x="577" y="2779"/>
                </a:cxn>
                <a:cxn ang="0">
                  <a:pos x="477" y="2754"/>
                </a:cxn>
                <a:cxn ang="0">
                  <a:pos x="375" y="2734"/>
                </a:cxn>
                <a:cxn ang="0">
                  <a:pos x="269" y="2720"/>
                </a:cxn>
                <a:cxn ang="0">
                  <a:pos x="162" y="2710"/>
                </a:cxn>
                <a:cxn ang="0">
                  <a:pos x="53" y="2704"/>
                </a:cxn>
              </a:cxnLst>
              <a:rect l="0" t="0" r="r" b="b"/>
              <a:pathLst>
                <a:path w="914" h="3268">
                  <a:moveTo>
                    <a:pt x="0" y="2704"/>
                  </a:moveTo>
                  <a:lnTo>
                    <a:pt x="0" y="3266"/>
                  </a:lnTo>
                  <a:lnTo>
                    <a:pt x="17" y="3266"/>
                  </a:lnTo>
                  <a:lnTo>
                    <a:pt x="36" y="3268"/>
                  </a:lnTo>
                  <a:lnTo>
                    <a:pt x="55" y="3268"/>
                  </a:lnTo>
                  <a:lnTo>
                    <a:pt x="72" y="3268"/>
                  </a:lnTo>
                  <a:lnTo>
                    <a:pt x="91" y="3268"/>
                  </a:lnTo>
                  <a:lnTo>
                    <a:pt x="110" y="3268"/>
                  </a:lnTo>
                  <a:lnTo>
                    <a:pt x="129" y="3266"/>
                  </a:lnTo>
                  <a:lnTo>
                    <a:pt x="148" y="3266"/>
                  </a:lnTo>
                  <a:lnTo>
                    <a:pt x="214" y="3263"/>
                  </a:lnTo>
                  <a:lnTo>
                    <a:pt x="280" y="3257"/>
                  </a:lnTo>
                  <a:lnTo>
                    <a:pt x="343" y="3247"/>
                  </a:lnTo>
                  <a:lnTo>
                    <a:pt x="407" y="3236"/>
                  </a:lnTo>
                  <a:lnTo>
                    <a:pt x="470" y="3222"/>
                  </a:lnTo>
                  <a:lnTo>
                    <a:pt x="529" y="3206"/>
                  </a:lnTo>
                  <a:lnTo>
                    <a:pt x="586" y="3186"/>
                  </a:lnTo>
                  <a:lnTo>
                    <a:pt x="641" y="3166"/>
                  </a:lnTo>
                  <a:lnTo>
                    <a:pt x="690" y="3140"/>
                  </a:lnTo>
                  <a:lnTo>
                    <a:pt x="738" y="3113"/>
                  </a:lnTo>
                  <a:lnTo>
                    <a:pt x="780" y="3084"/>
                  </a:lnTo>
                  <a:lnTo>
                    <a:pt x="818" y="3051"/>
                  </a:lnTo>
                  <a:lnTo>
                    <a:pt x="850" y="3016"/>
                  </a:lnTo>
                  <a:lnTo>
                    <a:pt x="876" y="2976"/>
                  </a:lnTo>
                  <a:lnTo>
                    <a:pt x="896" y="2934"/>
                  </a:lnTo>
                  <a:lnTo>
                    <a:pt x="911" y="2889"/>
                  </a:lnTo>
                  <a:lnTo>
                    <a:pt x="914" y="190"/>
                  </a:lnTo>
                  <a:lnTo>
                    <a:pt x="863" y="166"/>
                  </a:lnTo>
                  <a:lnTo>
                    <a:pt x="812" y="143"/>
                  </a:lnTo>
                  <a:lnTo>
                    <a:pt x="760" y="123"/>
                  </a:lnTo>
                  <a:lnTo>
                    <a:pt x="706" y="102"/>
                  </a:lnTo>
                  <a:lnTo>
                    <a:pt x="652" y="84"/>
                  </a:lnTo>
                  <a:lnTo>
                    <a:pt x="599" y="68"/>
                  </a:lnTo>
                  <a:lnTo>
                    <a:pt x="542" y="54"/>
                  </a:lnTo>
                  <a:lnTo>
                    <a:pt x="487" y="40"/>
                  </a:lnTo>
                  <a:lnTo>
                    <a:pt x="429" y="28"/>
                  </a:lnTo>
                  <a:lnTo>
                    <a:pt x="371" y="19"/>
                  </a:lnTo>
                  <a:lnTo>
                    <a:pt x="311" y="12"/>
                  </a:lnTo>
                  <a:lnTo>
                    <a:pt x="252" y="6"/>
                  </a:lnTo>
                  <a:lnTo>
                    <a:pt x="190" y="1"/>
                  </a:lnTo>
                  <a:lnTo>
                    <a:pt x="127" y="0"/>
                  </a:lnTo>
                  <a:lnTo>
                    <a:pt x="65" y="0"/>
                  </a:lnTo>
                  <a:lnTo>
                    <a:pt x="0" y="1"/>
                  </a:lnTo>
                  <a:lnTo>
                    <a:pt x="0" y="68"/>
                  </a:lnTo>
                  <a:lnTo>
                    <a:pt x="59" y="67"/>
                  </a:lnTo>
                  <a:lnTo>
                    <a:pt x="117" y="68"/>
                  </a:lnTo>
                  <a:lnTo>
                    <a:pt x="174" y="70"/>
                  </a:lnTo>
                  <a:lnTo>
                    <a:pt x="230" y="75"/>
                  </a:lnTo>
                  <a:lnTo>
                    <a:pt x="285" y="80"/>
                  </a:lnTo>
                  <a:lnTo>
                    <a:pt x="339" y="88"/>
                  </a:lnTo>
                  <a:lnTo>
                    <a:pt x="393" y="96"/>
                  </a:lnTo>
                  <a:lnTo>
                    <a:pt x="445" y="107"/>
                  </a:lnTo>
                  <a:lnTo>
                    <a:pt x="497" y="118"/>
                  </a:lnTo>
                  <a:lnTo>
                    <a:pt x="548" y="131"/>
                  </a:lnTo>
                  <a:lnTo>
                    <a:pt x="597" y="147"/>
                  </a:lnTo>
                  <a:lnTo>
                    <a:pt x="648" y="163"/>
                  </a:lnTo>
                  <a:lnTo>
                    <a:pt x="697" y="180"/>
                  </a:lnTo>
                  <a:lnTo>
                    <a:pt x="745" y="199"/>
                  </a:lnTo>
                  <a:lnTo>
                    <a:pt x="793" y="220"/>
                  </a:lnTo>
                  <a:lnTo>
                    <a:pt x="841" y="241"/>
                  </a:lnTo>
                  <a:lnTo>
                    <a:pt x="840" y="262"/>
                  </a:lnTo>
                  <a:lnTo>
                    <a:pt x="835" y="278"/>
                  </a:lnTo>
                  <a:lnTo>
                    <a:pt x="827" y="290"/>
                  </a:lnTo>
                  <a:lnTo>
                    <a:pt x="815" y="303"/>
                  </a:lnTo>
                  <a:lnTo>
                    <a:pt x="799" y="313"/>
                  </a:lnTo>
                  <a:lnTo>
                    <a:pt x="780" y="322"/>
                  </a:lnTo>
                  <a:lnTo>
                    <a:pt x="757" y="332"/>
                  </a:lnTo>
                  <a:lnTo>
                    <a:pt x="731" y="342"/>
                  </a:lnTo>
                  <a:lnTo>
                    <a:pt x="713" y="350"/>
                  </a:lnTo>
                  <a:lnTo>
                    <a:pt x="689" y="357"/>
                  </a:lnTo>
                  <a:lnTo>
                    <a:pt x="661" y="365"/>
                  </a:lnTo>
                  <a:lnTo>
                    <a:pt x="628" y="373"/>
                  </a:lnTo>
                  <a:lnTo>
                    <a:pt x="590" y="381"/>
                  </a:lnTo>
                  <a:lnTo>
                    <a:pt x="549" y="388"/>
                  </a:lnTo>
                  <a:lnTo>
                    <a:pt x="504" y="396"/>
                  </a:lnTo>
                  <a:lnTo>
                    <a:pt x="457" y="402"/>
                  </a:lnTo>
                  <a:lnTo>
                    <a:pt x="406" y="407"/>
                  </a:lnTo>
                  <a:lnTo>
                    <a:pt x="352" y="413"/>
                  </a:lnTo>
                  <a:lnTo>
                    <a:pt x="296" y="417"/>
                  </a:lnTo>
                  <a:lnTo>
                    <a:pt x="239" y="421"/>
                  </a:lnTo>
                  <a:lnTo>
                    <a:pt x="181" y="425"/>
                  </a:lnTo>
                  <a:lnTo>
                    <a:pt x="120" y="426"/>
                  </a:lnTo>
                  <a:lnTo>
                    <a:pt x="61" y="426"/>
                  </a:lnTo>
                  <a:lnTo>
                    <a:pt x="0" y="426"/>
                  </a:lnTo>
                  <a:lnTo>
                    <a:pt x="0" y="496"/>
                  </a:lnTo>
                  <a:lnTo>
                    <a:pt x="63" y="498"/>
                  </a:lnTo>
                  <a:lnTo>
                    <a:pt x="129" y="496"/>
                  </a:lnTo>
                  <a:lnTo>
                    <a:pt x="193" y="495"/>
                  </a:lnTo>
                  <a:lnTo>
                    <a:pt x="255" y="492"/>
                  </a:lnTo>
                  <a:lnTo>
                    <a:pt x="317" y="488"/>
                  </a:lnTo>
                  <a:lnTo>
                    <a:pt x="378" y="482"/>
                  </a:lnTo>
                  <a:lnTo>
                    <a:pt x="438" y="476"/>
                  </a:lnTo>
                  <a:lnTo>
                    <a:pt x="494" y="469"/>
                  </a:lnTo>
                  <a:lnTo>
                    <a:pt x="549" y="460"/>
                  </a:lnTo>
                  <a:lnTo>
                    <a:pt x="602" y="450"/>
                  </a:lnTo>
                  <a:lnTo>
                    <a:pt x="651" y="439"/>
                  </a:lnTo>
                  <a:lnTo>
                    <a:pt x="696" y="428"/>
                  </a:lnTo>
                  <a:lnTo>
                    <a:pt x="739" y="415"/>
                  </a:lnTo>
                  <a:lnTo>
                    <a:pt x="777" y="401"/>
                  </a:lnTo>
                  <a:lnTo>
                    <a:pt x="812" y="386"/>
                  </a:lnTo>
                  <a:lnTo>
                    <a:pt x="841" y="370"/>
                  </a:lnTo>
                  <a:lnTo>
                    <a:pt x="841" y="2742"/>
                  </a:lnTo>
                  <a:lnTo>
                    <a:pt x="803" y="2859"/>
                  </a:lnTo>
                  <a:lnTo>
                    <a:pt x="761" y="2841"/>
                  </a:lnTo>
                  <a:lnTo>
                    <a:pt x="716" y="2824"/>
                  </a:lnTo>
                  <a:lnTo>
                    <a:pt x="671" y="2808"/>
                  </a:lnTo>
                  <a:lnTo>
                    <a:pt x="625" y="2792"/>
                  </a:lnTo>
                  <a:lnTo>
                    <a:pt x="577" y="2779"/>
                  </a:lnTo>
                  <a:lnTo>
                    <a:pt x="528" y="2766"/>
                  </a:lnTo>
                  <a:lnTo>
                    <a:pt x="477" y="2754"/>
                  </a:lnTo>
                  <a:lnTo>
                    <a:pt x="426" y="2744"/>
                  </a:lnTo>
                  <a:lnTo>
                    <a:pt x="375" y="2734"/>
                  </a:lnTo>
                  <a:lnTo>
                    <a:pt x="322" y="2726"/>
                  </a:lnTo>
                  <a:lnTo>
                    <a:pt x="269" y="2720"/>
                  </a:lnTo>
                  <a:lnTo>
                    <a:pt x="216" y="2714"/>
                  </a:lnTo>
                  <a:lnTo>
                    <a:pt x="162" y="2710"/>
                  </a:lnTo>
                  <a:lnTo>
                    <a:pt x="108" y="2707"/>
                  </a:lnTo>
                  <a:lnTo>
                    <a:pt x="53" y="2704"/>
                  </a:lnTo>
                  <a:lnTo>
                    <a:pt x="0" y="2704"/>
                  </a:lnTo>
                  <a:close/>
                </a:path>
              </a:pathLst>
            </a:custGeom>
            <a:solidFill>
              <a:srgbClr val="00335B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14"/>
            <p:cNvSpPr>
              <a:spLocks/>
            </p:cNvSpPr>
            <p:nvPr/>
          </p:nvSpPr>
          <p:spPr bwMode="auto">
            <a:xfrm>
              <a:off x="4410" y="264"/>
              <a:ext cx="343" cy="1633"/>
            </a:xfrm>
            <a:custGeom>
              <a:avLst/>
              <a:gdLst/>
              <a:ahLst/>
              <a:cxnLst>
                <a:cxn ang="0">
                  <a:pos x="995" y="2"/>
                </a:cxn>
                <a:cxn ang="0">
                  <a:pos x="891" y="11"/>
                </a:cxn>
                <a:cxn ang="0">
                  <a:pos x="783" y="26"/>
                </a:cxn>
                <a:cxn ang="0">
                  <a:pos x="673" y="43"/>
                </a:cxn>
                <a:cxn ang="0">
                  <a:pos x="560" y="67"/>
                </a:cxn>
                <a:cxn ang="0">
                  <a:pos x="442" y="96"/>
                </a:cxn>
                <a:cxn ang="0">
                  <a:pos x="347" y="115"/>
                </a:cxn>
                <a:cxn ang="0">
                  <a:pos x="258" y="131"/>
                </a:cxn>
                <a:cxn ang="0">
                  <a:pos x="174" y="147"/>
                </a:cxn>
                <a:cxn ang="0">
                  <a:pos x="97" y="162"/>
                </a:cxn>
                <a:cxn ang="0">
                  <a:pos x="23" y="181"/>
                </a:cxn>
                <a:cxn ang="0">
                  <a:pos x="57" y="293"/>
                </a:cxn>
                <a:cxn ang="0">
                  <a:pos x="148" y="376"/>
                </a:cxn>
                <a:cxn ang="0">
                  <a:pos x="223" y="511"/>
                </a:cxn>
                <a:cxn ang="0">
                  <a:pos x="250" y="2927"/>
                </a:cxn>
                <a:cxn ang="0">
                  <a:pos x="306" y="3037"/>
                </a:cxn>
                <a:cxn ang="0">
                  <a:pos x="428" y="3128"/>
                </a:cxn>
                <a:cxn ang="0">
                  <a:pos x="599" y="3198"/>
                </a:cxn>
                <a:cxn ang="0">
                  <a:pos x="805" y="3245"/>
                </a:cxn>
                <a:cxn ang="0">
                  <a:pos x="1029" y="3265"/>
                </a:cxn>
                <a:cxn ang="0">
                  <a:pos x="937" y="2706"/>
                </a:cxn>
                <a:cxn ang="0">
                  <a:pos x="802" y="2716"/>
                </a:cxn>
                <a:cxn ang="0">
                  <a:pos x="672" y="2735"/>
                </a:cxn>
                <a:cxn ang="0">
                  <a:pos x="547" y="2762"/>
                </a:cxn>
                <a:cxn ang="0">
                  <a:pos x="429" y="2799"/>
                </a:cxn>
                <a:cxn ang="0">
                  <a:pos x="315" y="2741"/>
                </a:cxn>
                <a:cxn ang="0">
                  <a:pos x="187" y="309"/>
                </a:cxn>
                <a:cxn ang="0">
                  <a:pos x="400" y="387"/>
                </a:cxn>
                <a:cxn ang="0">
                  <a:pos x="508" y="425"/>
                </a:cxn>
                <a:cxn ang="0">
                  <a:pos x="634" y="456"/>
                </a:cxn>
                <a:cxn ang="0">
                  <a:pos x="775" y="478"/>
                </a:cxn>
                <a:cxn ang="0">
                  <a:pos x="926" y="491"/>
                </a:cxn>
                <a:cxn ang="0">
                  <a:pos x="1029" y="425"/>
                </a:cxn>
                <a:cxn ang="0">
                  <a:pos x="902" y="420"/>
                </a:cxn>
                <a:cxn ang="0">
                  <a:pos x="779" y="409"/>
                </a:cxn>
                <a:cxn ang="0">
                  <a:pos x="664" y="392"/>
                </a:cxn>
                <a:cxn ang="0">
                  <a:pos x="560" y="366"/>
                </a:cxn>
                <a:cxn ang="0">
                  <a:pos x="470" y="333"/>
                </a:cxn>
                <a:cxn ang="0">
                  <a:pos x="142" y="218"/>
                </a:cxn>
                <a:cxn ang="0">
                  <a:pos x="483" y="155"/>
                </a:cxn>
                <a:cxn ang="0">
                  <a:pos x="599" y="125"/>
                </a:cxn>
                <a:cxn ang="0">
                  <a:pos x="711" y="103"/>
                </a:cxn>
                <a:cxn ang="0">
                  <a:pos x="820" y="85"/>
                </a:cxn>
                <a:cxn ang="0">
                  <a:pos x="926" y="72"/>
                </a:cxn>
                <a:cxn ang="0">
                  <a:pos x="1029" y="67"/>
                </a:cxn>
              </a:cxnLst>
              <a:rect l="0" t="0" r="r" b="b"/>
              <a:pathLst>
                <a:path w="1029" h="3265">
                  <a:moveTo>
                    <a:pt x="1029" y="67"/>
                  </a:moveTo>
                  <a:lnTo>
                    <a:pt x="1029" y="0"/>
                  </a:lnTo>
                  <a:lnTo>
                    <a:pt x="995" y="2"/>
                  </a:lnTo>
                  <a:lnTo>
                    <a:pt x="960" y="5"/>
                  </a:lnTo>
                  <a:lnTo>
                    <a:pt x="926" y="8"/>
                  </a:lnTo>
                  <a:lnTo>
                    <a:pt x="891" y="11"/>
                  </a:lnTo>
                  <a:lnTo>
                    <a:pt x="856" y="16"/>
                  </a:lnTo>
                  <a:lnTo>
                    <a:pt x="820" y="19"/>
                  </a:lnTo>
                  <a:lnTo>
                    <a:pt x="783" y="26"/>
                  </a:lnTo>
                  <a:lnTo>
                    <a:pt x="747" y="31"/>
                  </a:lnTo>
                  <a:lnTo>
                    <a:pt x="711" y="37"/>
                  </a:lnTo>
                  <a:lnTo>
                    <a:pt x="673" y="43"/>
                  </a:lnTo>
                  <a:lnTo>
                    <a:pt x="635" y="51"/>
                  </a:lnTo>
                  <a:lnTo>
                    <a:pt x="598" y="59"/>
                  </a:lnTo>
                  <a:lnTo>
                    <a:pt x="560" y="67"/>
                  </a:lnTo>
                  <a:lnTo>
                    <a:pt x="521" y="77"/>
                  </a:lnTo>
                  <a:lnTo>
                    <a:pt x="482" y="87"/>
                  </a:lnTo>
                  <a:lnTo>
                    <a:pt x="442" y="96"/>
                  </a:lnTo>
                  <a:lnTo>
                    <a:pt x="411" y="103"/>
                  </a:lnTo>
                  <a:lnTo>
                    <a:pt x="379" y="110"/>
                  </a:lnTo>
                  <a:lnTo>
                    <a:pt x="347" y="115"/>
                  </a:lnTo>
                  <a:lnTo>
                    <a:pt x="316" y="122"/>
                  </a:lnTo>
                  <a:lnTo>
                    <a:pt x="287" y="126"/>
                  </a:lnTo>
                  <a:lnTo>
                    <a:pt x="258" y="131"/>
                  </a:lnTo>
                  <a:lnTo>
                    <a:pt x="229" y="138"/>
                  </a:lnTo>
                  <a:lnTo>
                    <a:pt x="202" y="142"/>
                  </a:lnTo>
                  <a:lnTo>
                    <a:pt x="174" y="147"/>
                  </a:lnTo>
                  <a:lnTo>
                    <a:pt x="148" y="152"/>
                  </a:lnTo>
                  <a:lnTo>
                    <a:pt x="122" y="157"/>
                  </a:lnTo>
                  <a:lnTo>
                    <a:pt x="97" y="162"/>
                  </a:lnTo>
                  <a:lnTo>
                    <a:pt x="71" y="168"/>
                  </a:lnTo>
                  <a:lnTo>
                    <a:pt x="48" y="174"/>
                  </a:lnTo>
                  <a:lnTo>
                    <a:pt x="23" y="181"/>
                  </a:lnTo>
                  <a:lnTo>
                    <a:pt x="0" y="189"/>
                  </a:lnTo>
                  <a:lnTo>
                    <a:pt x="20" y="264"/>
                  </a:lnTo>
                  <a:lnTo>
                    <a:pt x="57" y="293"/>
                  </a:lnTo>
                  <a:lnTo>
                    <a:pt x="90" y="320"/>
                  </a:lnTo>
                  <a:lnTo>
                    <a:pt x="120" y="347"/>
                  </a:lnTo>
                  <a:lnTo>
                    <a:pt x="148" y="376"/>
                  </a:lnTo>
                  <a:lnTo>
                    <a:pt x="174" y="412"/>
                  </a:lnTo>
                  <a:lnTo>
                    <a:pt x="199" y="457"/>
                  </a:lnTo>
                  <a:lnTo>
                    <a:pt x="223" y="511"/>
                  </a:lnTo>
                  <a:lnTo>
                    <a:pt x="247" y="580"/>
                  </a:lnTo>
                  <a:lnTo>
                    <a:pt x="247" y="2885"/>
                  </a:lnTo>
                  <a:lnTo>
                    <a:pt x="250" y="2927"/>
                  </a:lnTo>
                  <a:lnTo>
                    <a:pt x="260" y="2965"/>
                  </a:lnTo>
                  <a:lnTo>
                    <a:pt x="280" y="3002"/>
                  </a:lnTo>
                  <a:lnTo>
                    <a:pt x="306" y="3037"/>
                  </a:lnTo>
                  <a:lnTo>
                    <a:pt x="341" y="3069"/>
                  </a:lnTo>
                  <a:lnTo>
                    <a:pt x="382" y="3099"/>
                  </a:lnTo>
                  <a:lnTo>
                    <a:pt x="428" y="3128"/>
                  </a:lnTo>
                  <a:lnTo>
                    <a:pt x="482" y="3154"/>
                  </a:lnTo>
                  <a:lnTo>
                    <a:pt x="538" y="3177"/>
                  </a:lnTo>
                  <a:lnTo>
                    <a:pt x="599" y="3198"/>
                  </a:lnTo>
                  <a:lnTo>
                    <a:pt x="664" y="3216"/>
                  </a:lnTo>
                  <a:lnTo>
                    <a:pt x="734" y="3232"/>
                  </a:lnTo>
                  <a:lnTo>
                    <a:pt x="805" y="3245"/>
                  </a:lnTo>
                  <a:lnTo>
                    <a:pt x="878" y="3254"/>
                  </a:lnTo>
                  <a:lnTo>
                    <a:pt x="953" y="3261"/>
                  </a:lnTo>
                  <a:lnTo>
                    <a:pt x="1029" y="3265"/>
                  </a:lnTo>
                  <a:lnTo>
                    <a:pt x="1029" y="2703"/>
                  </a:lnTo>
                  <a:lnTo>
                    <a:pt x="984" y="2703"/>
                  </a:lnTo>
                  <a:lnTo>
                    <a:pt x="937" y="2706"/>
                  </a:lnTo>
                  <a:lnTo>
                    <a:pt x="892" y="2708"/>
                  </a:lnTo>
                  <a:lnTo>
                    <a:pt x="847" y="2711"/>
                  </a:lnTo>
                  <a:lnTo>
                    <a:pt x="802" y="2716"/>
                  </a:lnTo>
                  <a:lnTo>
                    <a:pt x="759" y="2721"/>
                  </a:lnTo>
                  <a:lnTo>
                    <a:pt x="715" y="2727"/>
                  </a:lnTo>
                  <a:lnTo>
                    <a:pt x="672" y="2735"/>
                  </a:lnTo>
                  <a:lnTo>
                    <a:pt x="630" y="2743"/>
                  </a:lnTo>
                  <a:lnTo>
                    <a:pt x="588" y="2753"/>
                  </a:lnTo>
                  <a:lnTo>
                    <a:pt x="547" y="2762"/>
                  </a:lnTo>
                  <a:lnTo>
                    <a:pt x="506" y="2773"/>
                  </a:lnTo>
                  <a:lnTo>
                    <a:pt x="467" y="2786"/>
                  </a:lnTo>
                  <a:lnTo>
                    <a:pt x="429" y="2799"/>
                  </a:lnTo>
                  <a:lnTo>
                    <a:pt x="392" y="2813"/>
                  </a:lnTo>
                  <a:lnTo>
                    <a:pt x="355" y="2828"/>
                  </a:lnTo>
                  <a:lnTo>
                    <a:pt x="315" y="2741"/>
                  </a:lnTo>
                  <a:lnTo>
                    <a:pt x="315" y="542"/>
                  </a:lnTo>
                  <a:lnTo>
                    <a:pt x="251" y="412"/>
                  </a:lnTo>
                  <a:lnTo>
                    <a:pt x="187" y="309"/>
                  </a:lnTo>
                  <a:lnTo>
                    <a:pt x="341" y="355"/>
                  </a:lnTo>
                  <a:lnTo>
                    <a:pt x="368" y="371"/>
                  </a:lnTo>
                  <a:lnTo>
                    <a:pt x="400" y="387"/>
                  </a:lnTo>
                  <a:lnTo>
                    <a:pt x="434" y="400"/>
                  </a:lnTo>
                  <a:lnTo>
                    <a:pt x="470" y="414"/>
                  </a:lnTo>
                  <a:lnTo>
                    <a:pt x="508" y="425"/>
                  </a:lnTo>
                  <a:lnTo>
                    <a:pt x="548" y="436"/>
                  </a:lnTo>
                  <a:lnTo>
                    <a:pt x="590" y="446"/>
                  </a:lnTo>
                  <a:lnTo>
                    <a:pt x="634" y="456"/>
                  </a:lnTo>
                  <a:lnTo>
                    <a:pt x="680" y="464"/>
                  </a:lnTo>
                  <a:lnTo>
                    <a:pt x="727" y="472"/>
                  </a:lnTo>
                  <a:lnTo>
                    <a:pt x="775" y="478"/>
                  </a:lnTo>
                  <a:lnTo>
                    <a:pt x="824" y="483"/>
                  </a:lnTo>
                  <a:lnTo>
                    <a:pt x="875" y="487"/>
                  </a:lnTo>
                  <a:lnTo>
                    <a:pt x="926" y="491"/>
                  </a:lnTo>
                  <a:lnTo>
                    <a:pt x="976" y="494"/>
                  </a:lnTo>
                  <a:lnTo>
                    <a:pt x="1029" y="495"/>
                  </a:lnTo>
                  <a:lnTo>
                    <a:pt x="1029" y="425"/>
                  </a:lnTo>
                  <a:lnTo>
                    <a:pt x="987" y="424"/>
                  </a:lnTo>
                  <a:lnTo>
                    <a:pt x="944" y="422"/>
                  </a:lnTo>
                  <a:lnTo>
                    <a:pt x="902" y="420"/>
                  </a:lnTo>
                  <a:lnTo>
                    <a:pt x="860" y="417"/>
                  </a:lnTo>
                  <a:lnTo>
                    <a:pt x="820" y="414"/>
                  </a:lnTo>
                  <a:lnTo>
                    <a:pt x="779" y="409"/>
                  </a:lnTo>
                  <a:lnTo>
                    <a:pt x="740" y="404"/>
                  </a:lnTo>
                  <a:lnTo>
                    <a:pt x="702" y="398"/>
                  </a:lnTo>
                  <a:lnTo>
                    <a:pt x="664" y="392"/>
                  </a:lnTo>
                  <a:lnTo>
                    <a:pt x="628" y="385"/>
                  </a:lnTo>
                  <a:lnTo>
                    <a:pt x="593" y="376"/>
                  </a:lnTo>
                  <a:lnTo>
                    <a:pt x="560" y="366"/>
                  </a:lnTo>
                  <a:lnTo>
                    <a:pt x="528" y="356"/>
                  </a:lnTo>
                  <a:lnTo>
                    <a:pt x="498" y="345"/>
                  </a:lnTo>
                  <a:lnTo>
                    <a:pt x="470" y="333"/>
                  </a:lnTo>
                  <a:lnTo>
                    <a:pt x="444" y="320"/>
                  </a:lnTo>
                  <a:lnTo>
                    <a:pt x="286" y="267"/>
                  </a:lnTo>
                  <a:lnTo>
                    <a:pt x="142" y="218"/>
                  </a:lnTo>
                  <a:lnTo>
                    <a:pt x="319" y="187"/>
                  </a:lnTo>
                  <a:lnTo>
                    <a:pt x="444" y="166"/>
                  </a:lnTo>
                  <a:lnTo>
                    <a:pt x="483" y="155"/>
                  </a:lnTo>
                  <a:lnTo>
                    <a:pt x="522" y="144"/>
                  </a:lnTo>
                  <a:lnTo>
                    <a:pt x="561" y="134"/>
                  </a:lnTo>
                  <a:lnTo>
                    <a:pt x="599" y="125"/>
                  </a:lnTo>
                  <a:lnTo>
                    <a:pt x="637" y="117"/>
                  </a:lnTo>
                  <a:lnTo>
                    <a:pt x="675" y="109"/>
                  </a:lnTo>
                  <a:lnTo>
                    <a:pt x="711" y="103"/>
                  </a:lnTo>
                  <a:lnTo>
                    <a:pt x="749" y="95"/>
                  </a:lnTo>
                  <a:lnTo>
                    <a:pt x="785" y="90"/>
                  </a:lnTo>
                  <a:lnTo>
                    <a:pt x="820" y="85"/>
                  </a:lnTo>
                  <a:lnTo>
                    <a:pt x="856" y="80"/>
                  </a:lnTo>
                  <a:lnTo>
                    <a:pt x="891" y="75"/>
                  </a:lnTo>
                  <a:lnTo>
                    <a:pt x="926" y="72"/>
                  </a:lnTo>
                  <a:lnTo>
                    <a:pt x="960" y="71"/>
                  </a:lnTo>
                  <a:lnTo>
                    <a:pt x="995" y="69"/>
                  </a:lnTo>
                  <a:lnTo>
                    <a:pt x="1029" y="67"/>
                  </a:lnTo>
                  <a:close/>
                </a:path>
              </a:pathLst>
            </a:custGeom>
            <a:solidFill>
              <a:srgbClr val="00335B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9" name="Freeform 15"/>
            <p:cNvSpPr>
              <a:spLocks/>
            </p:cNvSpPr>
            <p:nvPr/>
          </p:nvSpPr>
          <p:spPr bwMode="auto">
            <a:xfrm>
              <a:off x="4559" y="1649"/>
              <a:ext cx="436" cy="196"/>
            </a:xfrm>
            <a:custGeom>
              <a:avLst/>
              <a:gdLst/>
              <a:ahLst/>
              <a:cxnLst>
                <a:cxn ang="0">
                  <a:pos x="719" y="2"/>
                </a:cxn>
                <a:cxn ang="0">
                  <a:pos x="847" y="10"/>
                </a:cxn>
                <a:cxn ang="0">
                  <a:pos x="963" y="24"/>
                </a:cxn>
                <a:cxn ang="0">
                  <a:pos x="1068" y="45"/>
                </a:cxn>
                <a:cxn ang="0">
                  <a:pos x="1158" y="72"/>
                </a:cxn>
                <a:cxn ang="0">
                  <a:pos x="1227" y="102"/>
                </a:cxn>
                <a:cxn ang="0">
                  <a:pos x="1278" y="138"/>
                </a:cxn>
                <a:cxn ang="0">
                  <a:pos x="1304" y="176"/>
                </a:cxn>
                <a:cxn ang="0">
                  <a:pos x="1304" y="216"/>
                </a:cxn>
                <a:cxn ang="0">
                  <a:pos x="1278" y="254"/>
                </a:cxn>
                <a:cxn ang="0">
                  <a:pos x="1227" y="289"/>
                </a:cxn>
                <a:cxn ang="0">
                  <a:pos x="1158" y="320"/>
                </a:cxn>
                <a:cxn ang="0">
                  <a:pos x="1068" y="347"/>
                </a:cxn>
                <a:cxn ang="0">
                  <a:pos x="963" y="368"/>
                </a:cxn>
                <a:cxn ang="0">
                  <a:pos x="847" y="382"/>
                </a:cxn>
                <a:cxn ang="0">
                  <a:pos x="719" y="390"/>
                </a:cxn>
                <a:cxn ang="0">
                  <a:pos x="586" y="390"/>
                </a:cxn>
                <a:cxn ang="0">
                  <a:pos x="458" y="382"/>
                </a:cxn>
                <a:cxn ang="0">
                  <a:pos x="342" y="368"/>
                </a:cxn>
                <a:cxn ang="0">
                  <a:pos x="238" y="347"/>
                </a:cxn>
                <a:cxn ang="0">
                  <a:pos x="149" y="320"/>
                </a:cxn>
                <a:cxn ang="0">
                  <a:pos x="78" y="289"/>
                </a:cxn>
                <a:cxn ang="0">
                  <a:pos x="29" y="254"/>
                </a:cxn>
                <a:cxn ang="0">
                  <a:pos x="3" y="216"/>
                </a:cxn>
                <a:cxn ang="0">
                  <a:pos x="3" y="176"/>
                </a:cxn>
                <a:cxn ang="0">
                  <a:pos x="29" y="138"/>
                </a:cxn>
                <a:cxn ang="0">
                  <a:pos x="78" y="102"/>
                </a:cxn>
                <a:cxn ang="0">
                  <a:pos x="149" y="72"/>
                </a:cxn>
                <a:cxn ang="0">
                  <a:pos x="238" y="45"/>
                </a:cxn>
                <a:cxn ang="0">
                  <a:pos x="342" y="24"/>
                </a:cxn>
                <a:cxn ang="0">
                  <a:pos x="458" y="10"/>
                </a:cxn>
                <a:cxn ang="0">
                  <a:pos x="586" y="2"/>
                </a:cxn>
              </a:cxnLst>
              <a:rect l="0" t="0" r="r" b="b"/>
              <a:pathLst>
                <a:path w="1307" h="391">
                  <a:moveTo>
                    <a:pt x="653" y="0"/>
                  </a:moveTo>
                  <a:lnTo>
                    <a:pt x="719" y="2"/>
                  </a:lnTo>
                  <a:lnTo>
                    <a:pt x="785" y="3"/>
                  </a:lnTo>
                  <a:lnTo>
                    <a:pt x="847" y="10"/>
                  </a:lnTo>
                  <a:lnTo>
                    <a:pt x="907" y="16"/>
                  </a:lnTo>
                  <a:lnTo>
                    <a:pt x="963" y="24"/>
                  </a:lnTo>
                  <a:lnTo>
                    <a:pt x="1018" y="34"/>
                  </a:lnTo>
                  <a:lnTo>
                    <a:pt x="1068" y="45"/>
                  </a:lnTo>
                  <a:lnTo>
                    <a:pt x="1115" y="58"/>
                  </a:lnTo>
                  <a:lnTo>
                    <a:pt x="1158" y="72"/>
                  </a:lnTo>
                  <a:lnTo>
                    <a:pt x="1195" y="86"/>
                  </a:lnTo>
                  <a:lnTo>
                    <a:pt x="1227" y="102"/>
                  </a:lnTo>
                  <a:lnTo>
                    <a:pt x="1255" y="120"/>
                  </a:lnTo>
                  <a:lnTo>
                    <a:pt x="1278" y="138"/>
                  </a:lnTo>
                  <a:lnTo>
                    <a:pt x="1294" y="157"/>
                  </a:lnTo>
                  <a:lnTo>
                    <a:pt x="1304" y="176"/>
                  </a:lnTo>
                  <a:lnTo>
                    <a:pt x="1307" y="195"/>
                  </a:lnTo>
                  <a:lnTo>
                    <a:pt x="1304" y="216"/>
                  </a:lnTo>
                  <a:lnTo>
                    <a:pt x="1294" y="235"/>
                  </a:lnTo>
                  <a:lnTo>
                    <a:pt x="1278" y="254"/>
                  </a:lnTo>
                  <a:lnTo>
                    <a:pt x="1255" y="272"/>
                  </a:lnTo>
                  <a:lnTo>
                    <a:pt x="1227" y="289"/>
                  </a:lnTo>
                  <a:lnTo>
                    <a:pt x="1195" y="305"/>
                  </a:lnTo>
                  <a:lnTo>
                    <a:pt x="1158" y="320"/>
                  </a:lnTo>
                  <a:lnTo>
                    <a:pt x="1115" y="334"/>
                  </a:lnTo>
                  <a:lnTo>
                    <a:pt x="1068" y="347"/>
                  </a:lnTo>
                  <a:lnTo>
                    <a:pt x="1018" y="358"/>
                  </a:lnTo>
                  <a:lnTo>
                    <a:pt x="963" y="368"/>
                  </a:lnTo>
                  <a:lnTo>
                    <a:pt x="907" y="376"/>
                  </a:lnTo>
                  <a:lnTo>
                    <a:pt x="847" y="382"/>
                  </a:lnTo>
                  <a:lnTo>
                    <a:pt x="785" y="388"/>
                  </a:lnTo>
                  <a:lnTo>
                    <a:pt x="719" y="390"/>
                  </a:lnTo>
                  <a:lnTo>
                    <a:pt x="653" y="391"/>
                  </a:lnTo>
                  <a:lnTo>
                    <a:pt x="586" y="390"/>
                  </a:lnTo>
                  <a:lnTo>
                    <a:pt x="521" y="388"/>
                  </a:lnTo>
                  <a:lnTo>
                    <a:pt x="458" y="382"/>
                  </a:lnTo>
                  <a:lnTo>
                    <a:pt x="399" y="376"/>
                  </a:lnTo>
                  <a:lnTo>
                    <a:pt x="342" y="368"/>
                  </a:lnTo>
                  <a:lnTo>
                    <a:pt x="289" y="358"/>
                  </a:lnTo>
                  <a:lnTo>
                    <a:pt x="238" y="347"/>
                  </a:lnTo>
                  <a:lnTo>
                    <a:pt x="191" y="334"/>
                  </a:lnTo>
                  <a:lnTo>
                    <a:pt x="149" y="320"/>
                  </a:lnTo>
                  <a:lnTo>
                    <a:pt x="112" y="305"/>
                  </a:lnTo>
                  <a:lnTo>
                    <a:pt x="78" y="289"/>
                  </a:lnTo>
                  <a:lnTo>
                    <a:pt x="51" y="272"/>
                  </a:lnTo>
                  <a:lnTo>
                    <a:pt x="29" y="254"/>
                  </a:lnTo>
                  <a:lnTo>
                    <a:pt x="13" y="235"/>
                  </a:lnTo>
                  <a:lnTo>
                    <a:pt x="3" y="216"/>
                  </a:lnTo>
                  <a:lnTo>
                    <a:pt x="0" y="195"/>
                  </a:lnTo>
                  <a:lnTo>
                    <a:pt x="3" y="176"/>
                  </a:lnTo>
                  <a:lnTo>
                    <a:pt x="13" y="157"/>
                  </a:lnTo>
                  <a:lnTo>
                    <a:pt x="29" y="138"/>
                  </a:lnTo>
                  <a:lnTo>
                    <a:pt x="51" y="120"/>
                  </a:lnTo>
                  <a:lnTo>
                    <a:pt x="78" y="102"/>
                  </a:lnTo>
                  <a:lnTo>
                    <a:pt x="112" y="86"/>
                  </a:lnTo>
                  <a:lnTo>
                    <a:pt x="149" y="72"/>
                  </a:lnTo>
                  <a:lnTo>
                    <a:pt x="191" y="58"/>
                  </a:lnTo>
                  <a:lnTo>
                    <a:pt x="238" y="45"/>
                  </a:lnTo>
                  <a:lnTo>
                    <a:pt x="289" y="34"/>
                  </a:lnTo>
                  <a:lnTo>
                    <a:pt x="342" y="24"/>
                  </a:lnTo>
                  <a:lnTo>
                    <a:pt x="399" y="16"/>
                  </a:lnTo>
                  <a:lnTo>
                    <a:pt x="458" y="10"/>
                  </a:lnTo>
                  <a:lnTo>
                    <a:pt x="521" y="3"/>
                  </a:lnTo>
                  <a:lnTo>
                    <a:pt x="586" y="2"/>
                  </a:lnTo>
                  <a:lnTo>
                    <a:pt x="653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0" name="Freeform 16"/>
            <p:cNvSpPr>
              <a:spLocks/>
            </p:cNvSpPr>
            <p:nvPr/>
          </p:nvSpPr>
          <p:spPr bwMode="auto">
            <a:xfrm>
              <a:off x="4686" y="1707"/>
              <a:ext cx="199" cy="89"/>
            </a:xfrm>
            <a:custGeom>
              <a:avLst/>
              <a:gdLst/>
              <a:ahLst/>
              <a:cxnLst>
                <a:cxn ang="0">
                  <a:pos x="329" y="0"/>
                </a:cxn>
                <a:cxn ang="0">
                  <a:pos x="387" y="5"/>
                </a:cxn>
                <a:cxn ang="0">
                  <a:pos x="441" y="11"/>
                </a:cxn>
                <a:cxn ang="0">
                  <a:pos x="489" y="21"/>
                </a:cxn>
                <a:cxn ang="0">
                  <a:pos x="529" y="32"/>
                </a:cxn>
                <a:cxn ang="0">
                  <a:pos x="561" y="46"/>
                </a:cxn>
                <a:cxn ang="0">
                  <a:pos x="585" y="62"/>
                </a:cxn>
                <a:cxn ang="0">
                  <a:pos x="596" y="80"/>
                </a:cxn>
                <a:cxn ang="0">
                  <a:pos x="596" y="99"/>
                </a:cxn>
                <a:cxn ang="0">
                  <a:pos x="585" y="115"/>
                </a:cxn>
                <a:cxn ang="0">
                  <a:pos x="561" y="131"/>
                </a:cxn>
                <a:cxn ang="0">
                  <a:pos x="529" y="146"/>
                </a:cxn>
                <a:cxn ang="0">
                  <a:pos x="489" y="158"/>
                </a:cxn>
                <a:cxn ang="0">
                  <a:pos x="441" y="168"/>
                </a:cxn>
                <a:cxn ang="0">
                  <a:pos x="387" y="174"/>
                </a:cxn>
                <a:cxn ang="0">
                  <a:pos x="329" y="179"/>
                </a:cxn>
                <a:cxn ang="0">
                  <a:pos x="268" y="179"/>
                </a:cxn>
                <a:cxn ang="0">
                  <a:pos x="210" y="174"/>
                </a:cxn>
                <a:cxn ang="0">
                  <a:pos x="157" y="168"/>
                </a:cxn>
                <a:cxn ang="0">
                  <a:pos x="109" y="158"/>
                </a:cxn>
                <a:cxn ang="0">
                  <a:pos x="68" y="146"/>
                </a:cxn>
                <a:cxn ang="0">
                  <a:pos x="36" y="131"/>
                </a:cxn>
                <a:cxn ang="0">
                  <a:pos x="13" y="115"/>
                </a:cxn>
                <a:cxn ang="0">
                  <a:pos x="1" y="99"/>
                </a:cxn>
                <a:cxn ang="0">
                  <a:pos x="1" y="80"/>
                </a:cxn>
                <a:cxn ang="0">
                  <a:pos x="13" y="62"/>
                </a:cxn>
                <a:cxn ang="0">
                  <a:pos x="36" y="46"/>
                </a:cxn>
                <a:cxn ang="0">
                  <a:pos x="68" y="32"/>
                </a:cxn>
                <a:cxn ang="0">
                  <a:pos x="109" y="21"/>
                </a:cxn>
                <a:cxn ang="0">
                  <a:pos x="157" y="11"/>
                </a:cxn>
                <a:cxn ang="0">
                  <a:pos x="210" y="5"/>
                </a:cxn>
                <a:cxn ang="0">
                  <a:pos x="268" y="0"/>
                </a:cxn>
              </a:cxnLst>
              <a:rect l="0" t="0" r="r" b="b"/>
              <a:pathLst>
                <a:path w="598" h="179">
                  <a:moveTo>
                    <a:pt x="299" y="0"/>
                  </a:moveTo>
                  <a:lnTo>
                    <a:pt x="329" y="0"/>
                  </a:lnTo>
                  <a:lnTo>
                    <a:pt x="360" y="2"/>
                  </a:lnTo>
                  <a:lnTo>
                    <a:pt x="387" y="5"/>
                  </a:lnTo>
                  <a:lnTo>
                    <a:pt x="415" y="7"/>
                  </a:lnTo>
                  <a:lnTo>
                    <a:pt x="441" y="11"/>
                  </a:lnTo>
                  <a:lnTo>
                    <a:pt x="466" y="16"/>
                  </a:lnTo>
                  <a:lnTo>
                    <a:pt x="489" y="21"/>
                  </a:lnTo>
                  <a:lnTo>
                    <a:pt x="511" y="26"/>
                  </a:lnTo>
                  <a:lnTo>
                    <a:pt x="529" y="32"/>
                  </a:lnTo>
                  <a:lnTo>
                    <a:pt x="547" y="40"/>
                  </a:lnTo>
                  <a:lnTo>
                    <a:pt x="561" y="46"/>
                  </a:lnTo>
                  <a:lnTo>
                    <a:pt x="574" y="54"/>
                  </a:lnTo>
                  <a:lnTo>
                    <a:pt x="585" y="62"/>
                  </a:lnTo>
                  <a:lnTo>
                    <a:pt x="592" y="72"/>
                  </a:lnTo>
                  <a:lnTo>
                    <a:pt x="596" y="80"/>
                  </a:lnTo>
                  <a:lnTo>
                    <a:pt x="598" y="90"/>
                  </a:lnTo>
                  <a:lnTo>
                    <a:pt x="596" y="99"/>
                  </a:lnTo>
                  <a:lnTo>
                    <a:pt x="592" y="107"/>
                  </a:lnTo>
                  <a:lnTo>
                    <a:pt x="585" y="115"/>
                  </a:lnTo>
                  <a:lnTo>
                    <a:pt x="574" y="123"/>
                  </a:lnTo>
                  <a:lnTo>
                    <a:pt x="561" y="131"/>
                  </a:lnTo>
                  <a:lnTo>
                    <a:pt x="547" y="139"/>
                  </a:lnTo>
                  <a:lnTo>
                    <a:pt x="529" y="146"/>
                  </a:lnTo>
                  <a:lnTo>
                    <a:pt x="511" y="152"/>
                  </a:lnTo>
                  <a:lnTo>
                    <a:pt x="489" y="158"/>
                  </a:lnTo>
                  <a:lnTo>
                    <a:pt x="466" y="163"/>
                  </a:lnTo>
                  <a:lnTo>
                    <a:pt x="441" y="168"/>
                  </a:lnTo>
                  <a:lnTo>
                    <a:pt x="415" y="171"/>
                  </a:lnTo>
                  <a:lnTo>
                    <a:pt x="387" y="174"/>
                  </a:lnTo>
                  <a:lnTo>
                    <a:pt x="360" y="177"/>
                  </a:lnTo>
                  <a:lnTo>
                    <a:pt x="329" y="179"/>
                  </a:lnTo>
                  <a:lnTo>
                    <a:pt x="299" y="179"/>
                  </a:lnTo>
                  <a:lnTo>
                    <a:pt x="268" y="179"/>
                  </a:lnTo>
                  <a:lnTo>
                    <a:pt x="238" y="177"/>
                  </a:lnTo>
                  <a:lnTo>
                    <a:pt x="210" y="174"/>
                  </a:lnTo>
                  <a:lnTo>
                    <a:pt x="183" y="171"/>
                  </a:lnTo>
                  <a:lnTo>
                    <a:pt x="157" y="168"/>
                  </a:lnTo>
                  <a:lnTo>
                    <a:pt x="132" y="163"/>
                  </a:lnTo>
                  <a:lnTo>
                    <a:pt x="109" y="158"/>
                  </a:lnTo>
                  <a:lnTo>
                    <a:pt x="87" y="152"/>
                  </a:lnTo>
                  <a:lnTo>
                    <a:pt x="68" y="146"/>
                  </a:lnTo>
                  <a:lnTo>
                    <a:pt x="51" y="139"/>
                  </a:lnTo>
                  <a:lnTo>
                    <a:pt x="36" y="131"/>
                  </a:lnTo>
                  <a:lnTo>
                    <a:pt x="23" y="123"/>
                  </a:lnTo>
                  <a:lnTo>
                    <a:pt x="13" y="115"/>
                  </a:lnTo>
                  <a:lnTo>
                    <a:pt x="6" y="107"/>
                  </a:lnTo>
                  <a:lnTo>
                    <a:pt x="1" y="99"/>
                  </a:lnTo>
                  <a:lnTo>
                    <a:pt x="0" y="90"/>
                  </a:lnTo>
                  <a:lnTo>
                    <a:pt x="1" y="80"/>
                  </a:lnTo>
                  <a:lnTo>
                    <a:pt x="6" y="72"/>
                  </a:lnTo>
                  <a:lnTo>
                    <a:pt x="13" y="62"/>
                  </a:lnTo>
                  <a:lnTo>
                    <a:pt x="23" y="54"/>
                  </a:lnTo>
                  <a:lnTo>
                    <a:pt x="36" y="46"/>
                  </a:lnTo>
                  <a:lnTo>
                    <a:pt x="51" y="40"/>
                  </a:lnTo>
                  <a:lnTo>
                    <a:pt x="68" y="32"/>
                  </a:lnTo>
                  <a:lnTo>
                    <a:pt x="87" y="26"/>
                  </a:lnTo>
                  <a:lnTo>
                    <a:pt x="109" y="21"/>
                  </a:lnTo>
                  <a:lnTo>
                    <a:pt x="132" y="16"/>
                  </a:lnTo>
                  <a:lnTo>
                    <a:pt x="157" y="11"/>
                  </a:lnTo>
                  <a:lnTo>
                    <a:pt x="183" y="7"/>
                  </a:lnTo>
                  <a:lnTo>
                    <a:pt x="210" y="5"/>
                  </a:lnTo>
                  <a:lnTo>
                    <a:pt x="238" y="2"/>
                  </a:lnTo>
                  <a:lnTo>
                    <a:pt x="268" y="0"/>
                  </a:lnTo>
                  <a:lnTo>
                    <a:pt x="299" y="0"/>
                  </a:lnTo>
                  <a:close/>
                </a:path>
              </a:pathLst>
            </a:custGeom>
            <a:solidFill>
              <a:srgbClr val="D18E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1" name="Freeform 17"/>
            <p:cNvSpPr>
              <a:spLocks/>
            </p:cNvSpPr>
            <p:nvPr/>
          </p:nvSpPr>
          <p:spPr bwMode="auto">
            <a:xfrm>
              <a:off x="4827" y="1114"/>
              <a:ext cx="84" cy="739"/>
            </a:xfrm>
            <a:custGeom>
              <a:avLst/>
              <a:gdLst/>
              <a:ahLst/>
              <a:cxnLst>
                <a:cxn ang="0">
                  <a:pos x="15" y="1410"/>
                </a:cxn>
                <a:cxn ang="0">
                  <a:pos x="0" y="458"/>
                </a:cxn>
                <a:cxn ang="0">
                  <a:pos x="30" y="196"/>
                </a:cxn>
                <a:cxn ang="0">
                  <a:pos x="59" y="0"/>
                </a:cxn>
                <a:cxn ang="0">
                  <a:pos x="180" y="0"/>
                </a:cxn>
                <a:cxn ang="0">
                  <a:pos x="223" y="129"/>
                </a:cxn>
                <a:cxn ang="0">
                  <a:pos x="252" y="295"/>
                </a:cxn>
                <a:cxn ang="0">
                  <a:pos x="252" y="655"/>
                </a:cxn>
                <a:cxn ang="0">
                  <a:pos x="252" y="1362"/>
                </a:cxn>
                <a:cxn ang="0">
                  <a:pos x="193" y="1444"/>
                </a:cxn>
                <a:cxn ang="0">
                  <a:pos x="104" y="1477"/>
                </a:cxn>
                <a:cxn ang="0">
                  <a:pos x="102" y="1476"/>
                </a:cxn>
                <a:cxn ang="0">
                  <a:pos x="93" y="1474"/>
                </a:cxn>
                <a:cxn ang="0">
                  <a:pos x="80" y="1469"/>
                </a:cxn>
                <a:cxn ang="0">
                  <a:pos x="65" y="1463"/>
                </a:cxn>
                <a:cxn ang="0">
                  <a:pos x="49" y="1454"/>
                </a:cxn>
                <a:cxn ang="0">
                  <a:pos x="35" y="1442"/>
                </a:cxn>
                <a:cxn ang="0">
                  <a:pos x="23" y="1428"/>
                </a:cxn>
                <a:cxn ang="0">
                  <a:pos x="15" y="1410"/>
                </a:cxn>
              </a:cxnLst>
              <a:rect l="0" t="0" r="r" b="b"/>
              <a:pathLst>
                <a:path w="252" h="1477">
                  <a:moveTo>
                    <a:pt x="15" y="1410"/>
                  </a:moveTo>
                  <a:lnTo>
                    <a:pt x="0" y="458"/>
                  </a:lnTo>
                  <a:lnTo>
                    <a:pt x="30" y="196"/>
                  </a:lnTo>
                  <a:lnTo>
                    <a:pt x="59" y="0"/>
                  </a:lnTo>
                  <a:lnTo>
                    <a:pt x="180" y="0"/>
                  </a:lnTo>
                  <a:lnTo>
                    <a:pt x="223" y="129"/>
                  </a:lnTo>
                  <a:lnTo>
                    <a:pt x="252" y="295"/>
                  </a:lnTo>
                  <a:lnTo>
                    <a:pt x="252" y="655"/>
                  </a:lnTo>
                  <a:lnTo>
                    <a:pt x="252" y="1362"/>
                  </a:lnTo>
                  <a:lnTo>
                    <a:pt x="193" y="1444"/>
                  </a:lnTo>
                  <a:lnTo>
                    <a:pt x="104" y="1477"/>
                  </a:lnTo>
                  <a:lnTo>
                    <a:pt x="102" y="1476"/>
                  </a:lnTo>
                  <a:lnTo>
                    <a:pt x="93" y="1474"/>
                  </a:lnTo>
                  <a:lnTo>
                    <a:pt x="80" y="1469"/>
                  </a:lnTo>
                  <a:lnTo>
                    <a:pt x="65" y="1463"/>
                  </a:lnTo>
                  <a:lnTo>
                    <a:pt x="49" y="1454"/>
                  </a:lnTo>
                  <a:lnTo>
                    <a:pt x="35" y="1442"/>
                  </a:lnTo>
                  <a:lnTo>
                    <a:pt x="23" y="1428"/>
                  </a:lnTo>
                  <a:lnTo>
                    <a:pt x="15" y="1410"/>
                  </a:lnTo>
                  <a:close/>
                </a:path>
              </a:pathLst>
            </a:custGeom>
            <a:solidFill>
              <a:srgbClr val="EFA8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2" name="Freeform 18"/>
            <p:cNvSpPr>
              <a:spLocks/>
            </p:cNvSpPr>
            <p:nvPr/>
          </p:nvSpPr>
          <p:spPr bwMode="auto">
            <a:xfrm>
              <a:off x="4847" y="1228"/>
              <a:ext cx="40" cy="576"/>
            </a:xfrm>
            <a:custGeom>
              <a:avLst/>
              <a:gdLst/>
              <a:ahLst/>
              <a:cxnLst>
                <a:cxn ang="0">
                  <a:pos x="121" y="1069"/>
                </a:cxn>
                <a:cxn ang="0">
                  <a:pos x="105" y="149"/>
                </a:cxn>
                <a:cxn ang="0">
                  <a:pos x="61" y="0"/>
                </a:cxn>
                <a:cxn ang="0">
                  <a:pos x="0" y="117"/>
                </a:cxn>
                <a:cxn ang="0">
                  <a:pos x="16" y="986"/>
                </a:cxn>
                <a:cxn ang="0">
                  <a:pos x="61" y="1152"/>
                </a:cxn>
                <a:cxn ang="0">
                  <a:pos x="121" y="1069"/>
                </a:cxn>
              </a:cxnLst>
              <a:rect l="0" t="0" r="r" b="b"/>
              <a:pathLst>
                <a:path w="121" h="1152">
                  <a:moveTo>
                    <a:pt x="121" y="1069"/>
                  </a:moveTo>
                  <a:lnTo>
                    <a:pt x="105" y="149"/>
                  </a:lnTo>
                  <a:lnTo>
                    <a:pt x="61" y="0"/>
                  </a:lnTo>
                  <a:lnTo>
                    <a:pt x="0" y="117"/>
                  </a:lnTo>
                  <a:lnTo>
                    <a:pt x="16" y="986"/>
                  </a:lnTo>
                  <a:lnTo>
                    <a:pt x="61" y="1152"/>
                  </a:lnTo>
                  <a:lnTo>
                    <a:pt x="121" y="1069"/>
                  </a:lnTo>
                  <a:close/>
                </a:path>
              </a:pathLst>
            </a:custGeom>
            <a:solidFill>
              <a:srgbClr val="FFC9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3" name="Freeform 19"/>
            <p:cNvSpPr>
              <a:spLocks/>
            </p:cNvSpPr>
            <p:nvPr/>
          </p:nvSpPr>
          <p:spPr bwMode="auto">
            <a:xfrm>
              <a:off x="4831" y="1621"/>
              <a:ext cx="80" cy="43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32" y="13"/>
                </a:cxn>
                <a:cxn ang="0">
                  <a:pos x="240" y="37"/>
                </a:cxn>
                <a:cxn ang="0">
                  <a:pos x="235" y="86"/>
                </a:cxn>
                <a:cxn ang="0">
                  <a:pos x="174" y="78"/>
                </a:cxn>
                <a:cxn ang="0">
                  <a:pos x="2" y="59"/>
                </a:cxn>
                <a:cxn ang="0">
                  <a:pos x="0" y="0"/>
                </a:cxn>
              </a:cxnLst>
              <a:rect l="0" t="0" r="r" b="b"/>
              <a:pathLst>
                <a:path w="240" h="86">
                  <a:moveTo>
                    <a:pt x="0" y="0"/>
                  </a:moveTo>
                  <a:lnTo>
                    <a:pt x="132" y="13"/>
                  </a:lnTo>
                  <a:lnTo>
                    <a:pt x="240" y="37"/>
                  </a:lnTo>
                  <a:lnTo>
                    <a:pt x="235" y="86"/>
                  </a:lnTo>
                  <a:lnTo>
                    <a:pt x="174" y="78"/>
                  </a:lnTo>
                  <a:lnTo>
                    <a:pt x="2" y="5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4" name="Freeform 20"/>
            <p:cNvSpPr>
              <a:spLocks/>
            </p:cNvSpPr>
            <p:nvPr/>
          </p:nvSpPr>
          <p:spPr bwMode="auto">
            <a:xfrm>
              <a:off x="4723" y="612"/>
              <a:ext cx="75" cy="32"/>
            </a:xfrm>
            <a:custGeom>
              <a:avLst/>
              <a:gdLst/>
              <a:ahLst/>
              <a:cxnLst>
                <a:cxn ang="0">
                  <a:pos x="1" y="0"/>
                </a:cxn>
                <a:cxn ang="0">
                  <a:pos x="30" y="1"/>
                </a:cxn>
                <a:cxn ang="0">
                  <a:pos x="59" y="5"/>
                </a:cxn>
                <a:cxn ang="0">
                  <a:pos x="87" y="5"/>
                </a:cxn>
                <a:cxn ang="0">
                  <a:pos x="114" y="6"/>
                </a:cxn>
                <a:cxn ang="0">
                  <a:pos x="140" y="6"/>
                </a:cxn>
                <a:cxn ang="0">
                  <a:pos x="168" y="5"/>
                </a:cxn>
                <a:cxn ang="0">
                  <a:pos x="197" y="3"/>
                </a:cxn>
                <a:cxn ang="0">
                  <a:pos x="226" y="0"/>
                </a:cxn>
                <a:cxn ang="0">
                  <a:pos x="226" y="51"/>
                </a:cxn>
                <a:cxn ang="0">
                  <a:pos x="194" y="56"/>
                </a:cxn>
                <a:cxn ang="0">
                  <a:pos x="165" y="59"/>
                </a:cxn>
                <a:cxn ang="0">
                  <a:pos x="139" y="62"/>
                </a:cxn>
                <a:cxn ang="0">
                  <a:pos x="113" y="62"/>
                </a:cxn>
                <a:cxn ang="0">
                  <a:pos x="87" y="60"/>
                </a:cxn>
                <a:cxn ang="0">
                  <a:pos x="61" y="59"/>
                </a:cxn>
                <a:cxn ang="0">
                  <a:pos x="32" y="56"/>
                </a:cxn>
                <a:cxn ang="0">
                  <a:pos x="0" y="52"/>
                </a:cxn>
                <a:cxn ang="0">
                  <a:pos x="1" y="0"/>
                </a:cxn>
              </a:cxnLst>
              <a:rect l="0" t="0" r="r" b="b"/>
              <a:pathLst>
                <a:path w="226" h="62">
                  <a:moveTo>
                    <a:pt x="1" y="0"/>
                  </a:moveTo>
                  <a:lnTo>
                    <a:pt x="30" y="1"/>
                  </a:lnTo>
                  <a:lnTo>
                    <a:pt x="59" y="5"/>
                  </a:lnTo>
                  <a:lnTo>
                    <a:pt x="87" y="5"/>
                  </a:lnTo>
                  <a:lnTo>
                    <a:pt x="114" y="6"/>
                  </a:lnTo>
                  <a:lnTo>
                    <a:pt x="140" y="6"/>
                  </a:lnTo>
                  <a:lnTo>
                    <a:pt x="168" y="5"/>
                  </a:lnTo>
                  <a:lnTo>
                    <a:pt x="197" y="3"/>
                  </a:lnTo>
                  <a:lnTo>
                    <a:pt x="226" y="0"/>
                  </a:lnTo>
                  <a:lnTo>
                    <a:pt x="226" y="51"/>
                  </a:lnTo>
                  <a:lnTo>
                    <a:pt x="194" y="56"/>
                  </a:lnTo>
                  <a:lnTo>
                    <a:pt x="165" y="59"/>
                  </a:lnTo>
                  <a:lnTo>
                    <a:pt x="139" y="62"/>
                  </a:lnTo>
                  <a:lnTo>
                    <a:pt x="113" y="62"/>
                  </a:lnTo>
                  <a:lnTo>
                    <a:pt x="87" y="60"/>
                  </a:lnTo>
                  <a:lnTo>
                    <a:pt x="61" y="59"/>
                  </a:lnTo>
                  <a:lnTo>
                    <a:pt x="32" y="56"/>
                  </a:lnTo>
                  <a:lnTo>
                    <a:pt x="0" y="52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5" name="Freeform 21"/>
            <p:cNvSpPr>
              <a:spLocks/>
            </p:cNvSpPr>
            <p:nvPr/>
          </p:nvSpPr>
          <p:spPr bwMode="auto">
            <a:xfrm>
              <a:off x="4729" y="674"/>
              <a:ext cx="49" cy="3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9" y="1"/>
                </a:cxn>
                <a:cxn ang="0">
                  <a:pos x="38" y="3"/>
                </a:cxn>
                <a:cxn ang="0">
                  <a:pos x="57" y="3"/>
                </a:cxn>
                <a:cxn ang="0">
                  <a:pos x="74" y="5"/>
                </a:cxn>
                <a:cxn ang="0">
                  <a:pos x="91" y="5"/>
                </a:cxn>
                <a:cxn ang="0">
                  <a:pos x="110" y="3"/>
                </a:cxn>
                <a:cxn ang="0">
                  <a:pos x="128" y="1"/>
                </a:cxn>
                <a:cxn ang="0">
                  <a:pos x="147" y="0"/>
                </a:cxn>
                <a:cxn ang="0">
                  <a:pos x="145" y="51"/>
                </a:cxn>
                <a:cxn ang="0">
                  <a:pos x="125" y="56"/>
                </a:cxn>
                <a:cxn ang="0">
                  <a:pos x="106" y="59"/>
                </a:cxn>
                <a:cxn ang="0">
                  <a:pos x="90" y="62"/>
                </a:cxn>
                <a:cxn ang="0">
                  <a:pos x="73" y="62"/>
                </a:cxn>
                <a:cxn ang="0">
                  <a:pos x="55" y="60"/>
                </a:cxn>
                <a:cxn ang="0">
                  <a:pos x="39" y="59"/>
                </a:cxn>
                <a:cxn ang="0">
                  <a:pos x="20" y="56"/>
                </a:cxn>
                <a:cxn ang="0">
                  <a:pos x="0" y="51"/>
                </a:cxn>
                <a:cxn ang="0">
                  <a:pos x="0" y="0"/>
                </a:cxn>
              </a:cxnLst>
              <a:rect l="0" t="0" r="r" b="b"/>
              <a:pathLst>
                <a:path w="147" h="62">
                  <a:moveTo>
                    <a:pt x="0" y="0"/>
                  </a:moveTo>
                  <a:lnTo>
                    <a:pt x="19" y="1"/>
                  </a:lnTo>
                  <a:lnTo>
                    <a:pt x="38" y="3"/>
                  </a:lnTo>
                  <a:lnTo>
                    <a:pt x="57" y="3"/>
                  </a:lnTo>
                  <a:lnTo>
                    <a:pt x="74" y="5"/>
                  </a:lnTo>
                  <a:lnTo>
                    <a:pt x="91" y="5"/>
                  </a:lnTo>
                  <a:lnTo>
                    <a:pt x="110" y="3"/>
                  </a:lnTo>
                  <a:lnTo>
                    <a:pt x="128" y="1"/>
                  </a:lnTo>
                  <a:lnTo>
                    <a:pt x="147" y="0"/>
                  </a:lnTo>
                  <a:lnTo>
                    <a:pt x="145" y="51"/>
                  </a:lnTo>
                  <a:lnTo>
                    <a:pt x="125" y="56"/>
                  </a:lnTo>
                  <a:lnTo>
                    <a:pt x="106" y="59"/>
                  </a:lnTo>
                  <a:lnTo>
                    <a:pt x="90" y="62"/>
                  </a:lnTo>
                  <a:lnTo>
                    <a:pt x="73" y="62"/>
                  </a:lnTo>
                  <a:lnTo>
                    <a:pt x="55" y="60"/>
                  </a:lnTo>
                  <a:lnTo>
                    <a:pt x="39" y="59"/>
                  </a:lnTo>
                  <a:lnTo>
                    <a:pt x="20" y="56"/>
                  </a:lnTo>
                  <a:lnTo>
                    <a:pt x="0" y="5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6" name="Freeform 22"/>
            <p:cNvSpPr>
              <a:spLocks/>
            </p:cNvSpPr>
            <p:nvPr/>
          </p:nvSpPr>
          <p:spPr bwMode="auto">
            <a:xfrm>
              <a:off x="4729" y="952"/>
              <a:ext cx="49" cy="3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9" y="1"/>
                </a:cxn>
                <a:cxn ang="0">
                  <a:pos x="38" y="3"/>
                </a:cxn>
                <a:cxn ang="0">
                  <a:pos x="57" y="3"/>
                </a:cxn>
                <a:cxn ang="0">
                  <a:pos x="74" y="4"/>
                </a:cxn>
                <a:cxn ang="0">
                  <a:pos x="91" y="4"/>
                </a:cxn>
                <a:cxn ang="0">
                  <a:pos x="110" y="3"/>
                </a:cxn>
                <a:cxn ang="0">
                  <a:pos x="128" y="1"/>
                </a:cxn>
                <a:cxn ang="0">
                  <a:pos x="147" y="0"/>
                </a:cxn>
                <a:cxn ang="0">
                  <a:pos x="145" y="51"/>
                </a:cxn>
                <a:cxn ang="0">
                  <a:pos x="125" y="56"/>
                </a:cxn>
                <a:cxn ang="0">
                  <a:pos x="106" y="59"/>
                </a:cxn>
                <a:cxn ang="0">
                  <a:pos x="90" y="60"/>
                </a:cxn>
                <a:cxn ang="0">
                  <a:pos x="73" y="60"/>
                </a:cxn>
                <a:cxn ang="0">
                  <a:pos x="55" y="59"/>
                </a:cxn>
                <a:cxn ang="0">
                  <a:pos x="39" y="57"/>
                </a:cxn>
                <a:cxn ang="0">
                  <a:pos x="20" y="54"/>
                </a:cxn>
                <a:cxn ang="0">
                  <a:pos x="0" y="51"/>
                </a:cxn>
                <a:cxn ang="0">
                  <a:pos x="0" y="0"/>
                </a:cxn>
              </a:cxnLst>
              <a:rect l="0" t="0" r="r" b="b"/>
              <a:pathLst>
                <a:path w="147" h="60">
                  <a:moveTo>
                    <a:pt x="0" y="0"/>
                  </a:moveTo>
                  <a:lnTo>
                    <a:pt x="19" y="1"/>
                  </a:lnTo>
                  <a:lnTo>
                    <a:pt x="38" y="3"/>
                  </a:lnTo>
                  <a:lnTo>
                    <a:pt x="57" y="3"/>
                  </a:lnTo>
                  <a:lnTo>
                    <a:pt x="74" y="4"/>
                  </a:lnTo>
                  <a:lnTo>
                    <a:pt x="91" y="4"/>
                  </a:lnTo>
                  <a:lnTo>
                    <a:pt x="110" y="3"/>
                  </a:lnTo>
                  <a:lnTo>
                    <a:pt x="128" y="1"/>
                  </a:lnTo>
                  <a:lnTo>
                    <a:pt x="147" y="0"/>
                  </a:lnTo>
                  <a:lnTo>
                    <a:pt x="145" y="51"/>
                  </a:lnTo>
                  <a:lnTo>
                    <a:pt x="125" y="56"/>
                  </a:lnTo>
                  <a:lnTo>
                    <a:pt x="106" y="59"/>
                  </a:lnTo>
                  <a:lnTo>
                    <a:pt x="90" y="60"/>
                  </a:lnTo>
                  <a:lnTo>
                    <a:pt x="73" y="60"/>
                  </a:lnTo>
                  <a:lnTo>
                    <a:pt x="55" y="59"/>
                  </a:lnTo>
                  <a:lnTo>
                    <a:pt x="39" y="57"/>
                  </a:lnTo>
                  <a:lnTo>
                    <a:pt x="20" y="54"/>
                  </a:lnTo>
                  <a:lnTo>
                    <a:pt x="0" y="5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23"/>
            <p:cNvSpPr>
              <a:spLocks/>
            </p:cNvSpPr>
            <p:nvPr/>
          </p:nvSpPr>
          <p:spPr bwMode="auto">
            <a:xfrm>
              <a:off x="4729" y="1238"/>
              <a:ext cx="49" cy="31"/>
            </a:xfrm>
            <a:custGeom>
              <a:avLst/>
              <a:gdLst/>
              <a:ahLst/>
              <a:cxnLst>
                <a:cxn ang="0">
                  <a:pos x="0" y="2"/>
                </a:cxn>
                <a:cxn ang="0">
                  <a:pos x="19" y="4"/>
                </a:cxn>
                <a:cxn ang="0">
                  <a:pos x="38" y="5"/>
                </a:cxn>
                <a:cxn ang="0">
                  <a:pos x="57" y="7"/>
                </a:cxn>
                <a:cxn ang="0">
                  <a:pos x="74" y="7"/>
                </a:cxn>
                <a:cxn ang="0">
                  <a:pos x="91" y="7"/>
                </a:cxn>
                <a:cxn ang="0">
                  <a:pos x="110" y="5"/>
                </a:cxn>
                <a:cxn ang="0">
                  <a:pos x="128" y="4"/>
                </a:cxn>
                <a:cxn ang="0">
                  <a:pos x="147" y="0"/>
                </a:cxn>
                <a:cxn ang="0">
                  <a:pos x="145" y="52"/>
                </a:cxn>
                <a:cxn ang="0">
                  <a:pos x="125" y="56"/>
                </a:cxn>
                <a:cxn ang="0">
                  <a:pos x="106" y="60"/>
                </a:cxn>
                <a:cxn ang="0">
                  <a:pos x="90" y="63"/>
                </a:cxn>
                <a:cxn ang="0">
                  <a:pos x="73" y="63"/>
                </a:cxn>
                <a:cxn ang="0">
                  <a:pos x="55" y="61"/>
                </a:cxn>
                <a:cxn ang="0">
                  <a:pos x="39" y="60"/>
                </a:cxn>
                <a:cxn ang="0">
                  <a:pos x="20" y="56"/>
                </a:cxn>
                <a:cxn ang="0">
                  <a:pos x="0" y="53"/>
                </a:cxn>
                <a:cxn ang="0">
                  <a:pos x="0" y="2"/>
                </a:cxn>
              </a:cxnLst>
              <a:rect l="0" t="0" r="r" b="b"/>
              <a:pathLst>
                <a:path w="147" h="63">
                  <a:moveTo>
                    <a:pt x="0" y="2"/>
                  </a:moveTo>
                  <a:lnTo>
                    <a:pt x="19" y="4"/>
                  </a:lnTo>
                  <a:lnTo>
                    <a:pt x="38" y="5"/>
                  </a:lnTo>
                  <a:lnTo>
                    <a:pt x="57" y="7"/>
                  </a:lnTo>
                  <a:lnTo>
                    <a:pt x="74" y="7"/>
                  </a:lnTo>
                  <a:lnTo>
                    <a:pt x="91" y="7"/>
                  </a:lnTo>
                  <a:lnTo>
                    <a:pt x="110" y="5"/>
                  </a:lnTo>
                  <a:lnTo>
                    <a:pt x="128" y="4"/>
                  </a:lnTo>
                  <a:lnTo>
                    <a:pt x="147" y="0"/>
                  </a:lnTo>
                  <a:lnTo>
                    <a:pt x="145" y="52"/>
                  </a:lnTo>
                  <a:lnTo>
                    <a:pt x="125" y="56"/>
                  </a:lnTo>
                  <a:lnTo>
                    <a:pt x="106" y="60"/>
                  </a:lnTo>
                  <a:lnTo>
                    <a:pt x="90" y="63"/>
                  </a:lnTo>
                  <a:lnTo>
                    <a:pt x="73" y="63"/>
                  </a:lnTo>
                  <a:lnTo>
                    <a:pt x="55" y="61"/>
                  </a:lnTo>
                  <a:lnTo>
                    <a:pt x="39" y="60"/>
                  </a:lnTo>
                  <a:lnTo>
                    <a:pt x="20" y="56"/>
                  </a:lnTo>
                  <a:lnTo>
                    <a:pt x="0" y="53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8" name="Freeform 24"/>
            <p:cNvSpPr>
              <a:spLocks/>
            </p:cNvSpPr>
            <p:nvPr/>
          </p:nvSpPr>
          <p:spPr bwMode="auto">
            <a:xfrm>
              <a:off x="4729" y="1501"/>
              <a:ext cx="49" cy="31"/>
            </a:xfrm>
            <a:custGeom>
              <a:avLst/>
              <a:gdLst/>
              <a:ahLst/>
              <a:cxnLst>
                <a:cxn ang="0">
                  <a:pos x="0" y="2"/>
                </a:cxn>
                <a:cxn ang="0">
                  <a:pos x="19" y="3"/>
                </a:cxn>
                <a:cxn ang="0">
                  <a:pos x="38" y="5"/>
                </a:cxn>
                <a:cxn ang="0">
                  <a:pos x="57" y="6"/>
                </a:cxn>
                <a:cxn ang="0">
                  <a:pos x="74" y="6"/>
                </a:cxn>
                <a:cxn ang="0">
                  <a:pos x="91" y="6"/>
                </a:cxn>
                <a:cxn ang="0">
                  <a:pos x="110" y="5"/>
                </a:cxn>
                <a:cxn ang="0">
                  <a:pos x="128" y="3"/>
                </a:cxn>
                <a:cxn ang="0">
                  <a:pos x="147" y="0"/>
                </a:cxn>
                <a:cxn ang="0">
                  <a:pos x="145" y="51"/>
                </a:cxn>
                <a:cxn ang="0">
                  <a:pos x="125" y="56"/>
                </a:cxn>
                <a:cxn ang="0">
                  <a:pos x="106" y="59"/>
                </a:cxn>
                <a:cxn ang="0">
                  <a:pos x="90" y="62"/>
                </a:cxn>
                <a:cxn ang="0">
                  <a:pos x="73" y="62"/>
                </a:cxn>
                <a:cxn ang="0">
                  <a:pos x="55" y="61"/>
                </a:cxn>
                <a:cxn ang="0">
                  <a:pos x="39" y="59"/>
                </a:cxn>
                <a:cxn ang="0">
                  <a:pos x="20" y="56"/>
                </a:cxn>
                <a:cxn ang="0">
                  <a:pos x="0" y="53"/>
                </a:cxn>
                <a:cxn ang="0">
                  <a:pos x="0" y="2"/>
                </a:cxn>
              </a:cxnLst>
              <a:rect l="0" t="0" r="r" b="b"/>
              <a:pathLst>
                <a:path w="147" h="62">
                  <a:moveTo>
                    <a:pt x="0" y="2"/>
                  </a:moveTo>
                  <a:lnTo>
                    <a:pt x="19" y="3"/>
                  </a:lnTo>
                  <a:lnTo>
                    <a:pt x="38" y="5"/>
                  </a:lnTo>
                  <a:lnTo>
                    <a:pt x="57" y="6"/>
                  </a:lnTo>
                  <a:lnTo>
                    <a:pt x="74" y="6"/>
                  </a:lnTo>
                  <a:lnTo>
                    <a:pt x="91" y="6"/>
                  </a:lnTo>
                  <a:lnTo>
                    <a:pt x="110" y="5"/>
                  </a:lnTo>
                  <a:lnTo>
                    <a:pt x="128" y="3"/>
                  </a:lnTo>
                  <a:lnTo>
                    <a:pt x="147" y="0"/>
                  </a:lnTo>
                  <a:lnTo>
                    <a:pt x="145" y="51"/>
                  </a:lnTo>
                  <a:lnTo>
                    <a:pt x="125" y="56"/>
                  </a:lnTo>
                  <a:lnTo>
                    <a:pt x="106" y="59"/>
                  </a:lnTo>
                  <a:lnTo>
                    <a:pt x="90" y="62"/>
                  </a:lnTo>
                  <a:lnTo>
                    <a:pt x="73" y="62"/>
                  </a:lnTo>
                  <a:lnTo>
                    <a:pt x="55" y="61"/>
                  </a:lnTo>
                  <a:lnTo>
                    <a:pt x="39" y="59"/>
                  </a:lnTo>
                  <a:lnTo>
                    <a:pt x="20" y="56"/>
                  </a:lnTo>
                  <a:lnTo>
                    <a:pt x="0" y="53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9" name="Freeform 25"/>
            <p:cNvSpPr>
              <a:spLocks/>
            </p:cNvSpPr>
            <p:nvPr/>
          </p:nvSpPr>
          <p:spPr bwMode="auto">
            <a:xfrm>
              <a:off x="4729" y="744"/>
              <a:ext cx="49" cy="3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9" y="2"/>
                </a:cxn>
                <a:cxn ang="0">
                  <a:pos x="38" y="3"/>
                </a:cxn>
                <a:cxn ang="0">
                  <a:pos x="57" y="5"/>
                </a:cxn>
                <a:cxn ang="0">
                  <a:pos x="74" y="5"/>
                </a:cxn>
                <a:cxn ang="0">
                  <a:pos x="91" y="5"/>
                </a:cxn>
                <a:cxn ang="0">
                  <a:pos x="110" y="5"/>
                </a:cxn>
                <a:cxn ang="0">
                  <a:pos x="128" y="3"/>
                </a:cxn>
                <a:cxn ang="0">
                  <a:pos x="147" y="0"/>
                </a:cxn>
                <a:cxn ang="0">
                  <a:pos x="145" y="51"/>
                </a:cxn>
                <a:cxn ang="0">
                  <a:pos x="125" y="56"/>
                </a:cxn>
                <a:cxn ang="0">
                  <a:pos x="106" y="59"/>
                </a:cxn>
                <a:cxn ang="0">
                  <a:pos x="90" y="63"/>
                </a:cxn>
                <a:cxn ang="0">
                  <a:pos x="73" y="63"/>
                </a:cxn>
                <a:cxn ang="0">
                  <a:pos x="55" y="61"/>
                </a:cxn>
                <a:cxn ang="0">
                  <a:pos x="39" y="59"/>
                </a:cxn>
                <a:cxn ang="0">
                  <a:pos x="20" y="56"/>
                </a:cxn>
                <a:cxn ang="0">
                  <a:pos x="0" y="53"/>
                </a:cxn>
                <a:cxn ang="0">
                  <a:pos x="0" y="0"/>
                </a:cxn>
              </a:cxnLst>
              <a:rect l="0" t="0" r="r" b="b"/>
              <a:pathLst>
                <a:path w="147" h="63">
                  <a:moveTo>
                    <a:pt x="0" y="0"/>
                  </a:moveTo>
                  <a:lnTo>
                    <a:pt x="19" y="2"/>
                  </a:lnTo>
                  <a:lnTo>
                    <a:pt x="38" y="3"/>
                  </a:lnTo>
                  <a:lnTo>
                    <a:pt x="57" y="5"/>
                  </a:lnTo>
                  <a:lnTo>
                    <a:pt x="74" y="5"/>
                  </a:lnTo>
                  <a:lnTo>
                    <a:pt x="91" y="5"/>
                  </a:lnTo>
                  <a:lnTo>
                    <a:pt x="110" y="5"/>
                  </a:lnTo>
                  <a:lnTo>
                    <a:pt x="128" y="3"/>
                  </a:lnTo>
                  <a:lnTo>
                    <a:pt x="147" y="0"/>
                  </a:lnTo>
                  <a:lnTo>
                    <a:pt x="145" y="51"/>
                  </a:lnTo>
                  <a:lnTo>
                    <a:pt x="125" y="56"/>
                  </a:lnTo>
                  <a:lnTo>
                    <a:pt x="106" y="59"/>
                  </a:lnTo>
                  <a:lnTo>
                    <a:pt x="90" y="63"/>
                  </a:lnTo>
                  <a:lnTo>
                    <a:pt x="73" y="63"/>
                  </a:lnTo>
                  <a:lnTo>
                    <a:pt x="55" y="61"/>
                  </a:lnTo>
                  <a:lnTo>
                    <a:pt x="39" y="59"/>
                  </a:lnTo>
                  <a:lnTo>
                    <a:pt x="20" y="56"/>
                  </a:lnTo>
                  <a:lnTo>
                    <a:pt x="0" y="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0" name="Freeform 26"/>
            <p:cNvSpPr>
              <a:spLocks/>
            </p:cNvSpPr>
            <p:nvPr/>
          </p:nvSpPr>
          <p:spPr bwMode="auto">
            <a:xfrm>
              <a:off x="4729" y="1022"/>
              <a:ext cx="49" cy="3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9" y="2"/>
                </a:cxn>
                <a:cxn ang="0">
                  <a:pos x="38" y="3"/>
                </a:cxn>
                <a:cxn ang="0">
                  <a:pos x="57" y="5"/>
                </a:cxn>
                <a:cxn ang="0">
                  <a:pos x="74" y="5"/>
                </a:cxn>
                <a:cxn ang="0">
                  <a:pos x="91" y="5"/>
                </a:cxn>
                <a:cxn ang="0">
                  <a:pos x="110" y="5"/>
                </a:cxn>
                <a:cxn ang="0">
                  <a:pos x="128" y="3"/>
                </a:cxn>
                <a:cxn ang="0">
                  <a:pos x="147" y="0"/>
                </a:cxn>
                <a:cxn ang="0">
                  <a:pos x="145" y="51"/>
                </a:cxn>
                <a:cxn ang="0">
                  <a:pos x="125" y="56"/>
                </a:cxn>
                <a:cxn ang="0">
                  <a:pos x="106" y="59"/>
                </a:cxn>
                <a:cxn ang="0">
                  <a:pos x="90" y="61"/>
                </a:cxn>
                <a:cxn ang="0">
                  <a:pos x="73" y="61"/>
                </a:cxn>
                <a:cxn ang="0">
                  <a:pos x="55" y="61"/>
                </a:cxn>
                <a:cxn ang="0">
                  <a:pos x="39" y="59"/>
                </a:cxn>
                <a:cxn ang="0">
                  <a:pos x="20" y="56"/>
                </a:cxn>
                <a:cxn ang="0">
                  <a:pos x="0" y="53"/>
                </a:cxn>
                <a:cxn ang="0">
                  <a:pos x="0" y="0"/>
                </a:cxn>
              </a:cxnLst>
              <a:rect l="0" t="0" r="r" b="b"/>
              <a:pathLst>
                <a:path w="147" h="61">
                  <a:moveTo>
                    <a:pt x="0" y="0"/>
                  </a:moveTo>
                  <a:lnTo>
                    <a:pt x="19" y="2"/>
                  </a:lnTo>
                  <a:lnTo>
                    <a:pt x="38" y="3"/>
                  </a:lnTo>
                  <a:lnTo>
                    <a:pt x="57" y="5"/>
                  </a:lnTo>
                  <a:lnTo>
                    <a:pt x="74" y="5"/>
                  </a:lnTo>
                  <a:lnTo>
                    <a:pt x="91" y="5"/>
                  </a:lnTo>
                  <a:lnTo>
                    <a:pt x="110" y="5"/>
                  </a:lnTo>
                  <a:lnTo>
                    <a:pt x="128" y="3"/>
                  </a:lnTo>
                  <a:lnTo>
                    <a:pt x="147" y="0"/>
                  </a:lnTo>
                  <a:lnTo>
                    <a:pt x="145" y="51"/>
                  </a:lnTo>
                  <a:lnTo>
                    <a:pt x="125" y="56"/>
                  </a:lnTo>
                  <a:lnTo>
                    <a:pt x="106" y="59"/>
                  </a:lnTo>
                  <a:lnTo>
                    <a:pt x="90" y="61"/>
                  </a:lnTo>
                  <a:lnTo>
                    <a:pt x="73" y="61"/>
                  </a:lnTo>
                  <a:lnTo>
                    <a:pt x="55" y="61"/>
                  </a:lnTo>
                  <a:lnTo>
                    <a:pt x="39" y="59"/>
                  </a:lnTo>
                  <a:lnTo>
                    <a:pt x="20" y="56"/>
                  </a:lnTo>
                  <a:lnTo>
                    <a:pt x="0" y="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1" name="Freeform 27"/>
            <p:cNvSpPr>
              <a:spLocks/>
            </p:cNvSpPr>
            <p:nvPr/>
          </p:nvSpPr>
          <p:spPr bwMode="auto">
            <a:xfrm>
              <a:off x="4729" y="1309"/>
              <a:ext cx="49" cy="3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9" y="1"/>
                </a:cxn>
                <a:cxn ang="0">
                  <a:pos x="38" y="3"/>
                </a:cxn>
                <a:cxn ang="0">
                  <a:pos x="57" y="4"/>
                </a:cxn>
                <a:cxn ang="0">
                  <a:pos x="74" y="4"/>
                </a:cxn>
                <a:cxn ang="0">
                  <a:pos x="91" y="4"/>
                </a:cxn>
                <a:cxn ang="0">
                  <a:pos x="110" y="4"/>
                </a:cxn>
                <a:cxn ang="0">
                  <a:pos x="128" y="3"/>
                </a:cxn>
                <a:cxn ang="0">
                  <a:pos x="147" y="0"/>
                </a:cxn>
                <a:cxn ang="0">
                  <a:pos x="145" y="51"/>
                </a:cxn>
                <a:cxn ang="0">
                  <a:pos x="125" y="56"/>
                </a:cxn>
                <a:cxn ang="0">
                  <a:pos x="106" y="59"/>
                </a:cxn>
                <a:cxn ang="0">
                  <a:pos x="90" y="62"/>
                </a:cxn>
                <a:cxn ang="0">
                  <a:pos x="73" y="62"/>
                </a:cxn>
                <a:cxn ang="0">
                  <a:pos x="55" y="60"/>
                </a:cxn>
                <a:cxn ang="0">
                  <a:pos x="39" y="59"/>
                </a:cxn>
                <a:cxn ang="0">
                  <a:pos x="20" y="56"/>
                </a:cxn>
                <a:cxn ang="0">
                  <a:pos x="0" y="51"/>
                </a:cxn>
                <a:cxn ang="0">
                  <a:pos x="0" y="0"/>
                </a:cxn>
              </a:cxnLst>
              <a:rect l="0" t="0" r="r" b="b"/>
              <a:pathLst>
                <a:path w="147" h="62">
                  <a:moveTo>
                    <a:pt x="0" y="0"/>
                  </a:moveTo>
                  <a:lnTo>
                    <a:pt x="19" y="1"/>
                  </a:lnTo>
                  <a:lnTo>
                    <a:pt x="38" y="3"/>
                  </a:lnTo>
                  <a:lnTo>
                    <a:pt x="57" y="4"/>
                  </a:lnTo>
                  <a:lnTo>
                    <a:pt x="74" y="4"/>
                  </a:lnTo>
                  <a:lnTo>
                    <a:pt x="91" y="4"/>
                  </a:lnTo>
                  <a:lnTo>
                    <a:pt x="110" y="4"/>
                  </a:lnTo>
                  <a:lnTo>
                    <a:pt x="128" y="3"/>
                  </a:lnTo>
                  <a:lnTo>
                    <a:pt x="147" y="0"/>
                  </a:lnTo>
                  <a:lnTo>
                    <a:pt x="145" y="51"/>
                  </a:lnTo>
                  <a:lnTo>
                    <a:pt x="125" y="56"/>
                  </a:lnTo>
                  <a:lnTo>
                    <a:pt x="106" y="59"/>
                  </a:lnTo>
                  <a:lnTo>
                    <a:pt x="90" y="62"/>
                  </a:lnTo>
                  <a:lnTo>
                    <a:pt x="73" y="62"/>
                  </a:lnTo>
                  <a:lnTo>
                    <a:pt x="55" y="60"/>
                  </a:lnTo>
                  <a:lnTo>
                    <a:pt x="39" y="59"/>
                  </a:lnTo>
                  <a:lnTo>
                    <a:pt x="20" y="56"/>
                  </a:lnTo>
                  <a:lnTo>
                    <a:pt x="0" y="5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2" name="Freeform 28"/>
            <p:cNvSpPr>
              <a:spLocks/>
            </p:cNvSpPr>
            <p:nvPr/>
          </p:nvSpPr>
          <p:spPr bwMode="auto">
            <a:xfrm>
              <a:off x="4729" y="1572"/>
              <a:ext cx="49" cy="3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9" y="2"/>
                </a:cxn>
                <a:cxn ang="0">
                  <a:pos x="38" y="3"/>
                </a:cxn>
                <a:cxn ang="0">
                  <a:pos x="57" y="5"/>
                </a:cxn>
                <a:cxn ang="0">
                  <a:pos x="74" y="5"/>
                </a:cxn>
                <a:cxn ang="0">
                  <a:pos x="91" y="5"/>
                </a:cxn>
                <a:cxn ang="0">
                  <a:pos x="110" y="5"/>
                </a:cxn>
                <a:cxn ang="0">
                  <a:pos x="128" y="3"/>
                </a:cxn>
                <a:cxn ang="0">
                  <a:pos x="147" y="0"/>
                </a:cxn>
                <a:cxn ang="0">
                  <a:pos x="145" y="51"/>
                </a:cxn>
                <a:cxn ang="0">
                  <a:pos x="125" y="56"/>
                </a:cxn>
                <a:cxn ang="0">
                  <a:pos x="106" y="59"/>
                </a:cxn>
                <a:cxn ang="0">
                  <a:pos x="90" y="62"/>
                </a:cxn>
                <a:cxn ang="0">
                  <a:pos x="73" y="62"/>
                </a:cxn>
                <a:cxn ang="0">
                  <a:pos x="55" y="61"/>
                </a:cxn>
                <a:cxn ang="0">
                  <a:pos x="39" y="59"/>
                </a:cxn>
                <a:cxn ang="0">
                  <a:pos x="20" y="56"/>
                </a:cxn>
                <a:cxn ang="0">
                  <a:pos x="0" y="51"/>
                </a:cxn>
                <a:cxn ang="0">
                  <a:pos x="0" y="0"/>
                </a:cxn>
              </a:cxnLst>
              <a:rect l="0" t="0" r="r" b="b"/>
              <a:pathLst>
                <a:path w="147" h="62">
                  <a:moveTo>
                    <a:pt x="0" y="0"/>
                  </a:moveTo>
                  <a:lnTo>
                    <a:pt x="19" y="2"/>
                  </a:lnTo>
                  <a:lnTo>
                    <a:pt x="38" y="3"/>
                  </a:lnTo>
                  <a:lnTo>
                    <a:pt x="57" y="5"/>
                  </a:lnTo>
                  <a:lnTo>
                    <a:pt x="74" y="5"/>
                  </a:lnTo>
                  <a:lnTo>
                    <a:pt x="91" y="5"/>
                  </a:lnTo>
                  <a:lnTo>
                    <a:pt x="110" y="5"/>
                  </a:lnTo>
                  <a:lnTo>
                    <a:pt x="128" y="3"/>
                  </a:lnTo>
                  <a:lnTo>
                    <a:pt x="147" y="0"/>
                  </a:lnTo>
                  <a:lnTo>
                    <a:pt x="145" y="51"/>
                  </a:lnTo>
                  <a:lnTo>
                    <a:pt x="125" y="56"/>
                  </a:lnTo>
                  <a:lnTo>
                    <a:pt x="106" y="59"/>
                  </a:lnTo>
                  <a:lnTo>
                    <a:pt x="90" y="62"/>
                  </a:lnTo>
                  <a:lnTo>
                    <a:pt x="73" y="62"/>
                  </a:lnTo>
                  <a:lnTo>
                    <a:pt x="55" y="61"/>
                  </a:lnTo>
                  <a:lnTo>
                    <a:pt x="39" y="59"/>
                  </a:lnTo>
                  <a:lnTo>
                    <a:pt x="20" y="56"/>
                  </a:lnTo>
                  <a:lnTo>
                    <a:pt x="0" y="5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3" name="Freeform 29"/>
            <p:cNvSpPr>
              <a:spLocks/>
            </p:cNvSpPr>
            <p:nvPr/>
          </p:nvSpPr>
          <p:spPr bwMode="auto">
            <a:xfrm>
              <a:off x="4729" y="806"/>
              <a:ext cx="49" cy="3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9" y="2"/>
                </a:cxn>
                <a:cxn ang="0">
                  <a:pos x="38" y="3"/>
                </a:cxn>
                <a:cxn ang="0">
                  <a:pos x="57" y="3"/>
                </a:cxn>
                <a:cxn ang="0">
                  <a:pos x="74" y="5"/>
                </a:cxn>
                <a:cxn ang="0">
                  <a:pos x="91" y="5"/>
                </a:cxn>
                <a:cxn ang="0">
                  <a:pos x="110" y="3"/>
                </a:cxn>
                <a:cxn ang="0">
                  <a:pos x="128" y="2"/>
                </a:cxn>
                <a:cxn ang="0">
                  <a:pos x="147" y="0"/>
                </a:cxn>
                <a:cxn ang="0">
                  <a:pos x="145" y="51"/>
                </a:cxn>
                <a:cxn ang="0">
                  <a:pos x="125" y="56"/>
                </a:cxn>
                <a:cxn ang="0">
                  <a:pos x="106" y="59"/>
                </a:cxn>
                <a:cxn ang="0">
                  <a:pos x="90" y="63"/>
                </a:cxn>
                <a:cxn ang="0">
                  <a:pos x="73" y="63"/>
                </a:cxn>
                <a:cxn ang="0">
                  <a:pos x="55" y="61"/>
                </a:cxn>
                <a:cxn ang="0">
                  <a:pos x="39" y="59"/>
                </a:cxn>
                <a:cxn ang="0">
                  <a:pos x="20" y="56"/>
                </a:cxn>
                <a:cxn ang="0">
                  <a:pos x="0" y="51"/>
                </a:cxn>
                <a:cxn ang="0">
                  <a:pos x="0" y="0"/>
                </a:cxn>
              </a:cxnLst>
              <a:rect l="0" t="0" r="r" b="b"/>
              <a:pathLst>
                <a:path w="147" h="63">
                  <a:moveTo>
                    <a:pt x="0" y="0"/>
                  </a:moveTo>
                  <a:lnTo>
                    <a:pt x="19" y="2"/>
                  </a:lnTo>
                  <a:lnTo>
                    <a:pt x="38" y="3"/>
                  </a:lnTo>
                  <a:lnTo>
                    <a:pt x="57" y="3"/>
                  </a:lnTo>
                  <a:lnTo>
                    <a:pt x="74" y="5"/>
                  </a:lnTo>
                  <a:lnTo>
                    <a:pt x="91" y="5"/>
                  </a:lnTo>
                  <a:lnTo>
                    <a:pt x="110" y="3"/>
                  </a:lnTo>
                  <a:lnTo>
                    <a:pt x="128" y="2"/>
                  </a:lnTo>
                  <a:lnTo>
                    <a:pt x="147" y="0"/>
                  </a:lnTo>
                  <a:lnTo>
                    <a:pt x="145" y="51"/>
                  </a:lnTo>
                  <a:lnTo>
                    <a:pt x="125" y="56"/>
                  </a:lnTo>
                  <a:lnTo>
                    <a:pt x="106" y="59"/>
                  </a:lnTo>
                  <a:lnTo>
                    <a:pt x="90" y="63"/>
                  </a:lnTo>
                  <a:lnTo>
                    <a:pt x="73" y="63"/>
                  </a:lnTo>
                  <a:lnTo>
                    <a:pt x="55" y="61"/>
                  </a:lnTo>
                  <a:lnTo>
                    <a:pt x="39" y="59"/>
                  </a:lnTo>
                  <a:lnTo>
                    <a:pt x="20" y="56"/>
                  </a:lnTo>
                  <a:lnTo>
                    <a:pt x="0" y="5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4" name="Freeform 30"/>
            <p:cNvSpPr>
              <a:spLocks/>
            </p:cNvSpPr>
            <p:nvPr/>
          </p:nvSpPr>
          <p:spPr bwMode="auto">
            <a:xfrm>
              <a:off x="4729" y="1084"/>
              <a:ext cx="49" cy="3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9" y="2"/>
                </a:cxn>
                <a:cxn ang="0">
                  <a:pos x="38" y="3"/>
                </a:cxn>
                <a:cxn ang="0">
                  <a:pos x="57" y="3"/>
                </a:cxn>
                <a:cxn ang="0">
                  <a:pos x="74" y="5"/>
                </a:cxn>
                <a:cxn ang="0">
                  <a:pos x="91" y="5"/>
                </a:cxn>
                <a:cxn ang="0">
                  <a:pos x="110" y="3"/>
                </a:cxn>
                <a:cxn ang="0">
                  <a:pos x="128" y="2"/>
                </a:cxn>
                <a:cxn ang="0">
                  <a:pos x="147" y="0"/>
                </a:cxn>
                <a:cxn ang="0">
                  <a:pos x="145" y="51"/>
                </a:cxn>
                <a:cxn ang="0">
                  <a:pos x="125" y="56"/>
                </a:cxn>
                <a:cxn ang="0">
                  <a:pos x="106" y="59"/>
                </a:cxn>
                <a:cxn ang="0">
                  <a:pos x="90" y="61"/>
                </a:cxn>
                <a:cxn ang="0">
                  <a:pos x="73" y="61"/>
                </a:cxn>
                <a:cxn ang="0">
                  <a:pos x="55" y="59"/>
                </a:cxn>
                <a:cxn ang="0">
                  <a:pos x="39" y="58"/>
                </a:cxn>
                <a:cxn ang="0">
                  <a:pos x="20" y="54"/>
                </a:cxn>
                <a:cxn ang="0">
                  <a:pos x="0" y="51"/>
                </a:cxn>
                <a:cxn ang="0">
                  <a:pos x="0" y="0"/>
                </a:cxn>
              </a:cxnLst>
              <a:rect l="0" t="0" r="r" b="b"/>
              <a:pathLst>
                <a:path w="147" h="61">
                  <a:moveTo>
                    <a:pt x="0" y="0"/>
                  </a:moveTo>
                  <a:lnTo>
                    <a:pt x="19" y="2"/>
                  </a:lnTo>
                  <a:lnTo>
                    <a:pt x="38" y="3"/>
                  </a:lnTo>
                  <a:lnTo>
                    <a:pt x="57" y="3"/>
                  </a:lnTo>
                  <a:lnTo>
                    <a:pt x="74" y="5"/>
                  </a:lnTo>
                  <a:lnTo>
                    <a:pt x="91" y="5"/>
                  </a:lnTo>
                  <a:lnTo>
                    <a:pt x="110" y="3"/>
                  </a:lnTo>
                  <a:lnTo>
                    <a:pt x="128" y="2"/>
                  </a:lnTo>
                  <a:lnTo>
                    <a:pt x="147" y="0"/>
                  </a:lnTo>
                  <a:lnTo>
                    <a:pt x="145" y="51"/>
                  </a:lnTo>
                  <a:lnTo>
                    <a:pt x="125" y="56"/>
                  </a:lnTo>
                  <a:lnTo>
                    <a:pt x="106" y="59"/>
                  </a:lnTo>
                  <a:lnTo>
                    <a:pt x="90" y="61"/>
                  </a:lnTo>
                  <a:lnTo>
                    <a:pt x="73" y="61"/>
                  </a:lnTo>
                  <a:lnTo>
                    <a:pt x="55" y="59"/>
                  </a:lnTo>
                  <a:lnTo>
                    <a:pt x="39" y="58"/>
                  </a:lnTo>
                  <a:lnTo>
                    <a:pt x="20" y="54"/>
                  </a:lnTo>
                  <a:lnTo>
                    <a:pt x="0" y="5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5" name="Freeform 31"/>
            <p:cNvSpPr>
              <a:spLocks/>
            </p:cNvSpPr>
            <p:nvPr/>
          </p:nvSpPr>
          <p:spPr bwMode="auto">
            <a:xfrm>
              <a:off x="4729" y="1370"/>
              <a:ext cx="49" cy="31"/>
            </a:xfrm>
            <a:custGeom>
              <a:avLst/>
              <a:gdLst/>
              <a:ahLst/>
              <a:cxnLst>
                <a:cxn ang="0">
                  <a:pos x="0" y="2"/>
                </a:cxn>
                <a:cxn ang="0">
                  <a:pos x="19" y="3"/>
                </a:cxn>
                <a:cxn ang="0">
                  <a:pos x="38" y="5"/>
                </a:cxn>
                <a:cxn ang="0">
                  <a:pos x="57" y="6"/>
                </a:cxn>
                <a:cxn ang="0">
                  <a:pos x="74" y="6"/>
                </a:cxn>
                <a:cxn ang="0">
                  <a:pos x="91" y="6"/>
                </a:cxn>
                <a:cxn ang="0">
                  <a:pos x="110" y="5"/>
                </a:cxn>
                <a:cxn ang="0">
                  <a:pos x="128" y="3"/>
                </a:cxn>
                <a:cxn ang="0">
                  <a:pos x="147" y="0"/>
                </a:cxn>
                <a:cxn ang="0">
                  <a:pos x="145" y="51"/>
                </a:cxn>
                <a:cxn ang="0">
                  <a:pos x="125" y="56"/>
                </a:cxn>
                <a:cxn ang="0">
                  <a:pos x="106" y="59"/>
                </a:cxn>
                <a:cxn ang="0">
                  <a:pos x="90" y="62"/>
                </a:cxn>
                <a:cxn ang="0">
                  <a:pos x="73" y="62"/>
                </a:cxn>
                <a:cxn ang="0">
                  <a:pos x="55" y="61"/>
                </a:cxn>
                <a:cxn ang="0">
                  <a:pos x="39" y="59"/>
                </a:cxn>
                <a:cxn ang="0">
                  <a:pos x="20" y="56"/>
                </a:cxn>
                <a:cxn ang="0">
                  <a:pos x="0" y="53"/>
                </a:cxn>
                <a:cxn ang="0">
                  <a:pos x="0" y="2"/>
                </a:cxn>
              </a:cxnLst>
              <a:rect l="0" t="0" r="r" b="b"/>
              <a:pathLst>
                <a:path w="147" h="62">
                  <a:moveTo>
                    <a:pt x="0" y="2"/>
                  </a:moveTo>
                  <a:lnTo>
                    <a:pt x="19" y="3"/>
                  </a:lnTo>
                  <a:lnTo>
                    <a:pt x="38" y="5"/>
                  </a:lnTo>
                  <a:lnTo>
                    <a:pt x="57" y="6"/>
                  </a:lnTo>
                  <a:lnTo>
                    <a:pt x="74" y="6"/>
                  </a:lnTo>
                  <a:lnTo>
                    <a:pt x="91" y="6"/>
                  </a:lnTo>
                  <a:lnTo>
                    <a:pt x="110" y="5"/>
                  </a:lnTo>
                  <a:lnTo>
                    <a:pt x="128" y="3"/>
                  </a:lnTo>
                  <a:lnTo>
                    <a:pt x="147" y="0"/>
                  </a:lnTo>
                  <a:lnTo>
                    <a:pt x="145" y="51"/>
                  </a:lnTo>
                  <a:lnTo>
                    <a:pt x="125" y="56"/>
                  </a:lnTo>
                  <a:lnTo>
                    <a:pt x="106" y="59"/>
                  </a:lnTo>
                  <a:lnTo>
                    <a:pt x="90" y="62"/>
                  </a:lnTo>
                  <a:lnTo>
                    <a:pt x="73" y="62"/>
                  </a:lnTo>
                  <a:lnTo>
                    <a:pt x="55" y="61"/>
                  </a:lnTo>
                  <a:lnTo>
                    <a:pt x="39" y="59"/>
                  </a:lnTo>
                  <a:lnTo>
                    <a:pt x="20" y="56"/>
                  </a:lnTo>
                  <a:lnTo>
                    <a:pt x="0" y="53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6" name="Freeform 32"/>
            <p:cNvSpPr>
              <a:spLocks/>
            </p:cNvSpPr>
            <p:nvPr/>
          </p:nvSpPr>
          <p:spPr bwMode="auto">
            <a:xfrm>
              <a:off x="4729" y="1632"/>
              <a:ext cx="49" cy="31"/>
            </a:xfrm>
            <a:custGeom>
              <a:avLst/>
              <a:gdLst/>
              <a:ahLst/>
              <a:cxnLst>
                <a:cxn ang="0">
                  <a:pos x="0" y="1"/>
                </a:cxn>
                <a:cxn ang="0">
                  <a:pos x="19" y="3"/>
                </a:cxn>
                <a:cxn ang="0">
                  <a:pos x="38" y="4"/>
                </a:cxn>
                <a:cxn ang="0">
                  <a:pos x="57" y="6"/>
                </a:cxn>
                <a:cxn ang="0">
                  <a:pos x="74" y="6"/>
                </a:cxn>
                <a:cxn ang="0">
                  <a:pos x="91" y="6"/>
                </a:cxn>
                <a:cxn ang="0">
                  <a:pos x="110" y="4"/>
                </a:cxn>
                <a:cxn ang="0">
                  <a:pos x="128" y="3"/>
                </a:cxn>
                <a:cxn ang="0">
                  <a:pos x="147" y="0"/>
                </a:cxn>
                <a:cxn ang="0">
                  <a:pos x="145" y="51"/>
                </a:cxn>
                <a:cxn ang="0">
                  <a:pos x="125" y="55"/>
                </a:cxn>
                <a:cxn ang="0">
                  <a:pos x="106" y="59"/>
                </a:cxn>
                <a:cxn ang="0">
                  <a:pos x="90" y="62"/>
                </a:cxn>
                <a:cxn ang="0">
                  <a:pos x="73" y="62"/>
                </a:cxn>
                <a:cxn ang="0">
                  <a:pos x="55" y="60"/>
                </a:cxn>
                <a:cxn ang="0">
                  <a:pos x="39" y="59"/>
                </a:cxn>
                <a:cxn ang="0">
                  <a:pos x="20" y="55"/>
                </a:cxn>
                <a:cxn ang="0">
                  <a:pos x="0" y="52"/>
                </a:cxn>
                <a:cxn ang="0">
                  <a:pos x="0" y="1"/>
                </a:cxn>
              </a:cxnLst>
              <a:rect l="0" t="0" r="r" b="b"/>
              <a:pathLst>
                <a:path w="147" h="62">
                  <a:moveTo>
                    <a:pt x="0" y="1"/>
                  </a:moveTo>
                  <a:lnTo>
                    <a:pt x="19" y="3"/>
                  </a:lnTo>
                  <a:lnTo>
                    <a:pt x="38" y="4"/>
                  </a:lnTo>
                  <a:lnTo>
                    <a:pt x="57" y="6"/>
                  </a:lnTo>
                  <a:lnTo>
                    <a:pt x="74" y="6"/>
                  </a:lnTo>
                  <a:lnTo>
                    <a:pt x="91" y="6"/>
                  </a:lnTo>
                  <a:lnTo>
                    <a:pt x="110" y="4"/>
                  </a:lnTo>
                  <a:lnTo>
                    <a:pt x="128" y="3"/>
                  </a:lnTo>
                  <a:lnTo>
                    <a:pt x="147" y="0"/>
                  </a:lnTo>
                  <a:lnTo>
                    <a:pt x="145" y="51"/>
                  </a:lnTo>
                  <a:lnTo>
                    <a:pt x="125" y="55"/>
                  </a:lnTo>
                  <a:lnTo>
                    <a:pt x="106" y="59"/>
                  </a:lnTo>
                  <a:lnTo>
                    <a:pt x="90" y="62"/>
                  </a:lnTo>
                  <a:lnTo>
                    <a:pt x="73" y="62"/>
                  </a:lnTo>
                  <a:lnTo>
                    <a:pt x="55" y="60"/>
                  </a:lnTo>
                  <a:lnTo>
                    <a:pt x="39" y="59"/>
                  </a:lnTo>
                  <a:lnTo>
                    <a:pt x="20" y="55"/>
                  </a:lnTo>
                  <a:lnTo>
                    <a:pt x="0" y="52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7" name="Freeform 33"/>
            <p:cNvSpPr>
              <a:spLocks/>
            </p:cNvSpPr>
            <p:nvPr/>
          </p:nvSpPr>
          <p:spPr bwMode="auto">
            <a:xfrm>
              <a:off x="4729" y="1780"/>
              <a:ext cx="49" cy="31"/>
            </a:xfrm>
            <a:custGeom>
              <a:avLst/>
              <a:gdLst/>
              <a:ahLst/>
              <a:cxnLst>
                <a:cxn ang="0">
                  <a:pos x="0" y="2"/>
                </a:cxn>
                <a:cxn ang="0">
                  <a:pos x="19" y="3"/>
                </a:cxn>
                <a:cxn ang="0">
                  <a:pos x="38" y="5"/>
                </a:cxn>
                <a:cxn ang="0">
                  <a:pos x="57" y="5"/>
                </a:cxn>
                <a:cxn ang="0">
                  <a:pos x="74" y="5"/>
                </a:cxn>
                <a:cxn ang="0">
                  <a:pos x="91" y="5"/>
                </a:cxn>
                <a:cxn ang="0">
                  <a:pos x="110" y="5"/>
                </a:cxn>
                <a:cxn ang="0">
                  <a:pos x="128" y="3"/>
                </a:cxn>
                <a:cxn ang="0">
                  <a:pos x="147" y="0"/>
                </a:cxn>
                <a:cxn ang="0">
                  <a:pos x="145" y="53"/>
                </a:cxn>
                <a:cxn ang="0">
                  <a:pos x="125" y="58"/>
                </a:cxn>
                <a:cxn ang="0">
                  <a:pos x="106" y="61"/>
                </a:cxn>
                <a:cxn ang="0">
                  <a:pos x="90" y="62"/>
                </a:cxn>
                <a:cxn ang="0">
                  <a:pos x="73" y="62"/>
                </a:cxn>
                <a:cxn ang="0">
                  <a:pos x="55" y="62"/>
                </a:cxn>
                <a:cxn ang="0">
                  <a:pos x="39" y="61"/>
                </a:cxn>
                <a:cxn ang="0">
                  <a:pos x="20" y="58"/>
                </a:cxn>
                <a:cxn ang="0">
                  <a:pos x="0" y="53"/>
                </a:cxn>
                <a:cxn ang="0">
                  <a:pos x="0" y="2"/>
                </a:cxn>
              </a:cxnLst>
              <a:rect l="0" t="0" r="r" b="b"/>
              <a:pathLst>
                <a:path w="147" h="62">
                  <a:moveTo>
                    <a:pt x="0" y="2"/>
                  </a:moveTo>
                  <a:lnTo>
                    <a:pt x="19" y="3"/>
                  </a:lnTo>
                  <a:lnTo>
                    <a:pt x="38" y="5"/>
                  </a:lnTo>
                  <a:lnTo>
                    <a:pt x="57" y="5"/>
                  </a:lnTo>
                  <a:lnTo>
                    <a:pt x="74" y="5"/>
                  </a:lnTo>
                  <a:lnTo>
                    <a:pt x="91" y="5"/>
                  </a:lnTo>
                  <a:lnTo>
                    <a:pt x="110" y="5"/>
                  </a:lnTo>
                  <a:lnTo>
                    <a:pt x="128" y="3"/>
                  </a:lnTo>
                  <a:lnTo>
                    <a:pt x="147" y="0"/>
                  </a:lnTo>
                  <a:lnTo>
                    <a:pt x="145" y="53"/>
                  </a:lnTo>
                  <a:lnTo>
                    <a:pt x="125" y="58"/>
                  </a:lnTo>
                  <a:lnTo>
                    <a:pt x="106" y="61"/>
                  </a:lnTo>
                  <a:lnTo>
                    <a:pt x="90" y="62"/>
                  </a:lnTo>
                  <a:lnTo>
                    <a:pt x="73" y="62"/>
                  </a:lnTo>
                  <a:lnTo>
                    <a:pt x="55" y="62"/>
                  </a:lnTo>
                  <a:lnTo>
                    <a:pt x="39" y="61"/>
                  </a:lnTo>
                  <a:lnTo>
                    <a:pt x="20" y="58"/>
                  </a:lnTo>
                  <a:lnTo>
                    <a:pt x="0" y="53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8" name="Freeform 34"/>
            <p:cNvSpPr>
              <a:spLocks/>
            </p:cNvSpPr>
            <p:nvPr/>
          </p:nvSpPr>
          <p:spPr bwMode="auto">
            <a:xfrm>
              <a:off x="4729" y="872"/>
              <a:ext cx="68" cy="3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6" y="1"/>
                </a:cxn>
                <a:cxn ang="0">
                  <a:pos x="52" y="3"/>
                </a:cxn>
                <a:cxn ang="0">
                  <a:pos x="78" y="3"/>
                </a:cxn>
                <a:cxn ang="0">
                  <a:pos x="103" y="5"/>
                </a:cxn>
                <a:cxn ang="0">
                  <a:pos x="128" y="5"/>
                </a:cxn>
                <a:cxn ang="0">
                  <a:pos x="154" y="3"/>
                </a:cxn>
                <a:cxn ang="0">
                  <a:pos x="180" y="1"/>
                </a:cxn>
                <a:cxn ang="0">
                  <a:pos x="206" y="0"/>
                </a:cxn>
                <a:cxn ang="0">
                  <a:pos x="206" y="49"/>
                </a:cxn>
                <a:cxn ang="0">
                  <a:pos x="177" y="54"/>
                </a:cxn>
                <a:cxn ang="0">
                  <a:pos x="151" y="57"/>
                </a:cxn>
                <a:cxn ang="0">
                  <a:pos x="126" y="61"/>
                </a:cxn>
                <a:cxn ang="0">
                  <a:pos x="103" y="61"/>
                </a:cxn>
                <a:cxn ang="0">
                  <a:pos x="80" y="59"/>
                </a:cxn>
                <a:cxn ang="0">
                  <a:pos x="55" y="57"/>
                </a:cxn>
                <a:cxn ang="0">
                  <a:pos x="29" y="54"/>
                </a:cxn>
                <a:cxn ang="0">
                  <a:pos x="0" y="49"/>
                </a:cxn>
                <a:cxn ang="0">
                  <a:pos x="0" y="0"/>
                </a:cxn>
              </a:cxnLst>
              <a:rect l="0" t="0" r="r" b="b"/>
              <a:pathLst>
                <a:path w="206" h="61">
                  <a:moveTo>
                    <a:pt x="0" y="0"/>
                  </a:moveTo>
                  <a:lnTo>
                    <a:pt x="26" y="1"/>
                  </a:lnTo>
                  <a:lnTo>
                    <a:pt x="52" y="3"/>
                  </a:lnTo>
                  <a:lnTo>
                    <a:pt x="78" y="3"/>
                  </a:lnTo>
                  <a:lnTo>
                    <a:pt x="103" y="5"/>
                  </a:lnTo>
                  <a:lnTo>
                    <a:pt x="128" y="5"/>
                  </a:lnTo>
                  <a:lnTo>
                    <a:pt x="154" y="3"/>
                  </a:lnTo>
                  <a:lnTo>
                    <a:pt x="180" y="1"/>
                  </a:lnTo>
                  <a:lnTo>
                    <a:pt x="206" y="0"/>
                  </a:lnTo>
                  <a:lnTo>
                    <a:pt x="206" y="49"/>
                  </a:lnTo>
                  <a:lnTo>
                    <a:pt x="177" y="54"/>
                  </a:lnTo>
                  <a:lnTo>
                    <a:pt x="151" y="57"/>
                  </a:lnTo>
                  <a:lnTo>
                    <a:pt x="126" y="61"/>
                  </a:lnTo>
                  <a:lnTo>
                    <a:pt x="103" y="61"/>
                  </a:lnTo>
                  <a:lnTo>
                    <a:pt x="80" y="59"/>
                  </a:lnTo>
                  <a:lnTo>
                    <a:pt x="55" y="57"/>
                  </a:lnTo>
                  <a:lnTo>
                    <a:pt x="29" y="54"/>
                  </a:lnTo>
                  <a:lnTo>
                    <a:pt x="0" y="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9" name="Freeform 35"/>
            <p:cNvSpPr>
              <a:spLocks/>
            </p:cNvSpPr>
            <p:nvPr/>
          </p:nvSpPr>
          <p:spPr bwMode="auto">
            <a:xfrm>
              <a:off x="4729" y="1149"/>
              <a:ext cx="68" cy="3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6" y="2"/>
                </a:cxn>
                <a:cxn ang="0">
                  <a:pos x="52" y="3"/>
                </a:cxn>
                <a:cxn ang="0">
                  <a:pos x="78" y="5"/>
                </a:cxn>
                <a:cxn ang="0">
                  <a:pos x="103" y="5"/>
                </a:cxn>
                <a:cxn ang="0">
                  <a:pos x="128" y="5"/>
                </a:cxn>
                <a:cxn ang="0">
                  <a:pos x="154" y="5"/>
                </a:cxn>
                <a:cxn ang="0">
                  <a:pos x="180" y="3"/>
                </a:cxn>
                <a:cxn ang="0">
                  <a:pos x="206" y="0"/>
                </a:cxn>
                <a:cxn ang="0">
                  <a:pos x="206" y="51"/>
                </a:cxn>
                <a:cxn ang="0">
                  <a:pos x="177" y="56"/>
                </a:cxn>
                <a:cxn ang="0">
                  <a:pos x="151" y="59"/>
                </a:cxn>
                <a:cxn ang="0">
                  <a:pos x="126" y="62"/>
                </a:cxn>
                <a:cxn ang="0">
                  <a:pos x="103" y="62"/>
                </a:cxn>
                <a:cxn ang="0">
                  <a:pos x="80" y="61"/>
                </a:cxn>
                <a:cxn ang="0">
                  <a:pos x="55" y="59"/>
                </a:cxn>
                <a:cxn ang="0">
                  <a:pos x="29" y="56"/>
                </a:cxn>
                <a:cxn ang="0">
                  <a:pos x="0" y="51"/>
                </a:cxn>
                <a:cxn ang="0">
                  <a:pos x="0" y="0"/>
                </a:cxn>
              </a:cxnLst>
              <a:rect l="0" t="0" r="r" b="b"/>
              <a:pathLst>
                <a:path w="206" h="62">
                  <a:moveTo>
                    <a:pt x="0" y="0"/>
                  </a:moveTo>
                  <a:lnTo>
                    <a:pt x="26" y="2"/>
                  </a:lnTo>
                  <a:lnTo>
                    <a:pt x="52" y="3"/>
                  </a:lnTo>
                  <a:lnTo>
                    <a:pt x="78" y="5"/>
                  </a:lnTo>
                  <a:lnTo>
                    <a:pt x="103" y="5"/>
                  </a:lnTo>
                  <a:lnTo>
                    <a:pt x="128" y="5"/>
                  </a:lnTo>
                  <a:lnTo>
                    <a:pt x="154" y="5"/>
                  </a:lnTo>
                  <a:lnTo>
                    <a:pt x="180" y="3"/>
                  </a:lnTo>
                  <a:lnTo>
                    <a:pt x="206" y="0"/>
                  </a:lnTo>
                  <a:lnTo>
                    <a:pt x="206" y="51"/>
                  </a:lnTo>
                  <a:lnTo>
                    <a:pt x="177" y="56"/>
                  </a:lnTo>
                  <a:lnTo>
                    <a:pt x="151" y="59"/>
                  </a:lnTo>
                  <a:lnTo>
                    <a:pt x="126" y="62"/>
                  </a:lnTo>
                  <a:lnTo>
                    <a:pt x="103" y="62"/>
                  </a:lnTo>
                  <a:lnTo>
                    <a:pt x="80" y="61"/>
                  </a:lnTo>
                  <a:lnTo>
                    <a:pt x="55" y="59"/>
                  </a:lnTo>
                  <a:lnTo>
                    <a:pt x="29" y="56"/>
                  </a:lnTo>
                  <a:lnTo>
                    <a:pt x="0" y="5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0" name="Freeform 36"/>
            <p:cNvSpPr>
              <a:spLocks/>
            </p:cNvSpPr>
            <p:nvPr/>
          </p:nvSpPr>
          <p:spPr bwMode="auto">
            <a:xfrm>
              <a:off x="4729" y="1436"/>
              <a:ext cx="68" cy="30"/>
            </a:xfrm>
            <a:custGeom>
              <a:avLst/>
              <a:gdLst/>
              <a:ahLst/>
              <a:cxnLst>
                <a:cxn ang="0">
                  <a:pos x="0" y="1"/>
                </a:cxn>
                <a:cxn ang="0">
                  <a:pos x="26" y="3"/>
                </a:cxn>
                <a:cxn ang="0">
                  <a:pos x="52" y="4"/>
                </a:cxn>
                <a:cxn ang="0">
                  <a:pos x="78" y="4"/>
                </a:cxn>
                <a:cxn ang="0">
                  <a:pos x="103" y="4"/>
                </a:cxn>
                <a:cxn ang="0">
                  <a:pos x="128" y="4"/>
                </a:cxn>
                <a:cxn ang="0">
                  <a:pos x="154" y="4"/>
                </a:cxn>
                <a:cxn ang="0">
                  <a:pos x="180" y="3"/>
                </a:cxn>
                <a:cxn ang="0">
                  <a:pos x="206" y="0"/>
                </a:cxn>
                <a:cxn ang="0">
                  <a:pos x="206" y="51"/>
                </a:cxn>
                <a:cxn ang="0">
                  <a:pos x="177" y="56"/>
                </a:cxn>
                <a:cxn ang="0">
                  <a:pos x="151" y="59"/>
                </a:cxn>
                <a:cxn ang="0">
                  <a:pos x="126" y="60"/>
                </a:cxn>
                <a:cxn ang="0">
                  <a:pos x="103" y="60"/>
                </a:cxn>
                <a:cxn ang="0">
                  <a:pos x="80" y="60"/>
                </a:cxn>
                <a:cxn ang="0">
                  <a:pos x="55" y="59"/>
                </a:cxn>
                <a:cxn ang="0">
                  <a:pos x="29" y="56"/>
                </a:cxn>
                <a:cxn ang="0">
                  <a:pos x="0" y="52"/>
                </a:cxn>
                <a:cxn ang="0">
                  <a:pos x="0" y="1"/>
                </a:cxn>
              </a:cxnLst>
              <a:rect l="0" t="0" r="r" b="b"/>
              <a:pathLst>
                <a:path w="206" h="60">
                  <a:moveTo>
                    <a:pt x="0" y="1"/>
                  </a:moveTo>
                  <a:lnTo>
                    <a:pt x="26" y="3"/>
                  </a:lnTo>
                  <a:lnTo>
                    <a:pt x="52" y="4"/>
                  </a:lnTo>
                  <a:lnTo>
                    <a:pt x="78" y="4"/>
                  </a:lnTo>
                  <a:lnTo>
                    <a:pt x="103" y="4"/>
                  </a:lnTo>
                  <a:lnTo>
                    <a:pt x="128" y="4"/>
                  </a:lnTo>
                  <a:lnTo>
                    <a:pt x="154" y="4"/>
                  </a:lnTo>
                  <a:lnTo>
                    <a:pt x="180" y="3"/>
                  </a:lnTo>
                  <a:lnTo>
                    <a:pt x="206" y="0"/>
                  </a:lnTo>
                  <a:lnTo>
                    <a:pt x="206" y="51"/>
                  </a:lnTo>
                  <a:lnTo>
                    <a:pt x="177" y="56"/>
                  </a:lnTo>
                  <a:lnTo>
                    <a:pt x="151" y="59"/>
                  </a:lnTo>
                  <a:lnTo>
                    <a:pt x="126" y="60"/>
                  </a:lnTo>
                  <a:lnTo>
                    <a:pt x="103" y="60"/>
                  </a:lnTo>
                  <a:lnTo>
                    <a:pt x="80" y="60"/>
                  </a:lnTo>
                  <a:lnTo>
                    <a:pt x="55" y="59"/>
                  </a:lnTo>
                  <a:lnTo>
                    <a:pt x="29" y="56"/>
                  </a:lnTo>
                  <a:lnTo>
                    <a:pt x="0" y="52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1" name="Freeform 37"/>
            <p:cNvSpPr>
              <a:spLocks/>
            </p:cNvSpPr>
            <p:nvPr/>
          </p:nvSpPr>
          <p:spPr bwMode="auto">
            <a:xfrm>
              <a:off x="4729" y="1699"/>
              <a:ext cx="68" cy="30"/>
            </a:xfrm>
            <a:custGeom>
              <a:avLst/>
              <a:gdLst/>
              <a:ahLst/>
              <a:cxnLst>
                <a:cxn ang="0">
                  <a:pos x="0" y="2"/>
                </a:cxn>
                <a:cxn ang="0">
                  <a:pos x="26" y="3"/>
                </a:cxn>
                <a:cxn ang="0">
                  <a:pos x="52" y="5"/>
                </a:cxn>
                <a:cxn ang="0">
                  <a:pos x="78" y="5"/>
                </a:cxn>
                <a:cxn ang="0">
                  <a:pos x="103" y="5"/>
                </a:cxn>
                <a:cxn ang="0">
                  <a:pos x="128" y="5"/>
                </a:cxn>
                <a:cxn ang="0">
                  <a:pos x="154" y="5"/>
                </a:cxn>
                <a:cxn ang="0">
                  <a:pos x="180" y="3"/>
                </a:cxn>
                <a:cxn ang="0">
                  <a:pos x="206" y="0"/>
                </a:cxn>
                <a:cxn ang="0">
                  <a:pos x="206" y="51"/>
                </a:cxn>
                <a:cxn ang="0">
                  <a:pos x="177" y="56"/>
                </a:cxn>
                <a:cxn ang="0">
                  <a:pos x="151" y="59"/>
                </a:cxn>
                <a:cxn ang="0">
                  <a:pos x="126" y="61"/>
                </a:cxn>
                <a:cxn ang="0">
                  <a:pos x="103" y="61"/>
                </a:cxn>
                <a:cxn ang="0">
                  <a:pos x="80" y="61"/>
                </a:cxn>
                <a:cxn ang="0">
                  <a:pos x="55" y="59"/>
                </a:cxn>
                <a:cxn ang="0">
                  <a:pos x="29" y="56"/>
                </a:cxn>
                <a:cxn ang="0">
                  <a:pos x="0" y="53"/>
                </a:cxn>
                <a:cxn ang="0">
                  <a:pos x="0" y="2"/>
                </a:cxn>
              </a:cxnLst>
              <a:rect l="0" t="0" r="r" b="b"/>
              <a:pathLst>
                <a:path w="206" h="61">
                  <a:moveTo>
                    <a:pt x="0" y="2"/>
                  </a:moveTo>
                  <a:lnTo>
                    <a:pt x="26" y="3"/>
                  </a:lnTo>
                  <a:lnTo>
                    <a:pt x="52" y="5"/>
                  </a:lnTo>
                  <a:lnTo>
                    <a:pt x="78" y="5"/>
                  </a:lnTo>
                  <a:lnTo>
                    <a:pt x="103" y="5"/>
                  </a:lnTo>
                  <a:lnTo>
                    <a:pt x="128" y="5"/>
                  </a:lnTo>
                  <a:lnTo>
                    <a:pt x="154" y="5"/>
                  </a:lnTo>
                  <a:lnTo>
                    <a:pt x="180" y="3"/>
                  </a:lnTo>
                  <a:lnTo>
                    <a:pt x="206" y="0"/>
                  </a:lnTo>
                  <a:lnTo>
                    <a:pt x="206" y="51"/>
                  </a:lnTo>
                  <a:lnTo>
                    <a:pt x="177" y="56"/>
                  </a:lnTo>
                  <a:lnTo>
                    <a:pt x="151" y="59"/>
                  </a:lnTo>
                  <a:lnTo>
                    <a:pt x="126" y="61"/>
                  </a:lnTo>
                  <a:lnTo>
                    <a:pt x="103" y="61"/>
                  </a:lnTo>
                  <a:lnTo>
                    <a:pt x="80" y="61"/>
                  </a:lnTo>
                  <a:lnTo>
                    <a:pt x="55" y="59"/>
                  </a:lnTo>
                  <a:lnTo>
                    <a:pt x="29" y="56"/>
                  </a:lnTo>
                  <a:lnTo>
                    <a:pt x="0" y="53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2" name="Rectangle 38"/>
            <p:cNvSpPr>
              <a:spLocks noChangeArrowheads="1"/>
            </p:cNvSpPr>
            <p:nvPr/>
          </p:nvSpPr>
          <p:spPr bwMode="auto">
            <a:xfrm>
              <a:off x="4694" y="604"/>
              <a:ext cx="10" cy="1200"/>
            </a:xfrm>
            <a:prstGeom prst="rect">
              <a:avLst/>
            </a:prstGeom>
            <a:solidFill>
              <a:srgbClr val="8C44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3" name="Freeform 39"/>
            <p:cNvSpPr>
              <a:spLocks/>
            </p:cNvSpPr>
            <p:nvPr/>
          </p:nvSpPr>
          <p:spPr bwMode="auto">
            <a:xfrm>
              <a:off x="5055" y="629"/>
              <a:ext cx="166" cy="76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56" y="16"/>
                </a:cxn>
                <a:cxn ang="0">
                  <a:pos x="446" y="83"/>
                </a:cxn>
                <a:cxn ang="0">
                  <a:pos x="476" y="238"/>
                </a:cxn>
                <a:cxn ang="0">
                  <a:pos x="494" y="388"/>
                </a:cxn>
                <a:cxn ang="0">
                  <a:pos x="499" y="537"/>
                </a:cxn>
                <a:cxn ang="0">
                  <a:pos x="495" y="681"/>
                </a:cxn>
                <a:cxn ang="0">
                  <a:pos x="481" y="823"/>
                </a:cxn>
                <a:cxn ang="0">
                  <a:pos x="456" y="962"/>
                </a:cxn>
                <a:cxn ang="0">
                  <a:pos x="424" y="1098"/>
                </a:cxn>
                <a:cxn ang="0">
                  <a:pos x="385" y="1232"/>
                </a:cxn>
                <a:cxn ang="0">
                  <a:pos x="312" y="1364"/>
                </a:cxn>
                <a:cxn ang="0">
                  <a:pos x="292" y="1377"/>
                </a:cxn>
                <a:cxn ang="0">
                  <a:pos x="273" y="1390"/>
                </a:cxn>
                <a:cxn ang="0">
                  <a:pos x="254" y="1403"/>
                </a:cxn>
                <a:cxn ang="0">
                  <a:pos x="235" y="1414"/>
                </a:cxn>
                <a:cxn ang="0">
                  <a:pos x="216" y="1425"/>
                </a:cxn>
                <a:cxn ang="0">
                  <a:pos x="198" y="1435"/>
                </a:cxn>
                <a:cxn ang="0">
                  <a:pos x="179" y="1446"/>
                </a:cxn>
                <a:cxn ang="0">
                  <a:pos x="160" y="1455"/>
                </a:cxn>
                <a:cxn ang="0">
                  <a:pos x="141" y="1463"/>
                </a:cxn>
                <a:cxn ang="0">
                  <a:pos x="122" y="1473"/>
                </a:cxn>
                <a:cxn ang="0">
                  <a:pos x="103" y="1483"/>
                </a:cxn>
                <a:cxn ang="0">
                  <a:pos x="83" y="1491"/>
                </a:cxn>
                <a:cxn ang="0">
                  <a:pos x="63" y="1500"/>
                </a:cxn>
                <a:cxn ang="0">
                  <a:pos x="42" y="1510"/>
                </a:cxn>
                <a:cxn ang="0">
                  <a:pos x="22" y="1518"/>
                </a:cxn>
                <a:cxn ang="0">
                  <a:pos x="0" y="1527"/>
                </a:cxn>
                <a:cxn ang="0">
                  <a:pos x="0" y="1364"/>
                </a:cxn>
                <a:cxn ang="0">
                  <a:pos x="31" y="1358"/>
                </a:cxn>
                <a:cxn ang="0">
                  <a:pos x="58" y="1352"/>
                </a:cxn>
                <a:cxn ang="0">
                  <a:pos x="84" y="1347"/>
                </a:cxn>
                <a:cxn ang="0">
                  <a:pos x="106" y="1344"/>
                </a:cxn>
                <a:cxn ang="0">
                  <a:pos x="128" y="1339"/>
                </a:cxn>
                <a:cxn ang="0">
                  <a:pos x="147" y="1334"/>
                </a:cxn>
                <a:cxn ang="0">
                  <a:pos x="164" y="1328"/>
                </a:cxn>
                <a:cxn ang="0">
                  <a:pos x="182" y="1321"/>
                </a:cxn>
                <a:cxn ang="0">
                  <a:pos x="199" y="1312"/>
                </a:cxn>
                <a:cxn ang="0">
                  <a:pos x="216" y="1301"/>
                </a:cxn>
                <a:cxn ang="0">
                  <a:pos x="234" y="1288"/>
                </a:cxn>
                <a:cxn ang="0">
                  <a:pos x="251" y="1272"/>
                </a:cxn>
                <a:cxn ang="0">
                  <a:pos x="272" y="1251"/>
                </a:cxn>
                <a:cxn ang="0">
                  <a:pos x="293" y="1227"/>
                </a:cxn>
                <a:cxn ang="0">
                  <a:pos x="317" y="1200"/>
                </a:cxn>
                <a:cxn ang="0">
                  <a:pos x="343" y="1166"/>
                </a:cxn>
                <a:cxn ang="0">
                  <a:pos x="369" y="1061"/>
                </a:cxn>
                <a:cxn ang="0">
                  <a:pos x="392" y="940"/>
                </a:cxn>
                <a:cxn ang="0">
                  <a:pos x="411" y="805"/>
                </a:cxn>
                <a:cxn ang="0">
                  <a:pos x="424" y="666"/>
                </a:cxn>
                <a:cxn ang="0">
                  <a:pos x="431" y="527"/>
                </a:cxn>
                <a:cxn ang="0">
                  <a:pos x="430" y="396"/>
                </a:cxn>
                <a:cxn ang="0">
                  <a:pos x="420" y="277"/>
                </a:cxn>
                <a:cxn ang="0">
                  <a:pos x="401" y="174"/>
                </a:cxn>
                <a:cxn ang="0">
                  <a:pos x="298" y="99"/>
                </a:cxn>
                <a:cxn ang="0">
                  <a:pos x="0" y="103"/>
                </a:cxn>
                <a:cxn ang="0">
                  <a:pos x="0" y="0"/>
                </a:cxn>
              </a:cxnLst>
              <a:rect l="0" t="0" r="r" b="b"/>
              <a:pathLst>
                <a:path w="499" h="1527">
                  <a:moveTo>
                    <a:pt x="0" y="0"/>
                  </a:moveTo>
                  <a:lnTo>
                    <a:pt x="356" y="16"/>
                  </a:lnTo>
                  <a:lnTo>
                    <a:pt x="446" y="83"/>
                  </a:lnTo>
                  <a:lnTo>
                    <a:pt x="476" y="238"/>
                  </a:lnTo>
                  <a:lnTo>
                    <a:pt x="494" y="388"/>
                  </a:lnTo>
                  <a:lnTo>
                    <a:pt x="499" y="537"/>
                  </a:lnTo>
                  <a:lnTo>
                    <a:pt x="495" y="681"/>
                  </a:lnTo>
                  <a:lnTo>
                    <a:pt x="481" y="823"/>
                  </a:lnTo>
                  <a:lnTo>
                    <a:pt x="456" y="962"/>
                  </a:lnTo>
                  <a:lnTo>
                    <a:pt x="424" y="1098"/>
                  </a:lnTo>
                  <a:lnTo>
                    <a:pt x="385" y="1232"/>
                  </a:lnTo>
                  <a:lnTo>
                    <a:pt x="312" y="1364"/>
                  </a:lnTo>
                  <a:lnTo>
                    <a:pt x="292" y="1377"/>
                  </a:lnTo>
                  <a:lnTo>
                    <a:pt x="273" y="1390"/>
                  </a:lnTo>
                  <a:lnTo>
                    <a:pt x="254" y="1403"/>
                  </a:lnTo>
                  <a:lnTo>
                    <a:pt x="235" y="1414"/>
                  </a:lnTo>
                  <a:lnTo>
                    <a:pt x="216" y="1425"/>
                  </a:lnTo>
                  <a:lnTo>
                    <a:pt x="198" y="1435"/>
                  </a:lnTo>
                  <a:lnTo>
                    <a:pt x="179" y="1446"/>
                  </a:lnTo>
                  <a:lnTo>
                    <a:pt x="160" y="1455"/>
                  </a:lnTo>
                  <a:lnTo>
                    <a:pt x="141" y="1463"/>
                  </a:lnTo>
                  <a:lnTo>
                    <a:pt x="122" y="1473"/>
                  </a:lnTo>
                  <a:lnTo>
                    <a:pt x="103" y="1483"/>
                  </a:lnTo>
                  <a:lnTo>
                    <a:pt x="83" y="1491"/>
                  </a:lnTo>
                  <a:lnTo>
                    <a:pt x="63" y="1500"/>
                  </a:lnTo>
                  <a:lnTo>
                    <a:pt x="42" y="1510"/>
                  </a:lnTo>
                  <a:lnTo>
                    <a:pt x="22" y="1518"/>
                  </a:lnTo>
                  <a:lnTo>
                    <a:pt x="0" y="1527"/>
                  </a:lnTo>
                  <a:lnTo>
                    <a:pt x="0" y="1364"/>
                  </a:lnTo>
                  <a:lnTo>
                    <a:pt x="31" y="1358"/>
                  </a:lnTo>
                  <a:lnTo>
                    <a:pt x="58" y="1352"/>
                  </a:lnTo>
                  <a:lnTo>
                    <a:pt x="84" y="1347"/>
                  </a:lnTo>
                  <a:lnTo>
                    <a:pt x="106" y="1344"/>
                  </a:lnTo>
                  <a:lnTo>
                    <a:pt x="128" y="1339"/>
                  </a:lnTo>
                  <a:lnTo>
                    <a:pt x="147" y="1334"/>
                  </a:lnTo>
                  <a:lnTo>
                    <a:pt x="164" y="1328"/>
                  </a:lnTo>
                  <a:lnTo>
                    <a:pt x="182" y="1321"/>
                  </a:lnTo>
                  <a:lnTo>
                    <a:pt x="199" y="1312"/>
                  </a:lnTo>
                  <a:lnTo>
                    <a:pt x="216" y="1301"/>
                  </a:lnTo>
                  <a:lnTo>
                    <a:pt x="234" y="1288"/>
                  </a:lnTo>
                  <a:lnTo>
                    <a:pt x="251" y="1272"/>
                  </a:lnTo>
                  <a:lnTo>
                    <a:pt x="272" y="1251"/>
                  </a:lnTo>
                  <a:lnTo>
                    <a:pt x="293" y="1227"/>
                  </a:lnTo>
                  <a:lnTo>
                    <a:pt x="317" y="1200"/>
                  </a:lnTo>
                  <a:lnTo>
                    <a:pt x="343" y="1166"/>
                  </a:lnTo>
                  <a:lnTo>
                    <a:pt x="369" y="1061"/>
                  </a:lnTo>
                  <a:lnTo>
                    <a:pt x="392" y="940"/>
                  </a:lnTo>
                  <a:lnTo>
                    <a:pt x="411" y="805"/>
                  </a:lnTo>
                  <a:lnTo>
                    <a:pt x="424" y="666"/>
                  </a:lnTo>
                  <a:lnTo>
                    <a:pt x="431" y="527"/>
                  </a:lnTo>
                  <a:lnTo>
                    <a:pt x="430" y="396"/>
                  </a:lnTo>
                  <a:lnTo>
                    <a:pt x="420" y="277"/>
                  </a:lnTo>
                  <a:lnTo>
                    <a:pt x="401" y="174"/>
                  </a:lnTo>
                  <a:lnTo>
                    <a:pt x="298" y="99"/>
                  </a:lnTo>
                  <a:lnTo>
                    <a:pt x="0" y="10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4" name="Freeform 40"/>
            <p:cNvSpPr>
              <a:spLocks/>
            </p:cNvSpPr>
            <p:nvPr/>
          </p:nvSpPr>
          <p:spPr bwMode="auto">
            <a:xfrm>
              <a:off x="5072" y="647"/>
              <a:ext cx="127" cy="65"/>
            </a:xfrm>
            <a:custGeom>
              <a:avLst/>
              <a:gdLst/>
              <a:ahLst/>
              <a:cxnLst>
                <a:cxn ang="0">
                  <a:pos x="18" y="0"/>
                </a:cxn>
                <a:cxn ang="0">
                  <a:pos x="264" y="0"/>
                </a:cxn>
                <a:cxn ang="0">
                  <a:pos x="351" y="40"/>
                </a:cxn>
                <a:cxn ang="0">
                  <a:pos x="383" y="131"/>
                </a:cxn>
                <a:cxn ang="0">
                  <a:pos x="314" y="55"/>
                </a:cxn>
                <a:cxn ang="0">
                  <a:pos x="214" y="34"/>
                </a:cxn>
                <a:cxn ang="0">
                  <a:pos x="0" y="34"/>
                </a:cxn>
                <a:cxn ang="0">
                  <a:pos x="0" y="28"/>
                </a:cxn>
                <a:cxn ang="0">
                  <a:pos x="3" y="15"/>
                </a:cxn>
                <a:cxn ang="0">
                  <a:pos x="7" y="4"/>
                </a:cxn>
                <a:cxn ang="0">
                  <a:pos x="18" y="0"/>
                </a:cxn>
              </a:cxnLst>
              <a:rect l="0" t="0" r="r" b="b"/>
              <a:pathLst>
                <a:path w="383" h="131">
                  <a:moveTo>
                    <a:pt x="18" y="0"/>
                  </a:moveTo>
                  <a:lnTo>
                    <a:pt x="264" y="0"/>
                  </a:lnTo>
                  <a:lnTo>
                    <a:pt x="351" y="40"/>
                  </a:lnTo>
                  <a:lnTo>
                    <a:pt x="383" y="131"/>
                  </a:lnTo>
                  <a:lnTo>
                    <a:pt x="314" y="55"/>
                  </a:lnTo>
                  <a:lnTo>
                    <a:pt x="214" y="34"/>
                  </a:lnTo>
                  <a:lnTo>
                    <a:pt x="0" y="34"/>
                  </a:lnTo>
                  <a:lnTo>
                    <a:pt x="0" y="28"/>
                  </a:lnTo>
                  <a:lnTo>
                    <a:pt x="3" y="15"/>
                  </a:lnTo>
                  <a:lnTo>
                    <a:pt x="7" y="4"/>
                  </a:lnTo>
                  <a:lnTo>
                    <a:pt x="18" y="0"/>
                  </a:lnTo>
                  <a:close/>
                </a:path>
              </a:pathLst>
            </a:custGeom>
            <a:solidFill>
              <a:srgbClr val="D18E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5" name="Freeform 41"/>
            <p:cNvSpPr>
              <a:spLocks/>
            </p:cNvSpPr>
            <p:nvPr/>
          </p:nvSpPr>
          <p:spPr bwMode="auto">
            <a:xfrm>
              <a:off x="5067" y="1252"/>
              <a:ext cx="101" cy="105"/>
            </a:xfrm>
            <a:custGeom>
              <a:avLst/>
              <a:gdLst/>
              <a:ahLst/>
              <a:cxnLst>
                <a:cxn ang="0">
                  <a:pos x="0" y="154"/>
                </a:cxn>
                <a:cxn ang="0">
                  <a:pos x="126" y="118"/>
                </a:cxn>
                <a:cxn ang="0">
                  <a:pos x="301" y="0"/>
                </a:cxn>
                <a:cxn ang="0">
                  <a:pos x="233" y="90"/>
                </a:cxn>
                <a:cxn ang="0">
                  <a:pos x="0" y="209"/>
                </a:cxn>
                <a:cxn ang="0">
                  <a:pos x="0" y="154"/>
                </a:cxn>
              </a:cxnLst>
              <a:rect l="0" t="0" r="r" b="b"/>
              <a:pathLst>
                <a:path w="301" h="209">
                  <a:moveTo>
                    <a:pt x="0" y="154"/>
                  </a:moveTo>
                  <a:lnTo>
                    <a:pt x="126" y="118"/>
                  </a:lnTo>
                  <a:lnTo>
                    <a:pt x="301" y="0"/>
                  </a:lnTo>
                  <a:lnTo>
                    <a:pt x="233" y="90"/>
                  </a:lnTo>
                  <a:lnTo>
                    <a:pt x="0" y="209"/>
                  </a:lnTo>
                  <a:lnTo>
                    <a:pt x="0" y="154"/>
                  </a:lnTo>
                  <a:close/>
                </a:path>
              </a:pathLst>
            </a:custGeom>
            <a:solidFill>
              <a:srgbClr val="D18E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51" name="TextovéPole 50"/>
          <p:cNvSpPr txBox="1"/>
          <p:nvPr/>
        </p:nvSpPr>
        <p:spPr>
          <a:xfrm>
            <a:off x="1643042" y="1928802"/>
            <a:ext cx="857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h</a:t>
            </a:r>
            <a:endParaRPr lang="cs-CZ" sz="40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1714480" y="3929066"/>
            <a:ext cx="857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S</a:t>
            </a:r>
            <a:endParaRPr lang="cs-CZ" sz="40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1857356" y="5429264"/>
            <a:ext cx="857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4000" dirty="0" smtClean="0"/>
              <a:t>ρ</a:t>
            </a:r>
            <a:r>
              <a:rPr lang="el-GR" sz="3200" dirty="0" smtClean="0"/>
              <a:t> 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1472" y="285728"/>
            <a:ext cx="7772400" cy="1829761"/>
          </a:xfrm>
          <a:ln w="38100">
            <a:solidFill>
              <a:schemeClr val="tx1">
                <a:lumMod val="60000"/>
                <a:lumOff val="40000"/>
              </a:schemeClr>
            </a:solidFill>
          </a:ln>
        </p:spPr>
        <p:txBody>
          <a:bodyPr/>
          <a:lstStyle/>
          <a:p>
            <a:pPr algn="ctr"/>
            <a:r>
              <a:rPr lang="cs-CZ" dirty="0" smtClean="0"/>
              <a:t>Hydrostatickou tlakovou sílu vypočítáme: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2910" y="2714620"/>
            <a:ext cx="7772400" cy="1199704"/>
          </a:xfrm>
          <a:ln w="38100">
            <a:solidFill>
              <a:schemeClr val="tx1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000" dirty="0" err="1" smtClean="0"/>
              <a:t>F</a:t>
            </a:r>
            <a:r>
              <a:rPr lang="cs-CZ" sz="4000" baseline="-25000" dirty="0" err="1" smtClean="0"/>
              <a:t>h</a:t>
            </a:r>
            <a:r>
              <a:rPr lang="cs-CZ" sz="4000" dirty="0" smtClean="0"/>
              <a:t> = S . h . </a:t>
            </a:r>
            <a:r>
              <a:rPr lang="el-GR" sz="4000" dirty="0" smtClean="0"/>
              <a:t>ρ</a:t>
            </a:r>
            <a:r>
              <a:rPr lang="cs-CZ" sz="4000" dirty="0" smtClean="0"/>
              <a:t> . g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28926" y="4572008"/>
            <a:ext cx="5429288" cy="203132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Kde: 	S – je obsah plochy v m</a:t>
            </a:r>
            <a:r>
              <a:rPr lang="cs-CZ" baseline="30000" dirty="0" smtClean="0"/>
              <a:t>2</a:t>
            </a:r>
          </a:p>
          <a:p>
            <a:r>
              <a:rPr lang="cs-CZ" baseline="30000" dirty="0" smtClean="0"/>
              <a:t>	</a:t>
            </a:r>
            <a:r>
              <a:rPr lang="cs-CZ" dirty="0" smtClean="0"/>
              <a:t>h – je výška sloupce kapaliny v m</a:t>
            </a:r>
            <a:r>
              <a:rPr lang="el-GR" dirty="0" smtClean="0"/>
              <a:t> </a:t>
            </a:r>
            <a:endParaRPr lang="cs-CZ" dirty="0" smtClean="0"/>
          </a:p>
          <a:p>
            <a:r>
              <a:rPr lang="cs-CZ" dirty="0" smtClean="0"/>
              <a:t> 	</a:t>
            </a:r>
            <a:r>
              <a:rPr lang="el-GR" dirty="0" smtClean="0"/>
              <a:t>ρ</a:t>
            </a:r>
            <a:r>
              <a:rPr lang="cs-CZ" dirty="0" smtClean="0"/>
              <a:t> – je hustota kapaliny v kg/m</a:t>
            </a:r>
            <a:r>
              <a:rPr lang="cs-CZ" baseline="30000" dirty="0" smtClean="0"/>
              <a:t>3</a:t>
            </a:r>
          </a:p>
          <a:p>
            <a:r>
              <a:rPr lang="cs-CZ" baseline="30000" dirty="0" smtClean="0"/>
              <a:t>	</a:t>
            </a:r>
            <a:r>
              <a:rPr lang="cs-CZ" dirty="0" smtClean="0"/>
              <a:t>g – je konstanta 10 N/kg</a:t>
            </a:r>
          </a:p>
          <a:p>
            <a:r>
              <a:rPr lang="cs-CZ" dirty="0" smtClean="0"/>
              <a:t>	</a:t>
            </a:r>
            <a:r>
              <a:rPr lang="cs-CZ" dirty="0" err="1" smtClean="0"/>
              <a:t>F</a:t>
            </a:r>
            <a:r>
              <a:rPr lang="cs-CZ" baseline="-25000" dirty="0" err="1" smtClean="0"/>
              <a:t>h</a:t>
            </a:r>
            <a:r>
              <a:rPr lang="cs-CZ" dirty="0" smtClean="0"/>
              <a:t>– je hydrostatická tlaková síla v N </a:t>
            </a:r>
          </a:p>
          <a:p>
            <a:r>
              <a:rPr lang="cs-CZ" dirty="0" smtClean="0"/>
              <a:t>	</a:t>
            </a:r>
          </a:p>
          <a:p>
            <a:r>
              <a:rPr lang="cs-CZ" dirty="0" smtClean="0"/>
              <a:t>	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0166" y="1071546"/>
            <a:ext cx="46434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143240" y="2428868"/>
            <a:ext cx="2714644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4925">
            <a:solidFill>
              <a:schemeClr val="accent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cs-CZ" sz="3200" i="1" dirty="0" smtClean="0">
                <a:solidFill>
                  <a:schemeClr val="accent1">
                    <a:lumMod val="50000"/>
                  </a:schemeClr>
                </a:solidFill>
              </a:rPr>
              <a:t>p = F : S</a:t>
            </a:r>
            <a:endParaRPr lang="cs-CZ" sz="32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43240" y="1928802"/>
            <a:ext cx="29289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 vzorce pro tlak: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43240" y="3000372"/>
            <a:ext cx="3071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Vypočítáme tlakovou sílu: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143240" y="3500438"/>
            <a:ext cx="2714644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4925">
            <a:solidFill>
              <a:schemeClr val="accent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cs-CZ" sz="3200" i="1" dirty="0" smtClean="0">
                <a:solidFill>
                  <a:schemeClr val="accent1">
                    <a:lumMod val="50000"/>
                  </a:schemeClr>
                </a:solidFill>
              </a:rPr>
              <a:t>F= p . S</a:t>
            </a:r>
            <a:endParaRPr lang="cs-CZ" sz="32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143240" y="4857760"/>
            <a:ext cx="2857520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4925">
            <a:solidFill>
              <a:schemeClr val="accent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cs-CZ" sz="3200" b="1" i="1" dirty="0" err="1" smtClean="0">
                <a:latin typeface="+mj-lt"/>
              </a:rPr>
              <a:t>p</a:t>
            </a:r>
            <a:r>
              <a:rPr lang="cs-CZ" sz="3200" b="1" i="1" baseline="-25000" dirty="0" err="1" smtClean="0">
                <a:latin typeface="+mj-lt"/>
              </a:rPr>
              <a:t>h</a:t>
            </a:r>
            <a:r>
              <a:rPr lang="cs-CZ" sz="3200" b="1" i="1" dirty="0" smtClean="0">
                <a:latin typeface="+mj-lt"/>
              </a:rPr>
              <a:t> </a:t>
            </a:r>
            <a:r>
              <a:rPr lang="cs-CZ" sz="3200" i="1" dirty="0" smtClean="0">
                <a:latin typeface="+mj-lt"/>
              </a:rPr>
              <a:t>= h . </a:t>
            </a:r>
            <a:r>
              <a:rPr lang="el-GR" sz="3200" i="1" dirty="0" smtClean="0">
                <a:latin typeface="+mj-lt"/>
              </a:rPr>
              <a:t>ρ</a:t>
            </a:r>
            <a:r>
              <a:rPr lang="cs-CZ" sz="3200" i="1" dirty="0" smtClean="0">
                <a:latin typeface="+mj-lt"/>
              </a:rPr>
              <a:t> . g</a:t>
            </a:r>
            <a:endParaRPr lang="cs-CZ" sz="3200" i="1" dirty="0">
              <a:latin typeface="+mj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071802" y="4071942"/>
            <a:ext cx="33575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Dosadíme do tohoto vzorce hydrostatický tlak: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5720" y="5643578"/>
            <a:ext cx="8572560" cy="1015663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Dostaneme vztah pro hydrostatickou tlakovou sílu:			 </a:t>
            </a:r>
            <a:r>
              <a:rPr lang="cs-CZ" sz="3600" dirty="0" err="1" smtClean="0"/>
              <a:t>F</a:t>
            </a:r>
            <a:r>
              <a:rPr lang="cs-CZ" sz="3600" baseline="-25000" dirty="0" err="1" smtClean="0"/>
              <a:t>h</a:t>
            </a:r>
            <a:r>
              <a:rPr lang="cs-CZ" sz="3600" dirty="0" smtClean="0"/>
              <a:t> = S . h . </a:t>
            </a:r>
            <a:r>
              <a:rPr lang="el-GR" sz="3600" dirty="0" smtClean="0"/>
              <a:t>ρ</a:t>
            </a:r>
            <a:r>
              <a:rPr lang="cs-CZ" sz="3600" dirty="0" smtClean="0"/>
              <a:t> . g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5720" y="142852"/>
            <a:ext cx="8501122" cy="923330"/>
          </a:xfrm>
          <a:prstGeom prst="rect">
            <a:avLst/>
          </a:prstGeom>
          <a:noFill/>
          <a:ln w="38100">
            <a:solidFill>
              <a:schemeClr val="tx1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Ti, kdo mají rádi logické postupy, si mohou odvodit vzorec pro hydrostatickou tlakovou sílu, když jim poradíme, že do vzorce pro tlakovou sílu dosadíme za p - hydrostatický tlak.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8596" y="1214422"/>
            <a:ext cx="67151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Zde si můžete zkontrolovat správnost vašeho postupu: </a:t>
            </a:r>
            <a:endParaRPr lang="cs-CZ" dirty="0"/>
          </a:p>
        </p:txBody>
      </p:sp>
      <p:sp>
        <p:nvSpPr>
          <p:cNvPr id="14" name="Výbuch 2 13"/>
          <p:cNvSpPr/>
          <p:nvPr/>
        </p:nvSpPr>
        <p:spPr>
          <a:xfrm>
            <a:off x="7643834" y="857232"/>
            <a:ext cx="1071570" cy="1214446"/>
          </a:xfrm>
          <a:prstGeom prst="irregularSeal2">
            <a:avLst/>
          </a:prstGeom>
          <a:solidFill>
            <a:srgbClr val="0707E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?</a:t>
            </a:r>
            <a:endParaRPr lang="cs-CZ" sz="3600" dirty="0"/>
          </a:p>
        </p:txBody>
      </p:sp>
      <p:pic>
        <p:nvPicPr>
          <p:cNvPr id="2050" name="Picture 2" descr="C:\Documents and Settings\Fujitsu-Siemens\Local Settings\Temporary Internet Files\Content.IE5\TX1IFBFF\MC90043441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29454" y="2214554"/>
            <a:ext cx="1625600" cy="1828800"/>
          </a:xfrm>
          <a:prstGeom prst="rect">
            <a:avLst/>
          </a:prstGeom>
          <a:noFill/>
        </p:spPr>
      </p:pic>
      <p:cxnSp>
        <p:nvCxnSpPr>
          <p:cNvPr id="17" name="Přímá spojovací šipka 16"/>
          <p:cNvCxnSpPr/>
          <p:nvPr/>
        </p:nvCxnSpPr>
        <p:spPr>
          <a:xfrm rot="5400000" flipH="1" flipV="1">
            <a:off x="3214678" y="4286256"/>
            <a:ext cx="1000132" cy="42862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8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3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  <p:bldP spid="6" grpId="0" animBg="1"/>
      <p:bldP spid="8" grpId="0" animBg="1"/>
      <p:bldP spid="10" grpId="0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Lichoběžník 1"/>
          <p:cNvSpPr/>
          <p:nvPr/>
        </p:nvSpPr>
        <p:spPr>
          <a:xfrm>
            <a:off x="3143240" y="1928802"/>
            <a:ext cx="1428760" cy="2071702"/>
          </a:xfrm>
          <a:prstGeom prst="trapezoi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Lichoběžník 2"/>
          <p:cNvSpPr/>
          <p:nvPr/>
        </p:nvSpPr>
        <p:spPr>
          <a:xfrm rot="10800000">
            <a:off x="4857752" y="1928802"/>
            <a:ext cx="2428892" cy="2073408"/>
          </a:xfrm>
          <a:prstGeom prst="trapezoi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var L 3"/>
          <p:cNvSpPr/>
          <p:nvPr/>
        </p:nvSpPr>
        <p:spPr>
          <a:xfrm>
            <a:off x="7572396" y="1928802"/>
            <a:ext cx="1414466" cy="2143140"/>
          </a:xfrm>
          <a:prstGeom prst="corner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lechovka 5"/>
          <p:cNvSpPr/>
          <p:nvPr/>
        </p:nvSpPr>
        <p:spPr>
          <a:xfrm>
            <a:off x="1071538" y="1928802"/>
            <a:ext cx="1414466" cy="2071702"/>
          </a:xfrm>
          <a:prstGeom prst="can">
            <a:avLst>
              <a:gd name="adj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857224" y="1928802"/>
            <a:ext cx="28575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857224" y="4000504"/>
            <a:ext cx="28575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>
            <a:off x="893737" y="4179099"/>
            <a:ext cx="356396" cy="7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>
            <a:off x="2321703" y="4179099"/>
            <a:ext cx="35719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>
            <a:off x="2965439" y="4178305"/>
            <a:ext cx="35719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>
            <a:off x="4358480" y="4142586"/>
            <a:ext cx="42862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>
            <a:off x="5180017" y="4178305"/>
            <a:ext cx="35719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>
            <a:off x="6608777" y="4178305"/>
            <a:ext cx="35719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5400000">
            <a:off x="7394595" y="4249743"/>
            <a:ext cx="35719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>
            <a:off x="8823355" y="4249743"/>
            <a:ext cx="35719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rot="5400000">
            <a:off x="-178627" y="2964653"/>
            <a:ext cx="2071702" cy="15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>
            <a:off x="1071538" y="4357694"/>
            <a:ext cx="1428760" cy="15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3143240" y="4357694"/>
            <a:ext cx="1428760" cy="15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>
            <a:off x="5357818" y="4357694"/>
            <a:ext cx="1428760" cy="15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>
            <a:off x="7572396" y="4357694"/>
            <a:ext cx="1428760" cy="15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357158" y="2571744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1643042" y="4071942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643306" y="4071942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857884" y="4071942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8001024" y="4071942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1000068" y="5429264"/>
            <a:ext cx="81439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Hydrostatická tlaková síla (při stejné kapalině) závisí na výšce sloupce  a na obsahu stěny (dna).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000100" y="4786322"/>
            <a:ext cx="78581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Velikost hydrostatické tlakové síly nezávisí na množství kapaliny ani na tvaru nádoby.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642910" y="357166"/>
            <a:ext cx="7858180" cy="954107"/>
          </a:xfrm>
          <a:prstGeom prst="rect">
            <a:avLst/>
          </a:prstGeom>
          <a:solidFill>
            <a:schemeClr val="tx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Ve všech nádobách na obrázku (při stejné kapalině) působí na dno stejná tlaková síla.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286248" y="6072206"/>
            <a:ext cx="4286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Někdy se tato skutečnost nazývá hydrostatický paradox.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142852"/>
            <a:ext cx="8643998" cy="12003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tx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Jakou hydrostatickou tlakovou silou působí voda na dno nádoby? Obsah dna je 5000 cm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výška vody v nádobě je 80 cm.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4282" y="1357298"/>
            <a:ext cx="25003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Řešení: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5720" y="1714488"/>
            <a:ext cx="721523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 = 5000 cm</a:t>
            </a:r>
            <a:r>
              <a:rPr lang="cs-CZ" sz="2400" baseline="30000" dirty="0" smtClean="0"/>
              <a:t>2 </a:t>
            </a:r>
            <a:r>
              <a:rPr lang="cs-CZ" sz="2400" dirty="0" smtClean="0"/>
              <a:t>= 0,5 m</a:t>
            </a:r>
            <a:r>
              <a:rPr lang="cs-CZ" sz="2400" baseline="30000" dirty="0" smtClean="0"/>
              <a:t>2 </a:t>
            </a:r>
            <a:endParaRPr lang="cs-CZ" sz="2400" dirty="0" smtClean="0"/>
          </a:p>
          <a:p>
            <a:r>
              <a:rPr lang="cs-CZ" sz="2400" dirty="0" smtClean="0"/>
              <a:t>h = 80 cm = 0,8 m</a:t>
            </a:r>
          </a:p>
          <a:p>
            <a:r>
              <a:rPr lang="cs-CZ" sz="2400" dirty="0" smtClean="0"/>
              <a:t>V nádobě je voda. Hustotu vody dosadíme:</a:t>
            </a:r>
            <a:r>
              <a:rPr lang="el-GR" sz="2400" dirty="0" smtClean="0"/>
              <a:t> </a:t>
            </a:r>
            <a:endParaRPr lang="cs-CZ" sz="2400" dirty="0" smtClean="0"/>
          </a:p>
          <a:p>
            <a:r>
              <a:rPr lang="el-GR" sz="2400" dirty="0" smtClean="0"/>
              <a:t>ρ</a:t>
            </a:r>
            <a:r>
              <a:rPr lang="cs-CZ" sz="2400" dirty="0" smtClean="0"/>
              <a:t> = 1000 kg/m</a:t>
            </a:r>
            <a:r>
              <a:rPr lang="cs-CZ" sz="2400" baseline="30000" dirty="0" smtClean="0"/>
              <a:t>3</a:t>
            </a:r>
          </a:p>
          <a:p>
            <a:r>
              <a:rPr lang="cs-CZ" sz="2400" dirty="0" smtClean="0"/>
              <a:t>g= 10 N/kg</a:t>
            </a:r>
          </a:p>
          <a:p>
            <a:r>
              <a:rPr lang="cs-CZ" sz="2400" u="sng" dirty="0" err="1" smtClean="0"/>
              <a:t>F</a:t>
            </a:r>
            <a:r>
              <a:rPr lang="cs-CZ" sz="2400" u="sng" baseline="-25000" dirty="0" err="1" smtClean="0"/>
              <a:t>h</a:t>
            </a:r>
            <a:r>
              <a:rPr lang="cs-CZ" sz="2400" u="sng" baseline="-25000" dirty="0" smtClean="0"/>
              <a:t> </a:t>
            </a:r>
            <a:r>
              <a:rPr lang="cs-CZ" sz="2400" u="sng" dirty="0" smtClean="0"/>
              <a:t>= ?            </a:t>
            </a:r>
            <a:r>
              <a:rPr lang="cs-CZ" sz="2400" dirty="0" smtClean="0">
                <a:solidFill>
                  <a:schemeClr val="bg1"/>
                </a:solidFill>
              </a:rPr>
              <a:t>.</a:t>
            </a:r>
            <a:r>
              <a:rPr lang="cs-CZ" sz="2400" u="sng" dirty="0" smtClean="0"/>
              <a:t>          </a:t>
            </a:r>
          </a:p>
          <a:p>
            <a:r>
              <a:rPr lang="cs-CZ" sz="2400" dirty="0" err="1" smtClean="0"/>
              <a:t>F</a:t>
            </a:r>
            <a:r>
              <a:rPr lang="cs-CZ" sz="2400" baseline="-25000" dirty="0" err="1" smtClean="0"/>
              <a:t>h</a:t>
            </a:r>
            <a:r>
              <a:rPr lang="cs-CZ" sz="2400" dirty="0" smtClean="0"/>
              <a:t> = S . h . </a:t>
            </a:r>
            <a:r>
              <a:rPr lang="el-GR" sz="2400" dirty="0" smtClean="0"/>
              <a:t>ρ</a:t>
            </a:r>
            <a:r>
              <a:rPr lang="cs-CZ" sz="2400" dirty="0" smtClean="0"/>
              <a:t> . g</a:t>
            </a:r>
          </a:p>
          <a:p>
            <a:r>
              <a:rPr lang="cs-CZ" sz="2400" dirty="0" err="1" smtClean="0"/>
              <a:t>F</a:t>
            </a:r>
            <a:r>
              <a:rPr lang="cs-CZ" sz="2400" baseline="-25000" dirty="0" err="1" smtClean="0"/>
              <a:t>h</a:t>
            </a:r>
            <a:r>
              <a:rPr lang="cs-CZ" sz="2400" dirty="0" smtClean="0"/>
              <a:t> = 0,5 . 0,8 . 1000 . 10 </a:t>
            </a:r>
          </a:p>
          <a:p>
            <a:r>
              <a:rPr lang="cs-CZ" sz="2400" dirty="0" err="1" smtClean="0"/>
              <a:t>F</a:t>
            </a:r>
            <a:r>
              <a:rPr lang="cs-CZ" sz="2400" baseline="-25000" dirty="0" err="1" smtClean="0"/>
              <a:t>h</a:t>
            </a:r>
            <a:r>
              <a:rPr lang="cs-CZ" sz="2400" dirty="0" smtClean="0"/>
              <a:t> = 4 000 (N)</a:t>
            </a:r>
          </a:p>
          <a:p>
            <a:r>
              <a:rPr lang="cs-CZ" sz="2400" u="sng" dirty="0" smtClean="0"/>
              <a:t>Hydrostatická tlaková síla je 4 000 N.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285720" y="6000768"/>
            <a:ext cx="8643998" cy="707886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cs-CZ" sz="2000" dirty="0" smtClean="0"/>
              <a:t>Hustota vody je přibližně </a:t>
            </a:r>
            <a:r>
              <a:rPr lang="el-GR" sz="2000" dirty="0" smtClean="0"/>
              <a:t>ρ</a:t>
            </a:r>
            <a:r>
              <a:rPr lang="cs-CZ" sz="2000" dirty="0" smtClean="0"/>
              <a:t> = 1000 kg/m</a:t>
            </a:r>
            <a:r>
              <a:rPr lang="cs-CZ" sz="2000" baseline="30000" dirty="0" smtClean="0"/>
              <a:t>3</a:t>
            </a:r>
            <a:r>
              <a:rPr lang="cs-CZ" sz="2000" dirty="0" smtClean="0"/>
              <a:t>. Tuto hodnotu je výhodné, vzhledem k častému používání, si zapamatovat.</a:t>
            </a:r>
            <a:endParaRPr lang="cs-CZ" sz="2000" dirty="0"/>
          </a:p>
        </p:txBody>
      </p:sp>
      <p:sp>
        <p:nvSpPr>
          <p:cNvPr id="6" name="Výbuch 2 5"/>
          <p:cNvSpPr/>
          <p:nvPr/>
        </p:nvSpPr>
        <p:spPr>
          <a:xfrm>
            <a:off x="7643834" y="1214422"/>
            <a:ext cx="1071570" cy="1214446"/>
          </a:xfrm>
          <a:prstGeom prst="irregularSeal2">
            <a:avLst/>
          </a:prstGeom>
          <a:solidFill>
            <a:srgbClr val="0707E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285852" y="2071678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85720" y="428604"/>
            <a:ext cx="8358246" cy="10772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200" dirty="0"/>
              <a:t>V</a:t>
            </a:r>
            <a:r>
              <a:rPr lang="cs-CZ" sz="3200" dirty="0" smtClean="0"/>
              <a:t>yber správnou odpověď. Hydrostatická tlaková síla </a:t>
            </a:r>
            <a:r>
              <a:rPr lang="cs-CZ" sz="3200" b="1" dirty="0" smtClean="0"/>
              <a:t>nezávisí</a:t>
            </a:r>
            <a:r>
              <a:rPr lang="cs-CZ" sz="3200" dirty="0" smtClean="0"/>
              <a:t> na : </a:t>
            </a:r>
            <a:endParaRPr lang="cs-CZ" sz="3200" dirty="0"/>
          </a:p>
        </p:txBody>
      </p:sp>
      <p:sp>
        <p:nvSpPr>
          <p:cNvPr id="7" name="Výbuch 2 6"/>
          <p:cNvSpPr/>
          <p:nvPr/>
        </p:nvSpPr>
        <p:spPr>
          <a:xfrm>
            <a:off x="7643834" y="857232"/>
            <a:ext cx="1071570" cy="1214446"/>
          </a:xfrm>
          <a:prstGeom prst="irregularSeal2">
            <a:avLst/>
          </a:prstGeom>
          <a:solidFill>
            <a:srgbClr val="0707E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?</a:t>
            </a:r>
            <a:endParaRPr lang="cs-CZ" sz="3600" dirty="0"/>
          </a:p>
        </p:txBody>
      </p:sp>
      <p:sp>
        <p:nvSpPr>
          <p:cNvPr id="5" name="Tlačítko akce: Dopředu nebo Další 4">
            <a:hlinkClick r:id="rId6" action="ppaction://hlinksldjump" highlightClick="1"/>
          </p:cNvPr>
          <p:cNvSpPr/>
          <p:nvPr/>
        </p:nvSpPr>
        <p:spPr>
          <a:xfrm>
            <a:off x="5786446" y="2000240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5857884" y="3429000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předu nebo Další 7">
            <a:hlinkClick r:id="rId6" action="ppaction://hlinksldjump" highlightClick="1"/>
          </p:cNvPr>
          <p:cNvSpPr/>
          <p:nvPr/>
        </p:nvSpPr>
        <p:spPr>
          <a:xfrm>
            <a:off x="5786446" y="4786322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buch 2 9"/>
          <p:cNvSpPr/>
          <p:nvPr/>
        </p:nvSpPr>
        <p:spPr>
          <a:xfrm>
            <a:off x="285720" y="1428736"/>
            <a:ext cx="1071570" cy="1214446"/>
          </a:xfrm>
          <a:prstGeom prst="irregularSeal2">
            <a:avLst/>
          </a:prstGeom>
          <a:solidFill>
            <a:srgbClr val="0707E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285852" y="2071678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85720" y="428604"/>
            <a:ext cx="8358246" cy="10772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200" dirty="0"/>
              <a:t>V</a:t>
            </a:r>
            <a:r>
              <a:rPr lang="cs-CZ" sz="3200" dirty="0" smtClean="0"/>
              <a:t>yber správnou odpověď. Hydrostatická tlaková síla má jednotku: </a:t>
            </a:r>
            <a:endParaRPr lang="cs-CZ" sz="3200" dirty="0"/>
          </a:p>
        </p:txBody>
      </p:sp>
      <p:sp>
        <p:nvSpPr>
          <p:cNvPr id="7" name="Výbuch 2 6"/>
          <p:cNvSpPr/>
          <p:nvPr/>
        </p:nvSpPr>
        <p:spPr>
          <a:xfrm>
            <a:off x="7643834" y="857232"/>
            <a:ext cx="1071570" cy="1214446"/>
          </a:xfrm>
          <a:prstGeom prst="irregularSeal2">
            <a:avLst/>
          </a:prstGeom>
          <a:solidFill>
            <a:srgbClr val="0707E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?</a:t>
            </a:r>
            <a:endParaRPr lang="cs-CZ" sz="3600" dirty="0"/>
          </a:p>
        </p:txBody>
      </p:sp>
      <p:sp>
        <p:nvSpPr>
          <p:cNvPr id="5" name="Tlačítko akce: Dopředu nebo Další 4">
            <a:hlinkClick r:id="rId6" action="ppaction://hlinksldjump" highlightClick="1"/>
          </p:cNvPr>
          <p:cNvSpPr/>
          <p:nvPr/>
        </p:nvSpPr>
        <p:spPr>
          <a:xfrm>
            <a:off x="5786446" y="2000240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5857884" y="3429000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předu nebo Další 7">
            <a:hlinkClick r:id="rId6" action="ppaction://hlinksldjump" highlightClick="1"/>
          </p:cNvPr>
          <p:cNvSpPr/>
          <p:nvPr/>
        </p:nvSpPr>
        <p:spPr>
          <a:xfrm>
            <a:off x="5786446" y="4786322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buch 2 8"/>
          <p:cNvSpPr/>
          <p:nvPr/>
        </p:nvSpPr>
        <p:spPr>
          <a:xfrm>
            <a:off x="285720" y="1428736"/>
            <a:ext cx="1071570" cy="1214446"/>
          </a:xfrm>
          <a:prstGeom prst="irregularSeal2">
            <a:avLst/>
          </a:prstGeom>
          <a:solidFill>
            <a:srgbClr val="0707E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2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285852" y="2071678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85720" y="428604"/>
            <a:ext cx="8358246" cy="10772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200" dirty="0"/>
              <a:t>V</a:t>
            </a:r>
            <a:r>
              <a:rPr lang="cs-CZ" sz="3200" dirty="0" smtClean="0"/>
              <a:t>yber správný vzorec pro výšku sloupce (z hydrostatické tlakové síly).  </a:t>
            </a:r>
            <a:endParaRPr lang="cs-CZ" sz="3200" dirty="0"/>
          </a:p>
        </p:txBody>
      </p:sp>
      <p:sp>
        <p:nvSpPr>
          <p:cNvPr id="7" name="Výbuch 2 6"/>
          <p:cNvSpPr/>
          <p:nvPr/>
        </p:nvSpPr>
        <p:spPr>
          <a:xfrm>
            <a:off x="7643834" y="857232"/>
            <a:ext cx="1071570" cy="1214446"/>
          </a:xfrm>
          <a:prstGeom prst="irregularSeal2">
            <a:avLst/>
          </a:prstGeom>
          <a:solidFill>
            <a:srgbClr val="0707E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?</a:t>
            </a:r>
            <a:endParaRPr lang="cs-CZ" sz="3600" dirty="0"/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5715008" y="2000240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rId6" action="ppaction://hlinksldjump" highlightClick="1"/>
          </p:cNvPr>
          <p:cNvSpPr/>
          <p:nvPr/>
        </p:nvSpPr>
        <p:spPr>
          <a:xfrm>
            <a:off x="5786446" y="3429000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předu nebo Další 7">
            <a:hlinkClick r:id="" action="ppaction://hlinkshowjump?jump=nextslide" highlightClick="1"/>
          </p:cNvPr>
          <p:cNvSpPr/>
          <p:nvPr/>
        </p:nvSpPr>
        <p:spPr>
          <a:xfrm>
            <a:off x="5786446" y="4786322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64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66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68" name="Rectangle 2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67" name="Picture 19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357422" y="2143116"/>
            <a:ext cx="1300165" cy="733425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2070" name="Rectangle 2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69" name="Picture 21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357422" y="3571876"/>
            <a:ext cx="1300165" cy="733425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2072" name="Rectangle 2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71" name="Picture 23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428860" y="5000636"/>
            <a:ext cx="2000263" cy="561889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9" name="Výbuch 2 18"/>
          <p:cNvSpPr/>
          <p:nvPr/>
        </p:nvSpPr>
        <p:spPr>
          <a:xfrm>
            <a:off x="285720" y="1428736"/>
            <a:ext cx="1071570" cy="1214446"/>
          </a:xfrm>
          <a:prstGeom prst="irregularSeal2">
            <a:avLst/>
          </a:prstGeom>
          <a:solidFill>
            <a:srgbClr val="0707E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3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357290" y="2428868"/>
            <a:ext cx="1785950" cy="1214446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3" name="TextovéPole 2"/>
          <p:cNvSpPr txBox="1"/>
          <p:nvPr/>
        </p:nvSpPr>
        <p:spPr>
          <a:xfrm>
            <a:off x="428596" y="714356"/>
            <a:ext cx="77867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Výšku sloupce vody (hloubku) vypočítáme:</a:t>
            </a:r>
            <a:endParaRPr lang="cs-CZ" sz="2400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3929058" y="1285860"/>
            <a:ext cx="4357718" cy="3501256"/>
            <a:chOff x="3929058" y="1285860"/>
            <a:chExt cx="4357718" cy="3501256"/>
          </a:xfrm>
        </p:grpSpPr>
        <p:pic>
          <p:nvPicPr>
            <p:cNvPr id="5" name="Picture 5" descr="C:\Documents and Settings\Fujitsu-Siemens\Local Settings\Temporary Internet Files\Content.IE5\TX1IFBFF\MP900448710[1]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929058" y="1285860"/>
              <a:ext cx="3071834" cy="3500462"/>
            </a:xfrm>
            <a:prstGeom prst="rect">
              <a:avLst/>
            </a:prstGeom>
            <a:noFill/>
          </p:spPr>
        </p:pic>
        <p:sp>
          <p:nvSpPr>
            <p:cNvPr id="6" name="Plechovka 5"/>
            <p:cNvSpPr/>
            <p:nvPr/>
          </p:nvSpPr>
          <p:spPr>
            <a:xfrm>
              <a:off x="8072462" y="1285860"/>
              <a:ext cx="214314" cy="3429024"/>
            </a:xfrm>
            <a:prstGeom prst="ca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" name="Přímá spojovací šipka 6"/>
            <p:cNvCxnSpPr/>
            <p:nvPr/>
          </p:nvCxnSpPr>
          <p:spPr>
            <a:xfrm rot="5400000">
              <a:off x="5179224" y="3036091"/>
              <a:ext cx="3357586" cy="1588"/>
            </a:xfrm>
            <a:prstGeom prst="straightConnector1">
              <a:avLst/>
            </a:prstGeom>
            <a:ln w="38100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šipka 7"/>
            <p:cNvCxnSpPr/>
            <p:nvPr/>
          </p:nvCxnSpPr>
          <p:spPr>
            <a:xfrm rot="5400000">
              <a:off x="6178562" y="3036091"/>
              <a:ext cx="3501256" cy="794"/>
            </a:xfrm>
            <a:prstGeom prst="straightConnector1">
              <a:avLst/>
            </a:prstGeom>
            <a:ln w="38100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ovéPole 8"/>
            <p:cNvSpPr txBox="1"/>
            <p:nvPr/>
          </p:nvSpPr>
          <p:spPr>
            <a:xfrm>
              <a:off x="5357818" y="2571744"/>
              <a:ext cx="1500199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cs-CZ" dirty="0" smtClean="0"/>
                <a:t>h</a:t>
              </a:r>
            </a:p>
            <a:p>
              <a:r>
                <a:rPr lang="cs-CZ" dirty="0" smtClean="0"/>
                <a:t>(hloubka)</a:t>
              </a:r>
              <a:endParaRPr lang="cs-CZ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6929454" y="2643182"/>
              <a:ext cx="1000133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cs-CZ" dirty="0" smtClean="0"/>
                <a:t>h</a:t>
              </a:r>
            </a:p>
            <a:p>
              <a:r>
                <a:rPr lang="cs-CZ" dirty="0" smtClean="0"/>
                <a:t>(výška) </a:t>
              </a:r>
              <a:endParaRPr lang="cs-CZ" dirty="0"/>
            </a:p>
          </p:txBody>
        </p:sp>
      </p:grpSp>
      <p:sp>
        <p:nvSpPr>
          <p:cNvPr id="11" name="Obdélník 10"/>
          <p:cNvSpPr/>
          <p:nvPr/>
        </p:nvSpPr>
        <p:spPr>
          <a:xfrm>
            <a:off x="428596" y="142852"/>
            <a:ext cx="22910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Správná odpověď: </a:t>
            </a:r>
            <a:endParaRPr lang="cs-CZ" dirty="0"/>
          </a:p>
        </p:txBody>
      </p:sp>
      <p:sp>
        <p:nvSpPr>
          <p:cNvPr id="12" name="Výbuch 2 11"/>
          <p:cNvSpPr/>
          <p:nvPr/>
        </p:nvSpPr>
        <p:spPr>
          <a:xfrm>
            <a:off x="7429520" y="142852"/>
            <a:ext cx="1071570" cy="1214446"/>
          </a:xfrm>
          <a:prstGeom prst="irregularSeal2">
            <a:avLst/>
          </a:prstGeom>
          <a:solidFill>
            <a:srgbClr val="0707E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?</a:t>
            </a:r>
            <a:endParaRPr lang="cs-CZ" sz="3600" dirty="0"/>
          </a:p>
        </p:txBody>
      </p:sp>
      <p:sp>
        <p:nvSpPr>
          <p:cNvPr id="13" name="Výbuch 2 12"/>
          <p:cNvSpPr/>
          <p:nvPr/>
        </p:nvSpPr>
        <p:spPr>
          <a:xfrm>
            <a:off x="2786050" y="0"/>
            <a:ext cx="857256" cy="785818"/>
          </a:xfrm>
          <a:prstGeom prst="irregularSeal2">
            <a:avLst/>
          </a:prstGeom>
          <a:solidFill>
            <a:srgbClr val="0707E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3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142852"/>
            <a:ext cx="8358246" cy="12003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chemeClr val="tx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Sud má průměr dna 0,8 m. Výška vody v sudu je </a:t>
            </a:r>
          </a:p>
          <a:p>
            <a:r>
              <a:rPr lang="cs-CZ" sz="2400" dirty="0" smtClean="0"/>
              <a:t>90 cm. Vypočítejte hydrostatickou tlakovou sílu působící na dno. </a:t>
            </a:r>
            <a:endParaRPr lang="cs-CZ" sz="2400" dirty="0"/>
          </a:p>
        </p:txBody>
      </p:sp>
      <p:pic>
        <p:nvPicPr>
          <p:cNvPr id="3" name="Picture 34" descr="C:\Documents and Settings\Fujitsu-Siemens\Local Settings\Temporary Internet Files\Content.IE5\5I15702U\MC90030524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15272" y="1714488"/>
            <a:ext cx="943416" cy="1464758"/>
          </a:xfrm>
          <a:prstGeom prst="rect">
            <a:avLst/>
          </a:prstGeom>
          <a:noFill/>
        </p:spPr>
      </p:pic>
      <p:sp>
        <p:nvSpPr>
          <p:cNvPr id="4" name="Výbuch 2 3"/>
          <p:cNvSpPr/>
          <p:nvPr/>
        </p:nvSpPr>
        <p:spPr>
          <a:xfrm>
            <a:off x="7643834" y="1071546"/>
            <a:ext cx="1071570" cy="1214446"/>
          </a:xfrm>
          <a:prstGeom prst="irregularSeal2">
            <a:avLst/>
          </a:prstGeom>
          <a:solidFill>
            <a:srgbClr val="0707E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?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357158" y="1714488"/>
            <a:ext cx="680597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Obsah kruhu - z tabulek zjistíme S = </a:t>
            </a:r>
            <a:r>
              <a:rPr lang="cs-CZ" sz="2400" dirty="0" smtClean="0">
                <a:sym typeface="Symbol"/>
              </a:rPr>
              <a:t>. r</a:t>
            </a:r>
            <a:r>
              <a:rPr lang="cs-CZ" sz="2400" baseline="30000" dirty="0" smtClean="0">
                <a:sym typeface="Symbol"/>
              </a:rPr>
              <a:t>2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7158" y="1357298"/>
            <a:ext cx="5715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Potřebuji nápovědu </a:t>
            </a:r>
            <a:r>
              <a:rPr lang="cs-CZ" sz="2400" dirty="0" smtClean="0">
                <a:sym typeface="Wingdings" pitchFamily="2" charset="2"/>
              </a:rPr>
              <a:t> (obsah kruhu).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596" y="2143116"/>
            <a:ext cx="7286676" cy="452431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</a:t>
            </a:r>
            <a:r>
              <a:rPr lang="cs-CZ" sz="2400" dirty="0" smtClean="0"/>
              <a:t> =  0,4 m</a:t>
            </a:r>
          </a:p>
          <a:p>
            <a:r>
              <a:rPr lang="cs-CZ" sz="2400" dirty="0" smtClean="0"/>
              <a:t>h </a:t>
            </a:r>
            <a:r>
              <a:rPr lang="cs-CZ" sz="2400" dirty="0" smtClean="0"/>
              <a:t>= 90 cm = 0,9 m</a:t>
            </a:r>
          </a:p>
          <a:p>
            <a:r>
              <a:rPr lang="cs-CZ" sz="2400" dirty="0" smtClean="0">
                <a:sym typeface="Symbol"/>
              </a:rPr>
              <a:t></a:t>
            </a:r>
            <a:r>
              <a:rPr lang="cs-CZ" sz="2400" dirty="0" smtClean="0"/>
              <a:t>= 1000 kg/m</a:t>
            </a:r>
            <a:r>
              <a:rPr lang="cs-CZ" sz="2400" baseline="30000" dirty="0" smtClean="0"/>
              <a:t>3 </a:t>
            </a:r>
          </a:p>
          <a:p>
            <a:r>
              <a:rPr lang="cs-CZ" sz="2400" dirty="0" smtClean="0"/>
              <a:t>g = 10 N/kg</a:t>
            </a:r>
          </a:p>
          <a:p>
            <a:r>
              <a:rPr lang="cs-CZ" sz="2400" u="sng" dirty="0" err="1" smtClean="0"/>
              <a:t>F</a:t>
            </a:r>
            <a:r>
              <a:rPr lang="cs-CZ" sz="2400" u="sng" baseline="-25000" dirty="0" err="1" smtClean="0"/>
              <a:t>h</a:t>
            </a:r>
            <a:r>
              <a:rPr lang="cs-CZ" sz="2400" u="sng" dirty="0" smtClean="0"/>
              <a:t> = ?            </a:t>
            </a:r>
            <a:r>
              <a:rPr lang="cs-CZ" sz="2400" u="sng" dirty="0" smtClean="0">
                <a:solidFill>
                  <a:schemeClr val="bg1"/>
                </a:solidFill>
              </a:rPr>
              <a:t>.</a:t>
            </a:r>
          </a:p>
          <a:p>
            <a:r>
              <a:rPr lang="cs-CZ" sz="2400" dirty="0" smtClean="0"/>
              <a:t>Neznáme S. To vypočítáme z uvedeného vzorce S = </a:t>
            </a:r>
            <a:r>
              <a:rPr lang="cs-CZ" sz="2400" dirty="0" smtClean="0">
                <a:sym typeface="Symbol"/>
              </a:rPr>
              <a:t>. r</a:t>
            </a:r>
            <a:r>
              <a:rPr lang="cs-CZ" sz="2400" baseline="30000" dirty="0" smtClean="0">
                <a:sym typeface="Symbol"/>
              </a:rPr>
              <a:t>2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S = 3,14 . </a:t>
            </a:r>
            <a:r>
              <a:rPr lang="cs-CZ" sz="2400" dirty="0" smtClean="0"/>
              <a:t>0,4</a:t>
            </a:r>
            <a:r>
              <a:rPr lang="cs-CZ" sz="2400" baseline="30000" dirty="0" smtClean="0"/>
              <a:t>2 </a:t>
            </a:r>
            <a:r>
              <a:rPr lang="cs-CZ" sz="2400" dirty="0" smtClean="0"/>
              <a:t>= 3,14 .</a:t>
            </a:r>
            <a:r>
              <a:rPr lang="cs-CZ" sz="2400" dirty="0" smtClean="0"/>
              <a:t>0,16 </a:t>
            </a:r>
            <a:r>
              <a:rPr lang="cs-CZ" sz="2400" dirty="0" smtClean="0"/>
              <a:t>= </a:t>
            </a:r>
            <a:r>
              <a:rPr lang="cs-CZ" sz="2400" dirty="0" smtClean="0"/>
              <a:t>0,5 </a:t>
            </a:r>
            <a:r>
              <a:rPr lang="cs-CZ" sz="2400" dirty="0" smtClean="0"/>
              <a:t>m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</a:t>
            </a:r>
          </a:p>
          <a:p>
            <a:r>
              <a:rPr lang="cs-CZ" sz="2400" dirty="0" err="1" smtClean="0"/>
              <a:t>F</a:t>
            </a:r>
            <a:r>
              <a:rPr lang="cs-CZ" sz="2400" baseline="-25000" dirty="0" err="1" smtClean="0"/>
              <a:t>h</a:t>
            </a:r>
            <a:r>
              <a:rPr lang="cs-CZ" sz="2400" dirty="0" smtClean="0"/>
              <a:t> = S . h .</a:t>
            </a:r>
            <a:r>
              <a:rPr lang="cs-CZ" sz="2400" dirty="0" smtClean="0">
                <a:sym typeface="Symbol"/>
              </a:rPr>
              <a:t>  . g </a:t>
            </a:r>
          </a:p>
          <a:p>
            <a:r>
              <a:rPr lang="cs-CZ" sz="2400" dirty="0" err="1" smtClean="0"/>
              <a:t>F</a:t>
            </a:r>
            <a:r>
              <a:rPr lang="cs-CZ" sz="2400" baseline="-25000" dirty="0" err="1" smtClean="0"/>
              <a:t>h</a:t>
            </a:r>
            <a:r>
              <a:rPr lang="cs-CZ" sz="2400" baseline="-25000" dirty="0" smtClean="0"/>
              <a:t> =  </a:t>
            </a:r>
            <a:r>
              <a:rPr lang="cs-CZ" sz="2400" dirty="0" smtClean="0"/>
              <a:t> </a:t>
            </a:r>
            <a:r>
              <a:rPr lang="cs-CZ" sz="2400" dirty="0" smtClean="0"/>
              <a:t>0,5 </a:t>
            </a:r>
            <a:r>
              <a:rPr lang="cs-CZ" sz="2400" dirty="0" smtClean="0"/>
              <a:t>. 0,8 . 1000 . 10 = </a:t>
            </a:r>
            <a:r>
              <a:rPr lang="cs-CZ" sz="2400" dirty="0" smtClean="0"/>
              <a:t>4 </a:t>
            </a:r>
            <a:r>
              <a:rPr lang="cs-CZ" sz="2400" dirty="0" smtClean="0"/>
              <a:t>000 (N)</a:t>
            </a:r>
          </a:p>
          <a:p>
            <a:r>
              <a:rPr lang="cs-CZ" sz="2400" u="sng" dirty="0" smtClean="0"/>
              <a:t>Hydrostatická tlaková síla na dno sudu </a:t>
            </a:r>
          </a:p>
          <a:p>
            <a:r>
              <a:rPr lang="cs-CZ" sz="2400" u="sng" dirty="0" smtClean="0"/>
              <a:t>Je 4 </a:t>
            </a:r>
            <a:r>
              <a:rPr lang="cs-CZ" sz="2400" u="sng" dirty="0" err="1" smtClean="0"/>
              <a:t>kN</a:t>
            </a:r>
            <a:r>
              <a:rPr lang="cs-CZ" sz="2400" u="sng" dirty="0" smtClean="0"/>
              <a:t>.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4282" y="142852"/>
            <a:ext cx="8715436" cy="132343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chemeClr val="tx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cs-CZ" sz="2000" dirty="0" smtClean="0"/>
              <a:t>Nádoba má tvar krychle o rozměrech 20 x 20 x 20 cm. Je zcela naplněna vodou. Vypočítejte hmotnost vody, tíhovou sílu vody, hydrostatickou tlakovou sílu na dno a hydrostatický tlak u dna nádoby. 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214282" y="1500174"/>
            <a:ext cx="871543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a = h = 20 cm = 0,2 m</a:t>
            </a:r>
            <a:endParaRPr lang="cs-CZ" dirty="0" smtClean="0"/>
          </a:p>
          <a:p>
            <a:r>
              <a:rPr lang="el-GR" sz="2000" dirty="0" smtClean="0"/>
              <a:t>ρ</a:t>
            </a:r>
            <a:r>
              <a:rPr lang="cs-CZ" sz="2000" dirty="0" smtClean="0"/>
              <a:t> = 1000 kg/m</a:t>
            </a:r>
            <a:r>
              <a:rPr lang="cs-CZ" sz="2000" baseline="30000" dirty="0" smtClean="0"/>
              <a:t>3</a:t>
            </a:r>
          </a:p>
          <a:p>
            <a:r>
              <a:rPr lang="cs-CZ" sz="2000" dirty="0" smtClean="0"/>
              <a:t>g= 10 N/kg</a:t>
            </a:r>
            <a:r>
              <a:rPr lang="cs-CZ" sz="2400" i="1" dirty="0" smtClean="0"/>
              <a:t>        </a:t>
            </a:r>
            <a:endParaRPr lang="cs-CZ" sz="1600" i="1" dirty="0" smtClean="0"/>
          </a:p>
          <a:p>
            <a:r>
              <a:rPr lang="cs-CZ" sz="2000" dirty="0" smtClean="0"/>
              <a:t>S = 0,04 m</a:t>
            </a:r>
            <a:r>
              <a:rPr lang="cs-CZ" sz="2000" baseline="30000" dirty="0" smtClean="0"/>
              <a:t>2</a:t>
            </a:r>
            <a:r>
              <a:rPr lang="cs-CZ" dirty="0" smtClean="0"/>
              <a:t>,       </a:t>
            </a:r>
            <a:r>
              <a:rPr lang="cs-CZ" i="1" dirty="0" smtClean="0"/>
              <a:t>(Obsah čtverce vypočítáme S = a . a = 0,2 .0,2)</a:t>
            </a:r>
            <a:r>
              <a:rPr lang="cs-CZ" dirty="0" smtClean="0"/>
              <a:t> </a:t>
            </a:r>
            <a:endParaRPr lang="cs-CZ" sz="1600" i="1" dirty="0" smtClean="0"/>
          </a:p>
          <a:p>
            <a:r>
              <a:rPr lang="cs-CZ" sz="2000" dirty="0" smtClean="0"/>
              <a:t>V = 0,008 m</a:t>
            </a:r>
            <a:r>
              <a:rPr lang="cs-CZ" sz="2000" baseline="30000" dirty="0" smtClean="0"/>
              <a:t>3     </a:t>
            </a:r>
            <a:r>
              <a:rPr lang="cs-CZ" i="1" baseline="30000" dirty="0" smtClean="0"/>
              <a:t> </a:t>
            </a:r>
            <a:r>
              <a:rPr lang="cs-CZ" i="1" dirty="0" smtClean="0"/>
              <a:t>(Objem krychle V = a .a .a; V = 0,2 . 0,2 , 0,2) </a:t>
            </a:r>
          </a:p>
          <a:p>
            <a:r>
              <a:rPr lang="cs-CZ" sz="2000" dirty="0" smtClean="0"/>
              <a:t>m = ?</a:t>
            </a:r>
          </a:p>
          <a:p>
            <a:r>
              <a:rPr lang="cs-CZ" sz="2000" u="sng" dirty="0" err="1" smtClean="0"/>
              <a:t>F</a:t>
            </a:r>
            <a:r>
              <a:rPr lang="cs-CZ" sz="2000" u="sng" baseline="-25000" dirty="0" err="1" smtClean="0"/>
              <a:t>g</a:t>
            </a:r>
            <a:r>
              <a:rPr lang="cs-CZ" sz="2000" u="sng" dirty="0" smtClean="0"/>
              <a:t> = ?   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5720" y="3786190"/>
            <a:ext cx="8072494" cy="163121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Hmotnost vody vypočítáme ze vzorce pro hustotu </a:t>
            </a:r>
          </a:p>
          <a:p>
            <a:r>
              <a:rPr lang="cs-CZ" sz="2000" dirty="0" smtClean="0"/>
              <a:t>m =</a:t>
            </a:r>
            <a:r>
              <a:rPr lang="el-GR" sz="2000" dirty="0" smtClean="0"/>
              <a:t> ρ</a:t>
            </a:r>
            <a:r>
              <a:rPr lang="cs-CZ" sz="2000" dirty="0" smtClean="0"/>
              <a:t> . V</a:t>
            </a:r>
          </a:p>
          <a:p>
            <a:r>
              <a:rPr lang="cs-CZ" sz="2000" dirty="0" smtClean="0"/>
              <a:t>Kde V je objem krychle</a:t>
            </a:r>
            <a:endParaRPr lang="cs-CZ" sz="2000" baseline="30000" dirty="0" smtClean="0"/>
          </a:p>
          <a:p>
            <a:r>
              <a:rPr lang="cs-CZ" sz="2000" dirty="0" smtClean="0"/>
              <a:t>m = 1000 . 0,008</a:t>
            </a:r>
          </a:p>
          <a:p>
            <a:r>
              <a:rPr lang="cs-CZ" sz="2000" dirty="0" smtClean="0"/>
              <a:t>m= 8 (kg)  </a:t>
            </a:r>
            <a:r>
              <a:rPr lang="cs-CZ" sz="2000" u="sng" dirty="0" smtClean="0"/>
              <a:t>Hmotnost vody je 8 kg.</a:t>
            </a:r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4282" y="5534561"/>
            <a:ext cx="7715304" cy="132343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Tíhová síla:</a:t>
            </a:r>
          </a:p>
          <a:p>
            <a:r>
              <a:rPr lang="cs-CZ" sz="2000" dirty="0" err="1" smtClean="0"/>
              <a:t>F</a:t>
            </a:r>
            <a:r>
              <a:rPr lang="cs-CZ" sz="2000" baseline="-25000" dirty="0" err="1" smtClean="0"/>
              <a:t>g</a:t>
            </a:r>
            <a:r>
              <a:rPr lang="cs-CZ" sz="2000" dirty="0" smtClean="0"/>
              <a:t> = m . g</a:t>
            </a:r>
          </a:p>
          <a:p>
            <a:r>
              <a:rPr lang="cs-CZ" sz="2000" dirty="0" err="1" smtClean="0"/>
              <a:t>F</a:t>
            </a:r>
            <a:r>
              <a:rPr lang="cs-CZ" sz="2000" baseline="-25000" dirty="0" err="1" smtClean="0"/>
              <a:t>g</a:t>
            </a:r>
            <a:r>
              <a:rPr lang="cs-CZ" sz="2000" dirty="0" smtClean="0"/>
              <a:t> = 8 . 10; </a:t>
            </a:r>
            <a:r>
              <a:rPr lang="cs-CZ" sz="2000" dirty="0" err="1" smtClean="0"/>
              <a:t>F</a:t>
            </a:r>
            <a:r>
              <a:rPr lang="cs-CZ" sz="2000" baseline="-25000" dirty="0" err="1" smtClean="0"/>
              <a:t>g</a:t>
            </a:r>
            <a:r>
              <a:rPr lang="cs-CZ" sz="2000" dirty="0" smtClean="0"/>
              <a:t> =80 N</a:t>
            </a:r>
          </a:p>
          <a:p>
            <a:r>
              <a:rPr lang="cs-CZ" sz="2000" u="sng" dirty="0" smtClean="0"/>
              <a:t>Tíhová síla působící na vodu je 80 N.</a:t>
            </a:r>
            <a:endParaRPr lang="cs-CZ" sz="2000" dirty="0"/>
          </a:p>
        </p:txBody>
      </p:sp>
      <p:sp>
        <p:nvSpPr>
          <p:cNvPr id="6" name="Výbuch 2 5"/>
          <p:cNvSpPr/>
          <p:nvPr/>
        </p:nvSpPr>
        <p:spPr>
          <a:xfrm rot="783489">
            <a:off x="4071934" y="1000108"/>
            <a:ext cx="2428892" cy="1785950"/>
          </a:xfrm>
          <a:prstGeom prst="irregularSeal2">
            <a:avLst/>
          </a:prstGeom>
          <a:solidFill>
            <a:srgbClr val="0707E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29124" y="1643050"/>
            <a:ext cx="1571636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Obtížnější úloha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43702" y="2071678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?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Krychle 8"/>
          <p:cNvSpPr/>
          <p:nvPr/>
        </p:nvSpPr>
        <p:spPr>
          <a:xfrm>
            <a:off x="7072330" y="5143512"/>
            <a:ext cx="1216152" cy="1216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7000892" y="6357958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0,2 m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072462" y="5929330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0,2 m</a:t>
            </a:r>
            <a:endParaRPr lang="cs-CZ" dirty="0"/>
          </a:p>
        </p:txBody>
      </p:sp>
      <p:pic>
        <p:nvPicPr>
          <p:cNvPr id="3074" name="Picture 2" descr="C:\Documents and Settings\Fujitsu-Siemens\Local Settings\Temporary Internet Files\Content.IE5\TX1IFBFF\MC90043441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18400" y="1285860"/>
            <a:ext cx="1625600" cy="1828800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8305309" y="5214950"/>
            <a:ext cx="8386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0,2 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9" grpId="0" animBg="1"/>
      <p:bldP spid="10" grpId="0"/>
      <p:bldP spid="11" grpId="0"/>
      <p:bldP spid="1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5688" y="714356"/>
            <a:ext cx="8858312" cy="10156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Nádoba má tvar krychle o rozměrech 20 x 20 x 20 cm. Je zcela naplněna vodou. Vypočítejte hydrostatickou tlakovou sílu na dno       a hydrostatický tlak u dna nádoby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5720" y="1714488"/>
            <a:ext cx="871543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 = 0,04 m</a:t>
            </a:r>
            <a:r>
              <a:rPr lang="cs-CZ" sz="2400" baseline="30000" dirty="0" smtClean="0"/>
              <a:t>2 </a:t>
            </a:r>
            <a:endParaRPr lang="cs-CZ" sz="2400" dirty="0" smtClean="0"/>
          </a:p>
          <a:p>
            <a:r>
              <a:rPr lang="cs-CZ" sz="2400" dirty="0" smtClean="0"/>
              <a:t>h = 20 cm</a:t>
            </a:r>
            <a:endParaRPr lang="cs-CZ" sz="2400" b="1" dirty="0" smtClean="0"/>
          </a:p>
          <a:p>
            <a:r>
              <a:rPr lang="el-GR" sz="2400" dirty="0" smtClean="0"/>
              <a:t>ρ</a:t>
            </a:r>
            <a:r>
              <a:rPr lang="cs-CZ" sz="2400" dirty="0" smtClean="0"/>
              <a:t> = 1000 kg/m</a:t>
            </a:r>
            <a:r>
              <a:rPr lang="cs-CZ" sz="2400" baseline="30000" dirty="0" smtClean="0"/>
              <a:t>3</a:t>
            </a:r>
          </a:p>
          <a:p>
            <a:r>
              <a:rPr lang="cs-CZ" sz="2400" dirty="0" smtClean="0"/>
              <a:t>g= 10 N/kg</a:t>
            </a:r>
          </a:p>
          <a:p>
            <a:r>
              <a:rPr lang="cs-CZ" sz="2400" u="sng" dirty="0" err="1" smtClean="0"/>
              <a:t>F</a:t>
            </a:r>
            <a:r>
              <a:rPr lang="cs-CZ" sz="2400" u="sng" baseline="-25000" dirty="0" err="1" smtClean="0"/>
              <a:t>h</a:t>
            </a:r>
            <a:r>
              <a:rPr lang="cs-CZ" sz="2400" u="sng" baseline="-25000" dirty="0" smtClean="0"/>
              <a:t> </a:t>
            </a:r>
            <a:r>
              <a:rPr lang="cs-CZ" sz="2400" u="sng" dirty="0" smtClean="0"/>
              <a:t>= ?            </a:t>
            </a:r>
            <a:r>
              <a:rPr lang="cs-CZ" sz="2400" dirty="0" smtClean="0">
                <a:solidFill>
                  <a:schemeClr val="bg1"/>
                </a:solidFill>
              </a:rPr>
              <a:t>.</a:t>
            </a:r>
            <a:r>
              <a:rPr lang="cs-CZ" sz="2400" u="sng" dirty="0" smtClean="0"/>
              <a:t>          </a:t>
            </a:r>
          </a:p>
          <a:p>
            <a:r>
              <a:rPr lang="cs-CZ" sz="2400" dirty="0" err="1" smtClean="0"/>
              <a:t>F</a:t>
            </a:r>
            <a:r>
              <a:rPr lang="cs-CZ" sz="2400" baseline="-25000" dirty="0" err="1" smtClean="0"/>
              <a:t>h</a:t>
            </a:r>
            <a:r>
              <a:rPr lang="cs-CZ" sz="2400" dirty="0" smtClean="0"/>
              <a:t> = S . </a:t>
            </a:r>
            <a:r>
              <a:rPr lang="cs-CZ" sz="2400" dirty="0" err="1" smtClean="0"/>
              <a:t>h</a:t>
            </a:r>
            <a:r>
              <a:rPr lang="cs-CZ" sz="2400" dirty="0" smtClean="0"/>
              <a:t>. </a:t>
            </a:r>
            <a:r>
              <a:rPr lang="el-GR" sz="2400" dirty="0" smtClean="0"/>
              <a:t>ρ</a:t>
            </a:r>
            <a:r>
              <a:rPr lang="cs-CZ" sz="2400" dirty="0" smtClean="0"/>
              <a:t>. g</a:t>
            </a:r>
          </a:p>
          <a:p>
            <a:r>
              <a:rPr lang="cs-CZ" sz="2400" dirty="0" err="1" smtClean="0"/>
              <a:t>F</a:t>
            </a:r>
            <a:r>
              <a:rPr lang="cs-CZ" sz="2400" baseline="-25000" dirty="0" err="1" smtClean="0"/>
              <a:t>h</a:t>
            </a:r>
            <a:r>
              <a:rPr lang="cs-CZ" sz="2400" dirty="0" smtClean="0"/>
              <a:t> = 0,04 . 0,2 . 1000 . 10 </a:t>
            </a:r>
          </a:p>
          <a:p>
            <a:r>
              <a:rPr lang="cs-CZ" sz="2400" dirty="0" err="1" smtClean="0"/>
              <a:t>F</a:t>
            </a:r>
            <a:r>
              <a:rPr lang="cs-CZ" sz="2400" baseline="-25000" dirty="0" err="1" smtClean="0"/>
              <a:t>h</a:t>
            </a:r>
            <a:r>
              <a:rPr lang="cs-CZ" sz="2400" dirty="0" smtClean="0"/>
              <a:t> = 80 (N)</a:t>
            </a:r>
          </a:p>
          <a:p>
            <a:r>
              <a:rPr lang="cs-CZ" sz="2400" u="sng" dirty="0" smtClean="0"/>
              <a:t>Hydrostatická tlaková síla je 80 N.</a:t>
            </a:r>
          </a:p>
          <a:p>
            <a:r>
              <a:rPr lang="cs-CZ" sz="2400" u="sng" dirty="0" err="1" smtClean="0"/>
              <a:t>p</a:t>
            </a:r>
            <a:r>
              <a:rPr lang="cs-CZ" sz="2400" u="sng" baseline="-25000" dirty="0" err="1" smtClean="0"/>
              <a:t>h</a:t>
            </a:r>
            <a:r>
              <a:rPr lang="cs-CZ" sz="2400" dirty="0" smtClean="0"/>
              <a:t> =h .</a:t>
            </a:r>
            <a:r>
              <a:rPr lang="el-GR" sz="2400" dirty="0" smtClean="0"/>
              <a:t> ρ </a:t>
            </a:r>
            <a:r>
              <a:rPr lang="cs-CZ" sz="2400" dirty="0" smtClean="0"/>
              <a:t>. g</a:t>
            </a:r>
            <a:endParaRPr lang="cs-CZ" sz="2400" u="sng" dirty="0" smtClean="0"/>
          </a:p>
          <a:p>
            <a:r>
              <a:rPr lang="cs-CZ" sz="2400" u="sng" dirty="0" err="1" smtClean="0"/>
              <a:t>p</a:t>
            </a:r>
            <a:r>
              <a:rPr lang="cs-CZ" sz="2400" u="sng" baseline="-25000" dirty="0" err="1" smtClean="0"/>
              <a:t>h</a:t>
            </a:r>
            <a:r>
              <a:rPr lang="cs-CZ" sz="2400" dirty="0" smtClean="0"/>
              <a:t> = 0,2 . 1000 . 10</a:t>
            </a:r>
            <a:r>
              <a:rPr lang="cs-CZ" sz="2400" u="sng" dirty="0" smtClean="0"/>
              <a:t> </a:t>
            </a:r>
          </a:p>
          <a:p>
            <a:r>
              <a:rPr lang="cs-CZ" sz="2400" u="sng" dirty="0" err="1" smtClean="0"/>
              <a:t>p</a:t>
            </a:r>
            <a:r>
              <a:rPr lang="cs-CZ" sz="2400" u="sng" baseline="-25000" dirty="0" err="1" smtClean="0"/>
              <a:t>h</a:t>
            </a:r>
            <a:r>
              <a:rPr lang="cs-CZ" sz="2400" dirty="0" smtClean="0"/>
              <a:t> = 2 000 (</a:t>
            </a:r>
            <a:r>
              <a:rPr lang="cs-CZ" sz="2400" dirty="0" err="1" smtClean="0"/>
              <a:t>Pa</a:t>
            </a:r>
            <a:r>
              <a:rPr lang="cs-CZ" sz="2400" dirty="0" smtClean="0"/>
              <a:t>)</a:t>
            </a:r>
          </a:p>
          <a:p>
            <a:r>
              <a:rPr lang="cs-CZ" sz="2400" u="sng" dirty="0" smtClean="0"/>
              <a:t>Hydrostatický tlak u dna nádoby je 2000 </a:t>
            </a:r>
            <a:r>
              <a:rPr lang="cs-CZ" sz="2400" u="sng" dirty="0" err="1" smtClean="0"/>
              <a:t>Pa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285720" y="142852"/>
            <a:ext cx="3857652" cy="461665"/>
          </a:xfrm>
          <a:prstGeom prst="rect">
            <a:avLst/>
          </a:prstGeom>
          <a:solidFill>
            <a:srgbClr val="00B0F0"/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Pokračování příkladu</a:t>
            </a:r>
            <a:r>
              <a:rPr lang="cs-CZ" dirty="0" smtClean="0"/>
              <a:t>: </a:t>
            </a:r>
            <a:endParaRPr lang="cs-CZ" dirty="0"/>
          </a:p>
        </p:txBody>
      </p:sp>
      <p:sp>
        <p:nvSpPr>
          <p:cNvPr id="6" name="Krychle 5"/>
          <p:cNvSpPr/>
          <p:nvPr/>
        </p:nvSpPr>
        <p:spPr>
          <a:xfrm>
            <a:off x="6429388" y="2428868"/>
            <a:ext cx="1216152" cy="1216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429388" y="3714752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0,2 m</a:t>
            </a:r>
            <a:endParaRPr lang="cs-CZ" dirty="0"/>
          </a:p>
        </p:txBody>
      </p:sp>
      <p:sp>
        <p:nvSpPr>
          <p:cNvPr id="7" name="Výbuch 2 6"/>
          <p:cNvSpPr/>
          <p:nvPr/>
        </p:nvSpPr>
        <p:spPr>
          <a:xfrm>
            <a:off x="7643834" y="1214422"/>
            <a:ext cx="1071570" cy="1214446"/>
          </a:xfrm>
          <a:prstGeom prst="irregularSeal2">
            <a:avLst/>
          </a:prstGeom>
          <a:solidFill>
            <a:srgbClr val="0707E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14348" y="5357826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/>
              <a:t>Zdroj obrázků: Galerie MS Office: </a:t>
            </a:r>
            <a:r>
              <a:rPr lang="cs-CZ" b="1" u="sng" dirty="0" smtClean="0">
                <a:hlinkClick r:id="rId2"/>
              </a:rPr>
              <a:t>www.office.</a:t>
            </a:r>
            <a:r>
              <a:rPr lang="cs-CZ" b="1" u="sng" dirty="0" err="1" smtClean="0">
                <a:hlinkClick r:id="rId2"/>
              </a:rPr>
              <a:t>microsoft.com</a:t>
            </a:r>
            <a:r>
              <a:rPr lang="cs-CZ" b="1" dirty="0" smtClean="0"/>
              <a:t>,  4/2013</a:t>
            </a:r>
          </a:p>
          <a:p>
            <a:r>
              <a:rPr lang="cs-CZ" b="1" dirty="0" smtClean="0"/>
              <a:t>a vlastní práce.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596" y="357166"/>
            <a:ext cx="80010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 můžeme říci o velikosti tíhové síly působící na vodu a hydrostatické tlakové </a:t>
            </a:r>
            <a:r>
              <a:rPr lang="cs-CZ" sz="2400" dirty="0" smtClean="0"/>
              <a:t>síle  </a:t>
            </a:r>
            <a:r>
              <a:rPr lang="cs-CZ" sz="2400" dirty="0" smtClean="0"/>
              <a:t>na dno </a:t>
            </a:r>
          </a:p>
          <a:p>
            <a:r>
              <a:rPr lang="cs-CZ" sz="2400" dirty="0" smtClean="0"/>
              <a:t>v přecházející úloze?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034" y="1857364"/>
            <a:ext cx="56436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Obě síly mají stejnou velikost 80 N.</a:t>
            </a:r>
            <a:endParaRPr lang="cs-CZ" sz="2400" dirty="0"/>
          </a:p>
        </p:txBody>
      </p:sp>
      <p:pic>
        <p:nvPicPr>
          <p:cNvPr id="6" name="Picture 11" descr="C:\Documents and Settings\Fujitsu-Siemens\Local Settings\Temporary Internet Files\Content.IE5\TX1IFBFF\MC9003346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00826" y="1142984"/>
            <a:ext cx="1850746" cy="1825142"/>
          </a:xfrm>
          <a:prstGeom prst="rect">
            <a:avLst/>
          </a:prstGeom>
          <a:noFill/>
        </p:spPr>
      </p:pic>
      <p:pic>
        <p:nvPicPr>
          <p:cNvPr id="7" name="Picture 24" descr="C:\Documents and Settings\Fujitsu-Siemens\Local Settings\Temporary Internet Files\Content.IE5\Q0AO16MH\MC90040619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14678" y="2500306"/>
            <a:ext cx="1841500" cy="17081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8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Vlastní 16">
      <a:dk1>
        <a:srgbClr val="00006B"/>
      </a:dk1>
      <a:lt1>
        <a:sysClr val="window" lastClr="FFFFFF"/>
      </a:lt1>
      <a:dk2>
        <a:srgbClr val="00008F"/>
      </a:dk2>
      <a:lt2>
        <a:srgbClr val="EEECE1"/>
      </a:lt2>
      <a:accent1>
        <a:srgbClr val="4F81BD"/>
      </a:accent1>
      <a:accent2>
        <a:srgbClr val="31859B"/>
      </a:accent2>
      <a:accent3>
        <a:srgbClr val="2222FF"/>
      </a:accent3>
      <a:accent4>
        <a:srgbClr val="8064A2"/>
      </a:accent4>
      <a:accent5>
        <a:srgbClr val="4BACC6"/>
      </a:accent5>
      <a:accent6>
        <a:srgbClr val="0D0DFF"/>
      </a:accent6>
      <a:hlink>
        <a:srgbClr val="0000BF"/>
      </a:hlink>
      <a:folHlink>
        <a:srgbClr val="800080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890</TotalTime>
  <Words>961</Words>
  <Application>Microsoft Office PowerPoint</Application>
  <PresentationFormat>Předvádění na obrazovce (4:3)</PresentationFormat>
  <Paragraphs>165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Shluk</vt:lpstr>
      <vt:lpstr>Snímek 1</vt:lpstr>
      <vt:lpstr>Anotace:  PowerPointová Prezentace  určená k seznámení s pojmem hydrostatická tlaková síla.</vt:lpstr>
      <vt:lpstr>  Značíme ji Fh, jednotkou je N (newton).</vt:lpstr>
      <vt:lpstr>Snímek 4</vt:lpstr>
      <vt:lpstr>Hydrostatická tlaková síla je síla v kapalině, která působí kolmo na stěny. (Stěny nádoby, dno nádoby a stěny těles  v kapalině.)</vt:lpstr>
      <vt:lpstr>Snímek 6</vt:lpstr>
      <vt:lpstr>Hydrostatickou tlakovou sílu vypočítáme: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121</cp:revision>
  <dcterms:created xsi:type="dcterms:W3CDTF">2013-05-15T19:26:06Z</dcterms:created>
  <dcterms:modified xsi:type="dcterms:W3CDTF">2013-05-28T19:09:56Z</dcterms:modified>
</cp:coreProperties>
</file>