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69" r:id="rId2"/>
    <p:sldId id="270" r:id="rId3"/>
    <p:sldId id="256" r:id="rId4"/>
    <p:sldId id="257" r:id="rId5"/>
    <p:sldId id="259" r:id="rId6"/>
    <p:sldId id="261" r:id="rId7"/>
    <p:sldId id="262" r:id="rId8"/>
    <p:sldId id="266" r:id="rId9"/>
    <p:sldId id="268" r:id="rId10"/>
    <p:sldId id="271" r:id="rId11"/>
    <p:sldId id="275" r:id="rId12"/>
    <p:sldId id="263" r:id="rId13"/>
    <p:sldId id="272" r:id="rId14"/>
    <p:sldId id="273" r:id="rId15"/>
    <p:sldId id="264" r:id="rId16"/>
    <p:sldId id="265" r:id="rId17"/>
    <p:sldId id="267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6065E"/>
    <a:srgbClr val="0A0A9A"/>
    <a:srgbClr val="000099"/>
    <a:srgbClr val="3A2012"/>
    <a:srgbClr val="372B15"/>
    <a:srgbClr val="0000FF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542" autoAdjust="0"/>
    <p:restoredTop sz="94660"/>
  </p:normalViewPr>
  <p:slideViewPr>
    <p:cSldViewPr>
      <p:cViewPr varScale="1">
        <p:scale>
          <a:sx n="84" d="100"/>
          <a:sy n="84" d="100"/>
        </p:scale>
        <p:origin x="-96" y="-4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56DD66-12BC-4A12-BE4F-26A6146AA2CB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5D6063-4375-46C0-93F0-4E1F7AC2FE9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8C679A-93D2-4714-867E-175837B89A9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A4456-140B-470C-9F1C-9B7E7AC51C8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0E1AA-6F71-43EB-80D7-8E74CE0E29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A4456-140B-470C-9F1C-9B7E7AC51C8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0E1AA-6F71-43EB-80D7-8E74CE0E29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A4456-140B-470C-9F1C-9B7E7AC51C8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0E1AA-6F71-43EB-80D7-8E74CE0E29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A4456-140B-470C-9F1C-9B7E7AC51C8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0E1AA-6F71-43EB-80D7-8E74CE0E29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A4456-140B-470C-9F1C-9B7E7AC51C8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0E1AA-6F71-43EB-80D7-8E74CE0E29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A4456-140B-470C-9F1C-9B7E7AC51C8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0E1AA-6F71-43EB-80D7-8E74CE0E29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A4456-140B-470C-9F1C-9B7E7AC51C8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0E1AA-6F71-43EB-80D7-8E74CE0E29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A4456-140B-470C-9F1C-9B7E7AC51C8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0E1AA-6F71-43EB-80D7-8E74CE0E29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A4456-140B-470C-9F1C-9B7E7AC51C8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0E1AA-6F71-43EB-80D7-8E74CE0E29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A4456-140B-470C-9F1C-9B7E7AC51C8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0E1AA-6F71-43EB-80D7-8E74CE0E29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A4456-140B-470C-9F1C-9B7E7AC51C8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0E1AA-6F71-43EB-80D7-8E74CE0E29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6A4456-140B-470C-9F1C-9B7E7AC51C8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D0E1AA-6F71-43EB-80D7-8E74CE0E299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428596" y="4214818"/>
          <a:ext cx="8072493" cy="242889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690831"/>
                <a:gridCol w="2690831"/>
                <a:gridCol w="2690831"/>
              </a:tblGrid>
              <a:tr h="727784">
                <a:tc gridSpan="3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DUM</a:t>
                      </a:r>
                      <a:r>
                        <a:rPr lang="cs-CZ" sz="18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:</a:t>
                      </a:r>
                      <a:r>
                        <a:rPr lang="cs-CZ" sz="180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VY_32_INOVACE_VIII_3_17  Hydrostatický tlak</a:t>
                      </a:r>
                      <a:endParaRPr lang="cs-CZ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50553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Šablona číslo</a:t>
                      </a:r>
                      <a:r>
                        <a:rPr lang="cs-CZ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: 	VIII.</a:t>
                      </a:r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Sada číslo</a:t>
                      </a:r>
                      <a:r>
                        <a:rPr lang="cs-CZ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: 3.</a:t>
                      </a:r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Pořadové </a:t>
                      </a:r>
                      <a:r>
                        <a:rPr lang="cs-CZ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číslo DUM:</a:t>
                      </a:r>
                      <a:r>
                        <a:rPr lang="cs-CZ" b="1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17.</a:t>
                      </a:r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850553"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Autor:</a:t>
                      </a:r>
                      <a:r>
                        <a:rPr lang="cs-CZ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			</a:t>
                      </a:r>
                      <a:r>
                        <a:rPr lang="cs-CZ" b="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Mgr. Milan Žižka</a:t>
                      </a:r>
                    </a:p>
                    <a:p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28597" y="2071678"/>
          <a:ext cx="8001056" cy="16510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076728"/>
                <a:gridCol w="392432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/>
                          </a:solidFill>
                        </a:rPr>
                        <a:t>Základní škola Jičín, Husova 170</a:t>
                      </a:r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/>
                      </a:r>
                      <a:br>
                        <a:rPr lang="cs-CZ" sz="1800" dirty="0" smtClean="0">
                          <a:solidFill>
                            <a:schemeClr val="bg1"/>
                          </a:solidFill>
                        </a:rPr>
                      </a:b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/>
                          </a:solidFill>
                        </a:rPr>
                        <a:t>CZ.1.07/1.4.00/21.2862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Číslo a název klíčové aktivity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/>
                          </a:solidFill>
                        </a:rPr>
                        <a:t>3.2 Inovace a zkvalitnění výuky prostřednictvím ICT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</a:tr>
            </a:tbl>
          </a:graphicData>
        </a:graphic>
      </p:graphicFrame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285728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5720" y="428605"/>
            <a:ext cx="8501122" cy="2286015"/>
          </a:xfrm>
          <a:solidFill>
            <a:srgbClr val="06065E"/>
          </a:solidFill>
        </p:spPr>
        <p:txBody>
          <a:bodyPr anchor="t">
            <a:normAutofit/>
          </a:bodyPr>
          <a:lstStyle/>
          <a:p>
            <a:pPr algn="l"/>
            <a:r>
              <a:rPr lang="cs-CZ" sz="3200" dirty="0" smtClean="0">
                <a:solidFill>
                  <a:srgbClr val="FFFFFF"/>
                </a:solidFill>
              </a:rPr>
              <a:t>Anotace:</a:t>
            </a:r>
            <a:r>
              <a:rPr lang="cs-CZ" sz="3200" b="1" dirty="0" smtClean="0">
                <a:solidFill>
                  <a:srgbClr val="FFFFFF"/>
                </a:solidFill>
              </a:rPr>
              <a:t> </a:t>
            </a:r>
            <a:r>
              <a:rPr lang="cs-CZ" sz="3200" b="1" dirty="0" err="1" smtClean="0">
                <a:solidFill>
                  <a:srgbClr val="FFFFFF"/>
                </a:solidFill>
              </a:rPr>
              <a:t>PowerPointová</a:t>
            </a:r>
            <a:r>
              <a:rPr lang="cs-CZ" sz="3200" b="1" dirty="0" smtClean="0">
                <a:solidFill>
                  <a:srgbClr val="FFFFFF"/>
                </a:solidFill>
              </a:rPr>
              <a:t> Prezentace  seznamuje </a:t>
            </a:r>
            <a:br>
              <a:rPr lang="cs-CZ" sz="3200" b="1" dirty="0" smtClean="0">
                <a:solidFill>
                  <a:srgbClr val="FFFFFF"/>
                </a:solidFill>
              </a:rPr>
            </a:br>
            <a:r>
              <a:rPr lang="cs-CZ" sz="3200" b="1" dirty="0" smtClean="0">
                <a:solidFill>
                  <a:srgbClr val="FFFFFF"/>
                </a:solidFill>
              </a:rPr>
              <a:t>s pojmem  hydrostatický tlak , prohlubuje dovednosti řešení fyzikálních úloh.</a:t>
            </a:r>
            <a:endParaRPr lang="cs-CZ" sz="3200" dirty="0">
              <a:solidFill>
                <a:srgbClr val="FFFFFF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85720" y="2928934"/>
          <a:ext cx="8501122" cy="34290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643206"/>
                <a:gridCol w="5857916"/>
              </a:tblGrid>
              <a:tr h="571504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Druh učebního materiálu</a:t>
                      </a:r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Výukový</a:t>
                      </a:r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FF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Typická věková skupina</a:t>
                      </a:r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12 – 13 let</a:t>
                      </a:r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FF"/>
                    </a:solidFill>
                  </a:tcPr>
                </a:tc>
              </a:tr>
              <a:tr h="2357454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Klíčová slova</a:t>
                      </a:r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Hydrostatický tlak, jednotky tlaku, pascal.</a:t>
                      </a:r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advClick="0" advTm="700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0" descr="C:\Documents and Settings\Fujitsu-Siemens\Local Settings\Temporary Internet Files\Content.IE5\Q0AO16MH\MP900427665[2].jpg"/>
          <p:cNvPicPr>
            <a:picLocks noChangeAspect="1" noChangeArrowheads="1"/>
          </p:cNvPicPr>
          <p:nvPr/>
        </p:nvPicPr>
        <p:blipFill>
          <a:blip r:embed="rId2" cstate="print"/>
          <a:srcRect t="30161" r="3501"/>
          <a:stretch>
            <a:fillRect/>
          </a:stretch>
        </p:blipFill>
        <p:spPr bwMode="auto">
          <a:xfrm>
            <a:off x="285720" y="214290"/>
            <a:ext cx="2214578" cy="6286544"/>
          </a:xfrm>
          <a:prstGeom prst="rect">
            <a:avLst/>
          </a:prstGeom>
          <a:noFill/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571604" y="571480"/>
            <a:ext cx="5363712" cy="923330"/>
          </a:xfrm>
          <a:prstGeom prst="rect">
            <a:avLst/>
          </a:prstGeom>
          <a:solidFill>
            <a:srgbClr val="06065E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Hydrostatický tlak</a:t>
            </a:r>
            <a:endParaRPr lang="cs-CZ" sz="5400" b="1" cap="none" spc="0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0" y="4000504"/>
            <a:ext cx="8270469" cy="1446550"/>
          </a:xfrm>
          <a:prstGeom prst="rect">
            <a:avLst/>
          </a:prstGeom>
          <a:solidFill>
            <a:srgbClr val="06065E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Hydrostatický tlak</a:t>
            </a:r>
          </a:p>
          <a:p>
            <a:pPr algn="ctr"/>
            <a:r>
              <a:rPr lang="cs-CZ" sz="4400" b="1" cap="none" spc="0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je tlak v kapalině (ve vodě) v klidu.</a:t>
            </a:r>
            <a:endParaRPr lang="cs-CZ" sz="4400" b="1" cap="none" spc="0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pic>
        <p:nvPicPr>
          <p:cNvPr id="6" name="Picture 12" descr="C:\Documents and Settings\Fujitsu-Siemens\Local Settings\Temporary Internet Files\Content.IE5\TX1IFBFF\MC90028071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48808" y="4573509"/>
            <a:ext cx="1895192" cy="2284491"/>
          </a:xfrm>
          <a:prstGeom prst="rect">
            <a:avLst/>
          </a:prstGeom>
          <a:noFill/>
        </p:spPr>
      </p:pic>
      <p:pic>
        <p:nvPicPr>
          <p:cNvPr id="10" name="Picture 11" descr="C:\Documents and Settings\Fujitsu-Siemens\Local Settings\Temporary Internet Files\Content.IE5\ZL4VJKRS\MP90043104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57752" y="1571612"/>
            <a:ext cx="3613950" cy="242529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57224" y="857232"/>
            <a:ext cx="7715304" cy="523220"/>
          </a:xfrm>
          <a:prstGeom prst="rect">
            <a:avLst/>
          </a:prstGeom>
          <a:solidFill>
            <a:srgbClr val="06065E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Zopakujte si, co už o tlaku víte: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7224" y="1571612"/>
            <a:ext cx="7715304" cy="46166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Jakou značku má tlak?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57224" y="3571876"/>
            <a:ext cx="7500990" cy="46166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Jakou jednotku má tlak?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28662" y="5072074"/>
            <a:ext cx="7215238" cy="46166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  se vypočítá tlak?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28662" y="2571744"/>
            <a:ext cx="721523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Tlak značíme p.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928662" y="4286256"/>
            <a:ext cx="721523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Jednotkou tlaku je pascal </a:t>
            </a:r>
            <a:r>
              <a:rPr lang="cs-CZ" sz="2400" dirty="0" err="1" smtClean="0"/>
              <a:t>Pa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928662" y="5929330"/>
            <a:ext cx="721523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Tlak vypočítáme, když tlakovou sílu dělíme plochou. </a:t>
            </a:r>
            <a:endParaRPr lang="cs-CZ" sz="2400" dirty="0"/>
          </a:p>
        </p:txBody>
      </p:sp>
      <p:pic>
        <p:nvPicPr>
          <p:cNvPr id="1030" name="Picture 6" descr="C:\Documents and Settings\Fujitsu-Siemens\Local Settings\Temporary Internet Files\Content.IE5\TX1IFBFF\MC900441428[1]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tx2">
                <a:lumMod val="60000"/>
                <a:lumOff val="40000"/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6929454" y="285728"/>
            <a:ext cx="971316" cy="9713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00100" y="1000108"/>
            <a:ext cx="7143800" cy="46166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Napište vzorec pro výpočet tlaku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1538" y="1928802"/>
            <a:ext cx="7072362" cy="46166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p= F : S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28662" y="3071810"/>
            <a:ext cx="7358114" cy="830997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Pojmenujte veličiny v tomto vztahu a uveďte jejich jednotky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28662" y="4214818"/>
            <a:ext cx="7215238" cy="1200329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 je tlak, jednotkou je </a:t>
            </a:r>
            <a:r>
              <a:rPr lang="cs-CZ" sz="2400" dirty="0" err="1" smtClean="0"/>
              <a:t>Pa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>F  je síla, jednotkou je N. </a:t>
            </a:r>
          </a:p>
          <a:p>
            <a:r>
              <a:rPr lang="cs-CZ" sz="2400" dirty="0" smtClean="0"/>
              <a:t>S  je obsah plochy, jednotkou je m</a:t>
            </a:r>
            <a:r>
              <a:rPr lang="cs-CZ" sz="2400" dirty="0" smtClean="0">
                <a:latin typeface="Vrinda"/>
                <a:cs typeface="Vrinda"/>
              </a:rPr>
              <a:t>²</a:t>
            </a:r>
            <a:endParaRPr lang="cs-CZ" sz="2400" dirty="0"/>
          </a:p>
        </p:txBody>
      </p:sp>
      <p:pic>
        <p:nvPicPr>
          <p:cNvPr id="6" name="Picture 6" descr="C:\Documents and Settings\Fujitsu-Siemens\Local Settings\Temporary Internet Files\Content.IE5\TX1IFBFF\MC900441428[1]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tx2">
                <a:lumMod val="60000"/>
                <a:lumOff val="40000"/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6929454" y="285728"/>
            <a:ext cx="971316" cy="9713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14" descr="C:\Documents and Settings\Fujitsu-Siemens\Local Settings\Temporary Internet Files\Content.IE5\TX1IFBFF\MP90042805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3857628"/>
            <a:ext cx="2285984" cy="1525180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142844" y="1857364"/>
            <a:ext cx="6429420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Hydrostatický tlak závisí na hloubce.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2844" y="214290"/>
            <a:ext cx="6429420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Příčinou </a:t>
            </a:r>
            <a:r>
              <a:rPr lang="cs-CZ" sz="2400" dirty="0" smtClean="0"/>
              <a:t>hydrostatického tlaku </a:t>
            </a:r>
            <a:r>
              <a:rPr lang="cs-CZ" sz="2400" dirty="0" smtClean="0"/>
              <a:t>je </a:t>
            </a:r>
            <a:r>
              <a:rPr lang="cs-CZ" sz="2400" dirty="0" smtClean="0"/>
              <a:t>tíhová síla působící na kapalinu.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00364" y="2786058"/>
            <a:ext cx="3571900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Čím větší hloubka, tím větší je hydrostatický tlak.</a:t>
            </a:r>
            <a:endParaRPr lang="cs-CZ" sz="2400" dirty="0"/>
          </a:p>
        </p:txBody>
      </p:sp>
      <p:pic>
        <p:nvPicPr>
          <p:cNvPr id="5" name="Picture 20" descr="C:\Documents and Settings\Fujitsu-Siemens\Local Settings\Temporary Internet Files\Content.IE5\Q0AO16MH\MP900427665[2].jpg"/>
          <p:cNvPicPr>
            <a:picLocks noChangeAspect="1" noChangeArrowheads="1"/>
          </p:cNvPicPr>
          <p:nvPr/>
        </p:nvPicPr>
        <p:blipFill>
          <a:blip r:embed="rId3" cstate="print"/>
          <a:srcRect t="30161" r="3501"/>
          <a:stretch>
            <a:fillRect/>
          </a:stretch>
        </p:blipFill>
        <p:spPr bwMode="auto">
          <a:xfrm>
            <a:off x="6572264" y="142852"/>
            <a:ext cx="2214578" cy="500066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428596" y="5857892"/>
            <a:ext cx="5286412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Závisí také na druhu kapaliny.</a:t>
            </a:r>
            <a:endParaRPr lang="cs-CZ" sz="2400" dirty="0"/>
          </a:p>
        </p:txBody>
      </p:sp>
      <p:pic>
        <p:nvPicPr>
          <p:cNvPr id="1043" name="Picture 19" descr="C:\Documents and Settings\Fujitsu-Siemens\Local Settings\Temporary Internet Files\Content.IE5\TX1IFBFF\MC90025283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14942" y="5045659"/>
            <a:ext cx="1619402" cy="166948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8" presetClass="entr" presetSubtype="6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5786" y="357166"/>
            <a:ext cx="8143932" cy="584775"/>
          </a:xfrm>
          <a:prstGeom prst="rect">
            <a:avLst/>
          </a:prstGeom>
          <a:solidFill>
            <a:srgbClr val="06065E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Hydrostatický </a:t>
            </a:r>
            <a:r>
              <a:rPr lang="cs-CZ" sz="3200" dirty="0" smtClean="0">
                <a:solidFill>
                  <a:schemeClr val="bg1"/>
                </a:solidFill>
              </a:rPr>
              <a:t>tlak </a:t>
            </a:r>
            <a:r>
              <a:rPr lang="cs-CZ" sz="3200" dirty="0" smtClean="0">
                <a:solidFill>
                  <a:schemeClr val="bg1"/>
                </a:solidFill>
              </a:rPr>
              <a:t>vypočítáme: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07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5" name="Rectangle 3"/>
          <p:cNvSpPr>
            <a:spLocks noChangeArrowheads="1"/>
          </p:cNvSpPr>
          <p:nvPr/>
        </p:nvSpPr>
        <p:spPr bwMode="auto">
          <a:xfrm>
            <a:off x="0" y="9048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000364" y="1643050"/>
            <a:ext cx="2214578" cy="58477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3200" dirty="0" err="1" smtClean="0"/>
              <a:t>p</a:t>
            </a:r>
            <a:r>
              <a:rPr lang="cs-CZ" sz="1000" b="1" dirty="0" err="1" smtClean="0"/>
              <a:t>h</a:t>
            </a:r>
            <a:r>
              <a:rPr lang="cs-CZ" sz="1000" b="1" dirty="0" smtClean="0"/>
              <a:t> </a:t>
            </a:r>
            <a:r>
              <a:rPr lang="cs-CZ" sz="2400" dirty="0" smtClean="0"/>
              <a:t>=</a:t>
            </a:r>
            <a:r>
              <a:rPr lang="cs-CZ" sz="3200" dirty="0" smtClean="0"/>
              <a:t> </a:t>
            </a:r>
            <a:r>
              <a:rPr lang="cs-CZ" sz="2800" dirty="0" smtClean="0"/>
              <a:t>h . </a:t>
            </a:r>
            <a:r>
              <a:rPr lang="el-GR" sz="2800" dirty="0" smtClean="0"/>
              <a:t>ρ</a:t>
            </a:r>
            <a:r>
              <a:rPr lang="cs-CZ" sz="2800" dirty="0" smtClean="0"/>
              <a:t> . g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43438" y="3214686"/>
            <a:ext cx="4357718" cy="184665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Kde:</a:t>
            </a:r>
          </a:p>
          <a:p>
            <a:r>
              <a:rPr lang="cs-CZ" sz="2400" dirty="0" smtClean="0"/>
              <a:t>h - je výška sloupce kapaliny v m</a:t>
            </a:r>
          </a:p>
          <a:p>
            <a:r>
              <a:rPr lang="el-GR" sz="2400" dirty="0" smtClean="0"/>
              <a:t>ρ</a:t>
            </a:r>
            <a:r>
              <a:rPr lang="cs-CZ" sz="2400" dirty="0" smtClean="0"/>
              <a:t> - je hustota kapaliny v kg/m</a:t>
            </a:r>
            <a:r>
              <a:rPr lang="cs-CZ" sz="2400" dirty="0" smtClean="0">
                <a:latin typeface="Corbel"/>
              </a:rPr>
              <a:t>³</a:t>
            </a:r>
          </a:p>
          <a:p>
            <a:r>
              <a:rPr lang="cs-CZ" sz="2400" dirty="0" smtClean="0">
                <a:latin typeface="Corbel"/>
              </a:rPr>
              <a:t>g - je konstanta 10 N/kg</a:t>
            </a:r>
            <a:endParaRPr lang="cs-CZ" sz="2400" dirty="0" smtClean="0"/>
          </a:p>
          <a:p>
            <a:endParaRPr lang="cs-CZ" dirty="0"/>
          </a:p>
        </p:txBody>
      </p:sp>
      <p:grpSp>
        <p:nvGrpSpPr>
          <p:cNvPr id="18" name="Skupina 17"/>
          <p:cNvGrpSpPr/>
          <p:nvPr/>
        </p:nvGrpSpPr>
        <p:grpSpPr>
          <a:xfrm>
            <a:off x="142844" y="3356744"/>
            <a:ext cx="4357718" cy="3501256"/>
            <a:chOff x="3929058" y="1285860"/>
            <a:chExt cx="4357718" cy="3501256"/>
          </a:xfrm>
        </p:grpSpPr>
        <p:pic>
          <p:nvPicPr>
            <p:cNvPr id="19" name="Picture 5" descr="C:\Documents and Settings\Fujitsu-Siemens\Local Settings\Temporary Internet Files\Content.IE5\TX1IFBFF\MP900448710[1]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929058" y="1285860"/>
              <a:ext cx="3071834" cy="3500462"/>
            </a:xfrm>
            <a:prstGeom prst="rect">
              <a:avLst/>
            </a:prstGeom>
            <a:noFill/>
          </p:spPr>
        </p:pic>
        <p:sp>
          <p:nvSpPr>
            <p:cNvPr id="21" name="Plechovka 20"/>
            <p:cNvSpPr/>
            <p:nvPr/>
          </p:nvSpPr>
          <p:spPr>
            <a:xfrm>
              <a:off x="8072462" y="1285860"/>
              <a:ext cx="214314" cy="3429024"/>
            </a:xfrm>
            <a:prstGeom prst="ca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2" name="Přímá spojovací šipka 21"/>
            <p:cNvCxnSpPr/>
            <p:nvPr/>
          </p:nvCxnSpPr>
          <p:spPr>
            <a:xfrm rot="5400000">
              <a:off x="5179224" y="3036091"/>
              <a:ext cx="3357586" cy="1588"/>
            </a:xfrm>
            <a:prstGeom prst="straightConnector1">
              <a:avLst/>
            </a:prstGeom>
            <a:ln w="38100">
              <a:solidFill>
                <a:schemeClr val="tx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ovací šipka 22"/>
            <p:cNvCxnSpPr/>
            <p:nvPr/>
          </p:nvCxnSpPr>
          <p:spPr>
            <a:xfrm rot="5400000">
              <a:off x="6178562" y="3036091"/>
              <a:ext cx="3501256" cy="794"/>
            </a:xfrm>
            <a:prstGeom prst="straightConnector1">
              <a:avLst/>
            </a:prstGeom>
            <a:ln w="38100">
              <a:solidFill>
                <a:schemeClr val="tx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TextovéPole 23"/>
            <p:cNvSpPr txBox="1"/>
            <p:nvPr/>
          </p:nvSpPr>
          <p:spPr>
            <a:xfrm>
              <a:off x="5357818" y="2571744"/>
              <a:ext cx="1500199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cs-CZ" dirty="0" smtClean="0"/>
                <a:t>h</a:t>
              </a:r>
            </a:p>
            <a:p>
              <a:r>
                <a:rPr lang="cs-CZ" dirty="0" smtClean="0"/>
                <a:t>(hloubka)</a:t>
              </a:r>
              <a:endParaRPr lang="cs-CZ" dirty="0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6929454" y="2643182"/>
              <a:ext cx="1000133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cs-CZ" dirty="0" smtClean="0"/>
                <a:t>h</a:t>
              </a:r>
            </a:p>
            <a:p>
              <a:r>
                <a:rPr lang="cs-CZ" dirty="0" smtClean="0"/>
                <a:t>(výška) </a:t>
              </a:r>
              <a:endParaRPr lang="cs-CZ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57224" y="3286124"/>
            <a:ext cx="307183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p</a:t>
            </a:r>
            <a:r>
              <a:rPr lang="cs-CZ" sz="1200" b="1" dirty="0" err="1" smtClean="0"/>
              <a:t>h</a:t>
            </a:r>
            <a:r>
              <a:rPr lang="cs-CZ" sz="4400" dirty="0" smtClean="0"/>
              <a:t>= </a:t>
            </a:r>
            <a:r>
              <a:rPr lang="cs-CZ" sz="2400" dirty="0" smtClean="0"/>
              <a:t>h . </a:t>
            </a:r>
            <a:r>
              <a:rPr lang="el-GR" sz="2400" dirty="0" smtClean="0"/>
              <a:t>ρ</a:t>
            </a:r>
            <a:r>
              <a:rPr lang="cs-CZ" sz="2400" dirty="0" smtClean="0"/>
              <a:t> . g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0034" y="214290"/>
            <a:ext cx="6786610" cy="1200329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Vypočítejte hydrostatický tlak u dna skleněné trubičky vysoké 1,2 m postavené na výšku </a:t>
            </a:r>
          </a:p>
          <a:p>
            <a:r>
              <a:rPr lang="cs-CZ" sz="2400" b="1" dirty="0" smtClean="0"/>
              <a:t>a naplněné vodou.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85786" y="1857364"/>
            <a:ext cx="6429420" cy="33547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 = 1,2 m</a:t>
            </a:r>
          </a:p>
          <a:p>
            <a:r>
              <a:rPr lang="cs-CZ" sz="2400" dirty="0" smtClean="0"/>
              <a:t>Hustota  vody je</a:t>
            </a:r>
            <a:r>
              <a:rPr lang="el-GR" sz="2400" dirty="0" smtClean="0"/>
              <a:t> ρ</a:t>
            </a:r>
            <a:r>
              <a:rPr lang="cs-CZ" sz="2400" dirty="0" smtClean="0"/>
              <a:t> =  1000 kg/m³</a:t>
            </a:r>
          </a:p>
          <a:p>
            <a:r>
              <a:rPr lang="cs-CZ" sz="2400" dirty="0" smtClean="0"/>
              <a:t>g = 10 N/kg</a:t>
            </a:r>
          </a:p>
          <a:p>
            <a:r>
              <a:rPr lang="cs-CZ" dirty="0" smtClean="0"/>
              <a:t> </a:t>
            </a:r>
            <a:r>
              <a:rPr lang="cs-CZ" sz="2400" u="sng" dirty="0" err="1" smtClean="0"/>
              <a:t>p</a:t>
            </a:r>
            <a:r>
              <a:rPr lang="cs-CZ" sz="1000" b="1" u="sng" dirty="0" err="1" smtClean="0"/>
              <a:t>h</a:t>
            </a:r>
            <a:r>
              <a:rPr lang="cs-CZ" u="sng" dirty="0" smtClean="0"/>
              <a:t> = ?            </a:t>
            </a:r>
          </a:p>
          <a:p>
            <a:endParaRPr lang="cs-CZ" u="sng" dirty="0" smtClean="0">
              <a:solidFill>
                <a:schemeClr val="tx2">
                  <a:lumMod val="40000"/>
                  <a:lumOff val="60000"/>
                </a:schemeClr>
              </a:solidFill>
            </a:endParaRPr>
          </a:p>
          <a:p>
            <a:endParaRPr lang="cs-CZ" u="sng" dirty="0" smtClean="0">
              <a:solidFill>
                <a:schemeClr val="tx2">
                  <a:lumMod val="40000"/>
                  <a:lumOff val="60000"/>
                </a:schemeClr>
              </a:solidFill>
            </a:endParaRPr>
          </a:p>
          <a:p>
            <a:r>
              <a:rPr lang="cs-CZ" sz="800" b="1" dirty="0" smtClean="0"/>
              <a:t>    </a:t>
            </a:r>
            <a:endParaRPr lang="cs-CZ" dirty="0" smtClean="0">
              <a:solidFill>
                <a:schemeClr val="tx2">
                  <a:lumMod val="40000"/>
                  <a:lumOff val="60000"/>
                </a:schemeClr>
              </a:solidFill>
            </a:endParaRPr>
          </a:p>
          <a:p>
            <a:r>
              <a:rPr lang="cs-CZ" u="sng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400" dirty="0" err="1" smtClean="0"/>
              <a:t>p</a:t>
            </a:r>
            <a:r>
              <a:rPr lang="cs-CZ" sz="1000" b="1" dirty="0" err="1" smtClean="0"/>
              <a:t>h</a:t>
            </a:r>
            <a:r>
              <a:rPr lang="cs-CZ" dirty="0" smtClean="0"/>
              <a:t> = </a:t>
            </a:r>
            <a:r>
              <a:rPr lang="cs-CZ" sz="2400" dirty="0" smtClean="0"/>
              <a:t>1,2 . 1000 .10 </a:t>
            </a:r>
          </a:p>
          <a:p>
            <a:r>
              <a:rPr lang="cs-CZ" dirty="0" smtClean="0"/>
              <a:t> </a:t>
            </a:r>
            <a:r>
              <a:rPr lang="cs-CZ" sz="2400" dirty="0" err="1" smtClean="0"/>
              <a:t>p</a:t>
            </a:r>
            <a:r>
              <a:rPr lang="cs-CZ" sz="800" b="1" dirty="0" err="1" smtClean="0"/>
              <a:t>h</a:t>
            </a:r>
            <a:r>
              <a:rPr lang="cs-CZ" sz="2400" dirty="0" smtClean="0"/>
              <a:t> = 12 000 </a:t>
            </a:r>
            <a:r>
              <a:rPr lang="cs-CZ" sz="2400" dirty="0" err="1" smtClean="0"/>
              <a:t>Pa</a:t>
            </a:r>
            <a:endParaRPr lang="cs-CZ" sz="2400" dirty="0" smtClean="0"/>
          </a:p>
          <a:p>
            <a:r>
              <a:rPr lang="cs-CZ" sz="2400" u="sng" dirty="0" smtClean="0"/>
              <a:t>Hydrostatický tlak je 12 000 </a:t>
            </a:r>
            <a:r>
              <a:rPr lang="cs-CZ" sz="2400" u="sng" dirty="0" err="1" smtClean="0"/>
              <a:t>Pa</a:t>
            </a:r>
            <a:r>
              <a:rPr lang="cs-CZ" sz="2400" u="sng" dirty="0" smtClean="0"/>
              <a:t>.</a:t>
            </a:r>
            <a:endParaRPr lang="cs-CZ" sz="2400" u="sng" dirty="0"/>
          </a:p>
        </p:txBody>
      </p:sp>
      <p:pic>
        <p:nvPicPr>
          <p:cNvPr id="5" name="Picture 6" descr="C:\Documents and Settings\Fujitsu-Siemens\Local Settings\Temporary Internet Files\Content.IE5\TX1IFBFF\MC900441428[1]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tx2">
                <a:lumMod val="60000"/>
                <a:lumOff val="40000"/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6929454" y="285728"/>
            <a:ext cx="971316" cy="971316"/>
          </a:xfrm>
          <a:prstGeom prst="rect">
            <a:avLst/>
          </a:prstGeom>
          <a:noFill/>
        </p:spPr>
      </p:pic>
      <p:sp>
        <p:nvSpPr>
          <p:cNvPr id="7" name="Plechovka 6"/>
          <p:cNvSpPr/>
          <p:nvPr/>
        </p:nvSpPr>
        <p:spPr>
          <a:xfrm>
            <a:off x="7929586" y="714356"/>
            <a:ext cx="200020" cy="2571768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ovací šipka 8"/>
          <p:cNvCxnSpPr/>
          <p:nvPr/>
        </p:nvCxnSpPr>
        <p:spPr>
          <a:xfrm rot="16200000" flipH="1">
            <a:off x="7598193" y="1974444"/>
            <a:ext cx="2521763" cy="158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8286776" y="1714488"/>
            <a:ext cx="5000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1,2m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85786" y="3429000"/>
            <a:ext cx="1928826" cy="58477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2400" dirty="0" err="1" smtClean="0"/>
              <a:t>p</a:t>
            </a:r>
            <a:r>
              <a:rPr lang="cs-CZ" sz="1000" b="1" dirty="0" err="1" smtClean="0"/>
              <a:t>h</a:t>
            </a:r>
            <a:r>
              <a:rPr lang="cs-CZ" sz="1000" b="1" dirty="0" smtClean="0"/>
              <a:t> </a:t>
            </a:r>
            <a:r>
              <a:rPr lang="cs-CZ" sz="2400" dirty="0" smtClean="0"/>
              <a:t>=</a:t>
            </a:r>
            <a:r>
              <a:rPr lang="cs-CZ" sz="3200" dirty="0" smtClean="0"/>
              <a:t> </a:t>
            </a:r>
            <a:r>
              <a:rPr lang="cs-CZ" sz="2800" dirty="0" smtClean="0"/>
              <a:t>h . </a:t>
            </a:r>
            <a:r>
              <a:rPr lang="el-GR" sz="2800" dirty="0" smtClean="0"/>
              <a:t>ρ</a:t>
            </a:r>
            <a:r>
              <a:rPr lang="cs-CZ" sz="2800" dirty="0" smtClean="0"/>
              <a:t> . g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8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8" presetClass="entr" presetSubtype="6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18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18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500"/>
                            </p:stCondLst>
                            <p:childTnLst>
                              <p:par>
                                <p:cTn id="30" presetID="18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00034" y="214290"/>
            <a:ext cx="6786610" cy="830997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Vypočítejte hydrostatický tlak v hloubce 120 cm pod hladinou vody v rybníku.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0034" y="1785926"/>
            <a:ext cx="6429420" cy="473975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 = 120 cm = 1,2 m</a:t>
            </a:r>
          </a:p>
          <a:p>
            <a:r>
              <a:rPr lang="cs-CZ" sz="2400" dirty="0" smtClean="0"/>
              <a:t>V rybníku je voda. Hustota vody je</a:t>
            </a:r>
            <a:r>
              <a:rPr lang="el-GR" sz="2400" dirty="0" smtClean="0"/>
              <a:t> </a:t>
            </a:r>
            <a:endParaRPr lang="cs-CZ" sz="2400" dirty="0" smtClean="0"/>
          </a:p>
          <a:p>
            <a:r>
              <a:rPr lang="el-GR" sz="2400" dirty="0" smtClean="0"/>
              <a:t>ρ</a:t>
            </a:r>
            <a:r>
              <a:rPr lang="cs-CZ" sz="2400" dirty="0" smtClean="0"/>
              <a:t> =  1000 kg/m³</a:t>
            </a:r>
          </a:p>
          <a:p>
            <a:r>
              <a:rPr lang="cs-CZ" sz="2400" dirty="0" smtClean="0"/>
              <a:t>g = 10 N/kg</a:t>
            </a:r>
          </a:p>
          <a:p>
            <a:r>
              <a:rPr lang="cs-CZ" sz="2400" u="sng" dirty="0" err="1" smtClean="0"/>
              <a:t>p</a:t>
            </a:r>
            <a:r>
              <a:rPr lang="cs-CZ" sz="1000" b="1" u="sng" dirty="0" err="1" smtClean="0"/>
              <a:t>h</a:t>
            </a:r>
            <a:r>
              <a:rPr lang="cs-CZ" u="sng" dirty="0" smtClean="0"/>
              <a:t> = ?    </a:t>
            </a:r>
            <a:r>
              <a:rPr lang="cs-CZ" u="sng" dirty="0" smtClean="0">
                <a:solidFill>
                  <a:schemeClr val="bg1"/>
                </a:solidFill>
              </a:rPr>
              <a:t>.</a:t>
            </a:r>
            <a:r>
              <a:rPr lang="cs-CZ" u="sng" dirty="0" smtClean="0"/>
              <a:t>            </a:t>
            </a:r>
          </a:p>
          <a:p>
            <a:r>
              <a:rPr lang="cs-CZ" u="sng" dirty="0" smtClean="0">
                <a:solidFill>
                  <a:schemeClr val="bg1"/>
                </a:solidFill>
              </a:rPr>
              <a:t>  </a:t>
            </a:r>
            <a:r>
              <a:rPr lang="cs-CZ" u="sng" dirty="0" smtClean="0"/>
              <a:t>          </a:t>
            </a:r>
          </a:p>
          <a:p>
            <a:endParaRPr lang="cs-CZ" u="sng" dirty="0" smtClean="0">
              <a:solidFill>
                <a:schemeClr val="tx2">
                  <a:lumMod val="40000"/>
                  <a:lumOff val="60000"/>
                </a:schemeClr>
              </a:solidFill>
            </a:endParaRPr>
          </a:p>
          <a:p>
            <a:endParaRPr lang="cs-CZ" u="sng" dirty="0" smtClean="0">
              <a:solidFill>
                <a:schemeClr val="tx2">
                  <a:lumMod val="40000"/>
                  <a:lumOff val="60000"/>
                </a:schemeClr>
              </a:solidFill>
            </a:endParaRPr>
          </a:p>
          <a:p>
            <a:r>
              <a:rPr lang="cs-CZ" sz="800" b="1" dirty="0" smtClean="0"/>
              <a:t>    </a:t>
            </a:r>
            <a:endParaRPr lang="cs-CZ" dirty="0" smtClean="0">
              <a:solidFill>
                <a:schemeClr val="tx2">
                  <a:lumMod val="40000"/>
                  <a:lumOff val="60000"/>
                </a:schemeClr>
              </a:solidFill>
            </a:endParaRPr>
          </a:p>
          <a:p>
            <a:r>
              <a:rPr lang="cs-CZ" u="sng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400" dirty="0" err="1" smtClean="0"/>
              <a:t>p</a:t>
            </a:r>
            <a:r>
              <a:rPr lang="cs-CZ" sz="1000" b="1" dirty="0" err="1" smtClean="0"/>
              <a:t>h</a:t>
            </a:r>
            <a:r>
              <a:rPr lang="cs-CZ" dirty="0" smtClean="0"/>
              <a:t> = </a:t>
            </a:r>
            <a:r>
              <a:rPr lang="cs-CZ" sz="2400" dirty="0" smtClean="0"/>
              <a:t>1,2 . 1000 .10 </a:t>
            </a:r>
          </a:p>
          <a:p>
            <a:r>
              <a:rPr lang="cs-CZ" dirty="0" smtClean="0"/>
              <a:t> </a:t>
            </a:r>
            <a:r>
              <a:rPr lang="cs-CZ" sz="2400" dirty="0" err="1" smtClean="0"/>
              <a:t>p</a:t>
            </a:r>
            <a:r>
              <a:rPr lang="cs-CZ" sz="800" b="1" dirty="0" err="1" smtClean="0"/>
              <a:t>h</a:t>
            </a:r>
            <a:r>
              <a:rPr lang="cs-CZ" sz="2400" dirty="0" smtClean="0"/>
              <a:t> = 12 000 </a:t>
            </a:r>
            <a:r>
              <a:rPr lang="cs-CZ" sz="2400" dirty="0" err="1" smtClean="0"/>
              <a:t>Pa</a:t>
            </a:r>
            <a:endParaRPr lang="cs-CZ" sz="2400" dirty="0" smtClean="0"/>
          </a:p>
          <a:p>
            <a:r>
              <a:rPr lang="cs-CZ" sz="2400" u="sng" dirty="0" smtClean="0"/>
              <a:t>Hydrostatický tlak je 12 000 </a:t>
            </a:r>
            <a:r>
              <a:rPr lang="cs-CZ" sz="2400" u="sng" dirty="0" err="1" smtClean="0"/>
              <a:t>Pa</a:t>
            </a:r>
            <a:r>
              <a:rPr lang="cs-CZ" sz="2400" u="sng" dirty="0" smtClean="0"/>
              <a:t>.</a:t>
            </a:r>
          </a:p>
          <a:p>
            <a:endParaRPr lang="cs-CZ" sz="2400" dirty="0" smtClean="0"/>
          </a:p>
          <a:p>
            <a:endParaRPr lang="cs-CZ" sz="2400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5" name="Picture 13" descr="C:\Documents and Settings\Fujitsu-Siemens\Local Settings\Temporary Internet Files\Content.IE5\5I15702U\MC90002456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43636" y="642918"/>
            <a:ext cx="2719889" cy="1998858"/>
          </a:xfrm>
          <a:prstGeom prst="rect">
            <a:avLst/>
          </a:prstGeom>
          <a:noFill/>
        </p:spPr>
      </p:pic>
      <p:pic>
        <p:nvPicPr>
          <p:cNvPr id="6" name="Picture 6" descr="C:\Documents and Settings\Fujitsu-Siemens\Local Settings\Temporary Internet Files\Content.IE5\TX1IFBFF\MC900441428[1].png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tx2">
                <a:lumMod val="60000"/>
                <a:lumOff val="40000"/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7429520" y="214290"/>
            <a:ext cx="971316" cy="971316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571472" y="3929066"/>
            <a:ext cx="1928826" cy="58477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2400" dirty="0" err="1" smtClean="0"/>
              <a:t>p</a:t>
            </a:r>
            <a:r>
              <a:rPr lang="cs-CZ" sz="1000" b="1" dirty="0" err="1" smtClean="0"/>
              <a:t>h</a:t>
            </a:r>
            <a:r>
              <a:rPr lang="cs-CZ" sz="1000" b="1" dirty="0" smtClean="0"/>
              <a:t> </a:t>
            </a:r>
            <a:r>
              <a:rPr lang="cs-CZ" sz="2400" dirty="0" smtClean="0"/>
              <a:t>=</a:t>
            </a:r>
            <a:r>
              <a:rPr lang="cs-CZ" sz="3200" dirty="0" smtClean="0"/>
              <a:t> </a:t>
            </a:r>
            <a:r>
              <a:rPr lang="cs-CZ" sz="2800" dirty="0" smtClean="0"/>
              <a:t>h . </a:t>
            </a:r>
            <a:r>
              <a:rPr lang="el-GR" sz="2800" dirty="0" smtClean="0"/>
              <a:t>ρ</a:t>
            </a:r>
            <a:r>
              <a:rPr lang="cs-CZ" sz="2800" dirty="0" smtClean="0"/>
              <a:t> . g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 animBg="1"/>
      <p:bldP spid="8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7" name="Picture 13" descr="C:\Documents and Settings\Fujitsu-Siemens\Local Settings\Temporary Internet Files\Content.IE5\TX1IFBFF\MC900104526[1].wmf"/>
          <p:cNvPicPr>
            <a:picLocks noChangeAspect="1" noChangeArrowheads="1"/>
          </p:cNvPicPr>
          <p:nvPr/>
        </p:nvPicPr>
        <p:blipFill>
          <a:blip r:embed="rId2" cstate="print">
            <a:lum bright="-44000"/>
          </a:blip>
          <a:srcRect/>
          <a:stretch>
            <a:fillRect/>
          </a:stretch>
        </p:blipFill>
        <p:spPr bwMode="auto">
          <a:xfrm>
            <a:off x="7072330" y="2285992"/>
            <a:ext cx="1741588" cy="1714512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14" name="TextovéPole 13"/>
          <p:cNvSpPr txBox="1"/>
          <p:nvPr/>
        </p:nvSpPr>
        <p:spPr>
          <a:xfrm>
            <a:off x="214282" y="285728"/>
            <a:ext cx="6000792" cy="830997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Jaký je hydrostatický tlak v hloubce 10 m pod hladinou vody na přehradě.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14282" y="2071678"/>
            <a:ext cx="6500858" cy="415498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 = 10 m</a:t>
            </a:r>
          </a:p>
          <a:p>
            <a:r>
              <a:rPr lang="cs-CZ" sz="2400" dirty="0" smtClean="0"/>
              <a:t>V přehradě je voda jejíž hustota </a:t>
            </a:r>
            <a:r>
              <a:rPr lang="el-GR" sz="2400" dirty="0" smtClean="0"/>
              <a:t> ρ</a:t>
            </a:r>
            <a:r>
              <a:rPr lang="cs-CZ" sz="2400" dirty="0" smtClean="0"/>
              <a:t> =  1000 kg/m³</a:t>
            </a:r>
          </a:p>
          <a:p>
            <a:r>
              <a:rPr lang="cs-CZ" sz="2400" dirty="0" smtClean="0"/>
              <a:t>g = 10 N/kg</a:t>
            </a:r>
          </a:p>
          <a:p>
            <a:r>
              <a:rPr lang="cs-CZ" sz="2400" dirty="0" smtClean="0"/>
              <a:t> </a:t>
            </a:r>
            <a:r>
              <a:rPr lang="cs-CZ" sz="2400" u="sng" dirty="0" err="1" smtClean="0"/>
              <a:t>p</a:t>
            </a:r>
            <a:r>
              <a:rPr lang="cs-CZ" sz="1000" b="1" u="sng" dirty="0" err="1" smtClean="0"/>
              <a:t>h</a:t>
            </a:r>
            <a:r>
              <a:rPr lang="cs-CZ" sz="2400" u="sng" dirty="0" smtClean="0"/>
              <a:t> = ?             </a:t>
            </a:r>
            <a:r>
              <a:rPr lang="cs-CZ" sz="2400" u="sng" dirty="0" smtClean="0">
                <a:solidFill>
                  <a:schemeClr val="bg1"/>
                </a:solidFill>
              </a:rPr>
              <a:t>.  </a:t>
            </a:r>
            <a:r>
              <a:rPr lang="cs-CZ" sz="2400" u="sng" dirty="0" smtClean="0"/>
              <a:t>          </a:t>
            </a:r>
          </a:p>
          <a:p>
            <a:endParaRPr lang="cs-CZ" sz="2400" u="sng" dirty="0" smtClean="0">
              <a:solidFill>
                <a:schemeClr val="tx2">
                  <a:lumMod val="40000"/>
                  <a:lumOff val="60000"/>
                </a:schemeClr>
              </a:solidFill>
            </a:endParaRPr>
          </a:p>
          <a:p>
            <a:endParaRPr lang="cs-CZ" sz="2400" u="sng" dirty="0" smtClean="0">
              <a:solidFill>
                <a:schemeClr val="tx2">
                  <a:lumMod val="40000"/>
                  <a:lumOff val="60000"/>
                </a:schemeClr>
              </a:solidFill>
            </a:endParaRPr>
          </a:p>
          <a:p>
            <a:r>
              <a:rPr lang="cs-CZ" sz="2400" b="1" dirty="0" smtClean="0"/>
              <a:t> </a:t>
            </a:r>
            <a:r>
              <a:rPr lang="cs-CZ" sz="2400" dirty="0" err="1" smtClean="0"/>
              <a:t>p</a:t>
            </a:r>
            <a:r>
              <a:rPr lang="cs-CZ" sz="1000" b="1" dirty="0" err="1" smtClean="0"/>
              <a:t>h</a:t>
            </a:r>
            <a:r>
              <a:rPr lang="cs-CZ" sz="2400" dirty="0" smtClean="0"/>
              <a:t> = 10 . 1000 . 10 </a:t>
            </a:r>
          </a:p>
          <a:p>
            <a:r>
              <a:rPr lang="cs-CZ" sz="2400" dirty="0" smtClean="0"/>
              <a:t> </a:t>
            </a:r>
            <a:r>
              <a:rPr lang="cs-CZ" sz="2400" dirty="0" err="1" smtClean="0"/>
              <a:t>p</a:t>
            </a:r>
            <a:r>
              <a:rPr lang="cs-CZ" sz="1000" b="1" dirty="0" err="1" smtClean="0"/>
              <a:t>h</a:t>
            </a:r>
            <a:r>
              <a:rPr lang="cs-CZ" sz="2400" dirty="0" smtClean="0"/>
              <a:t> = 100 000 </a:t>
            </a:r>
            <a:r>
              <a:rPr lang="cs-CZ" sz="2400" dirty="0" err="1" smtClean="0"/>
              <a:t>Pa</a:t>
            </a:r>
            <a:endParaRPr lang="cs-CZ" sz="2400" dirty="0" smtClean="0"/>
          </a:p>
          <a:p>
            <a:r>
              <a:rPr lang="cs-CZ" sz="2400" u="sng" dirty="0" smtClean="0"/>
              <a:t>Hydrostatický tlak je 100 </a:t>
            </a:r>
            <a:r>
              <a:rPr lang="cs-CZ" sz="2400" u="sng" dirty="0" err="1" smtClean="0"/>
              <a:t>kPa</a:t>
            </a:r>
            <a:r>
              <a:rPr lang="cs-CZ" sz="2400" u="sng" dirty="0" smtClean="0"/>
              <a:t>.</a:t>
            </a:r>
          </a:p>
          <a:p>
            <a:endParaRPr lang="cs-CZ" sz="2400" dirty="0" smtClean="0"/>
          </a:p>
          <a:p>
            <a:endParaRPr lang="cs-CZ" sz="2400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14282" y="3643314"/>
            <a:ext cx="2143140" cy="58477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2400" dirty="0" err="1" smtClean="0"/>
              <a:t>p</a:t>
            </a:r>
            <a:r>
              <a:rPr lang="cs-CZ" sz="1000" dirty="0" err="1" smtClean="0"/>
              <a:t>h</a:t>
            </a:r>
            <a:r>
              <a:rPr lang="cs-CZ" sz="1000" b="1" dirty="0" smtClean="0"/>
              <a:t> </a:t>
            </a:r>
            <a:r>
              <a:rPr lang="cs-CZ" sz="2400" dirty="0" smtClean="0"/>
              <a:t>=</a:t>
            </a:r>
            <a:r>
              <a:rPr lang="cs-CZ" sz="3200" dirty="0" smtClean="0"/>
              <a:t> </a:t>
            </a:r>
            <a:r>
              <a:rPr lang="cs-CZ" sz="2800" dirty="0" smtClean="0"/>
              <a:t>h . </a:t>
            </a:r>
            <a:r>
              <a:rPr lang="el-GR" sz="2800" dirty="0" smtClean="0"/>
              <a:t>ρ</a:t>
            </a:r>
            <a:r>
              <a:rPr lang="cs-CZ" sz="2800" dirty="0" smtClean="0"/>
              <a:t> . g</a:t>
            </a:r>
            <a:endParaRPr lang="cs-CZ" sz="2800" dirty="0"/>
          </a:p>
        </p:txBody>
      </p:sp>
      <p:pic>
        <p:nvPicPr>
          <p:cNvPr id="17" name="Picture 6" descr="C:\Documents and Settings\Fujitsu-Siemens\Local Settings\Temporary Internet Files\Content.IE5\TX1IFBFF\MC900441428[1].png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tx2">
                <a:lumMod val="60000"/>
                <a:lumOff val="40000"/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6929454" y="428604"/>
            <a:ext cx="971316" cy="9713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2844" y="214290"/>
            <a:ext cx="7572428" cy="1200329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Jak vysoký by musel být sloupec rtuti, aby byl hydrostatický tlak u dna stejně velký jako je hydrostatický tlak vodního sloupce vysokého 10 m.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2844" y="1500174"/>
            <a:ext cx="7643866" cy="520142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Hustota  vody je</a:t>
            </a:r>
            <a:r>
              <a:rPr lang="el-GR" sz="2400" dirty="0" smtClean="0"/>
              <a:t> ρ₁</a:t>
            </a:r>
            <a:r>
              <a:rPr lang="cs-CZ" sz="2400" dirty="0" smtClean="0"/>
              <a:t> =    1 000 kg/m³ </a:t>
            </a:r>
          </a:p>
          <a:p>
            <a:r>
              <a:rPr lang="cs-CZ" sz="2400" dirty="0" smtClean="0"/>
              <a:t>Hustota  rtuti  je </a:t>
            </a:r>
            <a:r>
              <a:rPr lang="el-GR" sz="2400" dirty="0" smtClean="0"/>
              <a:t>ρ₂</a:t>
            </a:r>
            <a:r>
              <a:rPr lang="cs-CZ" sz="2400" dirty="0" smtClean="0"/>
              <a:t> =  13 500 kg/m³ </a:t>
            </a:r>
          </a:p>
          <a:p>
            <a:r>
              <a:rPr lang="cs-CZ" sz="2400" dirty="0" smtClean="0"/>
              <a:t>g = 10 N/kg</a:t>
            </a:r>
          </a:p>
          <a:p>
            <a:r>
              <a:rPr lang="cs-CZ" sz="2400" dirty="0" smtClean="0"/>
              <a:t>h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= 10 m</a:t>
            </a:r>
          </a:p>
          <a:p>
            <a:r>
              <a:rPr lang="cs-CZ" sz="2400" u="sng" dirty="0" smtClean="0"/>
              <a:t>h₂ = ? m  (Výška sloupce rtuti.)        </a:t>
            </a:r>
            <a:r>
              <a:rPr lang="cs-CZ" sz="2400" u="sng" dirty="0" smtClean="0">
                <a:solidFill>
                  <a:schemeClr val="bg1"/>
                </a:solidFill>
              </a:rPr>
              <a:t>.</a:t>
            </a:r>
          </a:p>
          <a:p>
            <a:r>
              <a:rPr lang="cs-CZ" sz="2400" dirty="0" smtClean="0"/>
              <a:t>Nejdříve  musíme vypočítat</a:t>
            </a:r>
            <a:r>
              <a:rPr lang="cs-CZ" sz="2400" b="1" dirty="0" smtClean="0"/>
              <a:t> </a:t>
            </a:r>
            <a:r>
              <a:rPr lang="cs-CZ" sz="2400" dirty="0" smtClean="0"/>
              <a:t>hydrostatický tlak sloupce vody vysokého 10 m. Řešení je v minulé úloze: </a:t>
            </a:r>
            <a:r>
              <a:rPr lang="cs-CZ" sz="2400" dirty="0" err="1" smtClean="0"/>
              <a:t>p</a:t>
            </a:r>
            <a:r>
              <a:rPr lang="cs-CZ" sz="2400" baseline="-25000" dirty="0" err="1" smtClean="0"/>
              <a:t>h</a:t>
            </a:r>
            <a:r>
              <a:rPr lang="cs-CZ" sz="2400" dirty="0" smtClean="0"/>
              <a:t> = 100 000 </a:t>
            </a:r>
            <a:r>
              <a:rPr lang="cs-CZ" sz="2400" dirty="0" err="1" smtClean="0"/>
              <a:t>Pa</a:t>
            </a:r>
            <a:r>
              <a:rPr lang="cs-CZ" sz="2400" dirty="0" smtClean="0"/>
              <a:t>.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 </a:t>
            </a:r>
            <a:r>
              <a:rPr lang="cs-CZ" sz="2400" u="sng" dirty="0" smtClean="0"/>
              <a:t>            </a:t>
            </a:r>
          </a:p>
          <a:p>
            <a:endParaRPr lang="cs-CZ" sz="2400" u="sng" dirty="0" smtClean="0">
              <a:solidFill>
                <a:schemeClr val="tx2">
                  <a:lumMod val="40000"/>
                  <a:lumOff val="60000"/>
                </a:schemeClr>
              </a:solidFill>
            </a:endParaRPr>
          </a:p>
          <a:p>
            <a:endParaRPr lang="cs-CZ" u="sng" dirty="0" smtClean="0">
              <a:solidFill>
                <a:schemeClr val="tx2">
                  <a:lumMod val="40000"/>
                  <a:lumOff val="60000"/>
                </a:schemeClr>
              </a:solidFill>
            </a:endParaRPr>
          </a:p>
          <a:p>
            <a:r>
              <a:rPr lang="cs-CZ" sz="800" b="1" dirty="0" smtClean="0"/>
              <a:t>    </a:t>
            </a:r>
            <a:endParaRPr lang="cs-CZ" dirty="0" smtClean="0">
              <a:solidFill>
                <a:schemeClr val="tx2">
                  <a:lumMod val="40000"/>
                  <a:lumOff val="60000"/>
                </a:schemeClr>
              </a:solidFill>
            </a:endParaRPr>
          </a:p>
          <a:p>
            <a:r>
              <a:rPr lang="cs-CZ" u="sng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 </a:t>
            </a:r>
            <a:endParaRPr lang="cs-CZ" sz="2400" u="sng" dirty="0"/>
          </a:p>
        </p:txBody>
      </p:sp>
      <p:pic>
        <p:nvPicPr>
          <p:cNvPr id="5" name="Picture 6" descr="C:\Documents and Settings\Fujitsu-Siemens\Local Settings\Temporary Internet Files\Content.IE5\TX1IFBFF\MC900441428[1]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tx2">
                <a:lumMod val="60000"/>
                <a:lumOff val="40000"/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7929586" y="3714752"/>
            <a:ext cx="971316" cy="971316"/>
          </a:xfrm>
          <a:prstGeom prst="rect">
            <a:avLst/>
          </a:prstGeom>
          <a:noFill/>
        </p:spPr>
      </p:pic>
      <p:sp>
        <p:nvSpPr>
          <p:cNvPr id="7" name="Plechovka 6"/>
          <p:cNvSpPr/>
          <p:nvPr/>
        </p:nvSpPr>
        <p:spPr>
          <a:xfrm>
            <a:off x="8286776" y="714356"/>
            <a:ext cx="200020" cy="2571768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ovací šipka 8"/>
          <p:cNvCxnSpPr/>
          <p:nvPr/>
        </p:nvCxnSpPr>
        <p:spPr>
          <a:xfrm rot="16200000" flipH="1">
            <a:off x="7598193" y="1903006"/>
            <a:ext cx="2521763" cy="158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8429652" y="1714488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?m</a:t>
            </a:r>
            <a:endParaRPr lang="cs-CZ" dirty="0"/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0" y="12001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pSp>
        <p:nvGrpSpPr>
          <p:cNvPr id="20" name="Skupina 19"/>
          <p:cNvGrpSpPr/>
          <p:nvPr/>
        </p:nvGrpSpPr>
        <p:grpSpPr>
          <a:xfrm>
            <a:off x="142844" y="4143380"/>
            <a:ext cx="7072362" cy="2176177"/>
            <a:chOff x="142844" y="4143380"/>
            <a:chExt cx="7072362" cy="2176177"/>
          </a:xfrm>
        </p:grpSpPr>
        <p:sp>
          <p:nvSpPr>
            <p:cNvPr id="11" name="Obdélník 10"/>
            <p:cNvSpPr/>
            <p:nvPr/>
          </p:nvSpPr>
          <p:spPr>
            <a:xfrm>
              <a:off x="142844" y="4143380"/>
              <a:ext cx="6929486" cy="830997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>
              <a:spAutoFit/>
            </a:bodyPr>
            <a:lstStyle/>
            <a:p>
              <a:r>
                <a:rPr lang="cs-CZ" sz="2400" dirty="0" smtClean="0"/>
                <a:t>Ze vzorce pro hydrostatický tlak </a:t>
              </a:r>
              <a:r>
                <a:rPr lang="cs-CZ" sz="2400" dirty="0" err="1" smtClean="0"/>
                <a:t>p</a:t>
              </a:r>
              <a:r>
                <a:rPr lang="cs-CZ" sz="2400" baseline="-25000" dirty="0" err="1" smtClean="0"/>
                <a:t>h</a:t>
              </a:r>
              <a:r>
                <a:rPr lang="cs-CZ" sz="2400" b="1" dirty="0" smtClean="0"/>
                <a:t> </a:t>
              </a:r>
              <a:r>
                <a:rPr lang="cs-CZ" sz="2400" dirty="0" smtClean="0"/>
                <a:t>= h . </a:t>
              </a:r>
              <a:r>
                <a:rPr lang="el-GR" sz="2400" dirty="0" smtClean="0"/>
                <a:t>ρ</a:t>
              </a:r>
              <a:r>
                <a:rPr lang="cs-CZ" sz="2400" dirty="0" smtClean="0"/>
                <a:t> . g</a:t>
              </a:r>
            </a:p>
            <a:p>
              <a:r>
                <a:rPr lang="cs-CZ" sz="2400" dirty="0" smtClean="0"/>
                <a:t>vyjádříme výšku sloupce h:</a:t>
              </a:r>
              <a:endParaRPr lang="cs-CZ" sz="2400" dirty="0"/>
            </a:p>
          </p:txBody>
        </p:sp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785786" y="5000636"/>
              <a:ext cx="1362075" cy="742950"/>
            </a:xfrm>
            <a:prstGeom prst="rect">
              <a:avLst/>
            </a:prstGeom>
            <a:noFill/>
          </p:spPr>
        </p:pic>
        <p:pic>
          <p:nvPicPr>
            <p:cNvPr id="1030" name="Picture 6"/>
            <p:cNvPicPr>
              <a:picLocks noChangeAspect="1" noChangeArrowheads="1"/>
            </p:cNvPicPr>
            <p:nvPr/>
          </p:nvPicPr>
          <p:blipFill>
            <a:blip r:embed="rId4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2857488" y="4929198"/>
              <a:ext cx="2066925" cy="742950"/>
            </a:xfrm>
            <a:prstGeom prst="rect">
              <a:avLst/>
            </a:prstGeom>
            <a:noFill/>
          </p:spPr>
        </p:pic>
        <p:sp>
          <p:nvSpPr>
            <p:cNvPr id="17" name="TextovéPole 16"/>
            <p:cNvSpPr txBox="1"/>
            <p:nvPr/>
          </p:nvSpPr>
          <p:spPr>
            <a:xfrm>
              <a:off x="5286380" y="5072074"/>
              <a:ext cx="192882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aseline="-25000" dirty="0" smtClean="0"/>
                <a:t>  </a:t>
              </a:r>
              <a:r>
                <a:rPr lang="cs-CZ" sz="2400" u="sng" dirty="0" smtClean="0"/>
                <a:t>h</a:t>
              </a:r>
              <a:r>
                <a:rPr lang="cs-CZ" sz="2400" baseline="-25000" dirty="0" smtClean="0"/>
                <a:t>2</a:t>
              </a:r>
              <a:r>
                <a:rPr lang="cs-CZ" sz="2400" u="sng" dirty="0" smtClean="0"/>
                <a:t> = 0,74 (m</a:t>
              </a:r>
              <a:r>
                <a:rPr lang="cs-CZ" sz="2400" dirty="0" smtClean="0"/>
                <a:t>)</a:t>
              </a:r>
              <a:endParaRPr lang="cs-CZ" sz="2400" dirty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285720" y="5857892"/>
              <a:ext cx="62865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u="sng" dirty="0" smtClean="0"/>
                <a:t>Výška rtuťového sloupce bude 0,74 m.</a:t>
              </a:r>
              <a:endParaRPr lang="cs-CZ" sz="2400" u="sng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282" y="142852"/>
            <a:ext cx="7286676" cy="70788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Bude hydrostatický tlak v hloubce 1,2 m pod hladinou v moři stejný jako v rybníku nebo jiný. Svou odpověď odůvodněte. </a:t>
            </a:r>
          </a:p>
        </p:txBody>
      </p:sp>
      <p:sp>
        <p:nvSpPr>
          <p:cNvPr id="3" name="Obdélník 2"/>
          <p:cNvSpPr/>
          <p:nvPr/>
        </p:nvSpPr>
        <p:spPr>
          <a:xfrm>
            <a:off x="285720" y="1785926"/>
            <a:ext cx="7072362" cy="70788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cs-CZ" sz="2000" b="1" dirty="0" smtClean="0"/>
              <a:t>Vypočítejte velikost hydrostatického tlaku v hloubce 1,2 m pod hladinou v moři.</a:t>
            </a:r>
            <a:endParaRPr lang="cs-CZ" sz="2000" b="1" dirty="0"/>
          </a:p>
        </p:txBody>
      </p:sp>
      <p:pic>
        <p:nvPicPr>
          <p:cNvPr id="4" name="Picture 6" descr="C:\Documents and Settings\Fujitsu-Siemens\Local Settings\Temporary Internet Files\Content.IE5\TX1IFBFF\MC900441428[1]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tx2">
                <a:lumMod val="60000"/>
                <a:lumOff val="40000"/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7500958" y="285728"/>
            <a:ext cx="971316" cy="971316"/>
          </a:xfrm>
          <a:prstGeom prst="rect">
            <a:avLst/>
          </a:prstGeom>
          <a:noFill/>
        </p:spPr>
      </p:pic>
      <p:pic>
        <p:nvPicPr>
          <p:cNvPr id="5" name="Picture 6" descr="C:\Documents and Settings\Fujitsu-Siemens\Local Settings\Temporary Internet Files\Content.IE5\TX1IFBFF\MC900441428[1]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tx2">
                <a:lumMod val="60000"/>
                <a:lumOff val="40000"/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7572396" y="1714488"/>
            <a:ext cx="971316" cy="971316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285720" y="1000108"/>
            <a:ext cx="7072362" cy="707886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2000" dirty="0" smtClean="0"/>
              <a:t>Hydrostatický tlak  ve stejné hloubce v moři bude větší než  </a:t>
            </a:r>
          </a:p>
          <a:p>
            <a:r>
              <a:rPr lang="cs-CZ" sz="2000" dirty="0" smtClean="0"/>
              <a:t>v rybníku. Hustota vody v moři je větší. 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7158" y="2714620"/>
            <a:ext cx="6429420" cy="397031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 = 1,2 m</a:t>
            </a:r>
          </a:p>
          <a:p>
            <a:r>
              <a:rPr lang="cs-CZ" sz="2400" dirty="0" smtClean="0"/>
              <a:t>V moři je slaná  voda. Hustota  mořské vody </a:t>
            </a:r>
            <a:r>
              <a:rPr lang="el-GR" sz="2400" dirty="0" smtClean="0"/>
              <a:t> </a:t>
            </a:r>
            <a:endParaRPr lang="cs-CZ" sz="2400" dirty="0" smtClean="0"/>
          </a:p>
          <a:p>
            <a:r>
              <a:rPr lang="el-GR" sz="2400" dirty="0" smtClean="0"/>
              <a:t>ρ</a:t>
            </a:r>
            <a:r>
              <a:rPr lang="cs-CZ" sz="2400" dirty="0" smtClean="0"/>
              <a:t> =  1030 kg/m³</a:t>
            </a:r>
          </a:p>
          <a:p>
            <a:r>
              <a:rPr lang="cs-CZ" sz="2400" dirty="0" smtClean="0"/>
              <a:t>g = 10 N/kg</a:t>
            </a:r>
          </a:p>
          <a:p>
            <a:r>
              <a:rPr lang="cs-CZ" dirty="0" smtClean="0"/>
              <a:t> </a:t>
            </a:r>
            <a:r>
              <a:rPr lang="cs-CZ" sz="2400" u="sng" dirty="0" err="1" smtClean="0"/>
              <a:t>p</a:t>
            </a:r>
            <a:r>
              <a:rPr lang="cs-CZ" sz="1000" b="1" u="sng" dirty="0" err="1" smtClean="0"/>
              <a:t>h</a:t>
            </a:r>
            <a:r>
              <a:rPr lang="cs-CZ" u="sng" dirty="0" smtClean="0"/>
              <a:t> = ?             </a:t>
            </a:r>
            <a:r>
              <a:rPr lang="cs-CZ" u="sng" dirty="0" smtClean="0">
                <a:solidFill>
                  <a:schemeClr val="bg1"/>
                </a:solidFill>
              </a:rPr>
              <a:t>.  </a:t>
            </a:r>
            <a:r>
              <a:rPr lang="cs-CZ" u="sng" dirty="0" smtClean="0"/>
              <a:t>          </a:t>
            </a:r>
          </a:p>
          <a:p>
            <a:endParaRPr lang="cs-CZ" u="sng" dirty="0" smtClean="0">
              <a:solidFill>
                <a:schemeClr val="tx2">
                  <a:lumMod val="40000"/>
                  <a:lumOff val="60000"/>
                </a:schemeClr>
              </a:solidFill>
            </a:endParaRPr>
          </a:p>
          <a:p>
            <a:r>
              <a:rPr lang="cs-CZ" u="sng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 </a:t>
            </a:r>
          </a:p>
          <a:p>
            <a:r>
              <a:rPr lang="cs-CZ" sz="2400" dirty="0" err="1" smtClean="0"/>
              <a:t>p</a:t>
            </a:r>
            <a:r>
              <a:rPr lang="cs-CZ" sz="1000" b="1" dirty="0" err="1" smtClean="0"/>
              <a:t>h</a:t>
            </a:r>
            <a:r>
              <a:rPr lang="cs-CZ" dirty="0" smtClean="0"/>
              <a:t> = </a:t>
            </a:r>
            <a:r>
              <a:rPr lang="cs-CZ" sz="2400" dirty="0" smtClean="0"/>
              <a:t>1,2 . 1030 . 10 </a:t>
            </a:r>
          </a:p>
          <a:p>
            <a:r>
              <a:rPr lang="cs-CZ" dirty="0" smtClean="0"/>
              <a:t> </a:t>
            </a:r>
            <a:r>
              <a:rPr lang="cs-CZ" sz="2400" dirty="0" err="1" smtClean="0"/>
              <a:t>p</a:t>
            </a:r>
            <a:r>
              <a:rPr lang="cs-CZ" sz="800" b="1" dirty="0" err="1" smtClean="0"/>
              <a:t>h</a:t>
            </a:r>
            <a:r>
              <a:rPr lang="cs-CZ" sz="2400" dirty="0" smtClean="0"/>
              <a:t> = 12 360 </a:t>
            </a:r>
            <a:r>
              <a:rPr lang="cs-CZ" sz="2400" dirty="0" err="1" smtClean="0"/>
              <a:t>Pa</a:t>
            </a:r>
            <a:endParaRPr lang="cs-CZ" sz="2400" dirty="0" smtClean="0"/>
          </a:p>
          <a:p>
            <a:r>
              <a:rPr lang="cs-CZ" sz="2400" dirty="0" smtClean="0"/>
              <a:t>Hydrostatický tlak je 12 360 </a:t>
            </a:r>
            <a:r>
              <a:rPr lang="cs-CZ" sz="2400" dirty="0" err="1" smtClean="0"/>
              <a:t>Pa</a:t>
            </a:r>
            <a:r>
              <a:rPr lang="cs-CZ" sz="2400" dirty="0" smtClean="0"/>
              <a:t>.</a:t>
            </a:r>
          </a:p>
          <a:p>
            <a:endParaRPr lang="cs-CZ" sz="2400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57158" y="4572008"/>
            <a:ext cx="2143140" cy="58477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2400" dirty="0" smtClean="0"/>
              <a:t> </a:t>
            </a:r>
            <a:r>
              <a:rPr lang="cs-CZ" sz="3200" u="sng" dirty="0" err="1" smtClean="0"/>
              <a:t>p</a:t>
            </a:r>
            <a:r>
              <a:rPr lang="cs-CZ" sz="1100" b="1" u="sng" dirty="0" err="1" smtClean="0"/>
              <a:t>h</a:t>
            </a:r>
            <a:r>
              <a:rPr lang="cs-CZ" sz="2400" u="sng" dirty="0" smtClean="0">
                <a:latin typeface="Corbel"/>
              </a:rPr>
              <a:t> </a:t>
            </a:r>
            <a:r>
              <a:rPr lang="cs-CZ" sz="2400" dirty="0" smtClean="0"/>
              <a:t>=</a:t>
            </a:r>
            <a:r>
              <a:rPr lang="cs-CZ" sz="3200" dirty="0" smtClean="0"/>
              <a:t> </a:t>
            </a:r>
            <a:r>
              <a:rPr lang="cs-CZ" sz="2800" dirty="0" smtClean="0"/>
              <a:t>h . </a:t>
            </a:r>
            <a:r>
              <a:rPr lang="el-GR" sz="2800" dirty="0" smtClean="0"/>
              <a:t>ρ</a:t>
            </a:r>
            <a:r>
              <a:rPr lang="cs-CZ" sz="2800" dirty="0" smtClean="0"/>
              <a:t> . g</a:t>
            </a:r>
            <a:endParaRPr lang="cs-CZ" sz="2800" dirty="0"/>
          </a:p>
        </p:txBody>
      </p:sp>
      <p:pic>
        <p:nvPicPr>
          <p:cNvPr id="11" name="Picture 10" descr="C:\Documents and Settings\Fujitsu-Siemens\Local Settings\Temporary Internet Files\Content.IE5\TX1IFBFF\MP90018252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15206" y="3929066"/>
            <a:ext cx="1500198" cy="26860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8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  <p:bldP spid="1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4348" y="214290"/>
            <a:ext cx="8143932" cy="1200329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Pascal je jednota malá, v praxi se užívají násobky této jednotky.</a:t>
            </a:r>
          </a:p>
          <a:p>
            <a:r>
              <a:rPr lang="cs-CZ" sz="2400" b="1" dirty="0" smtClean="0"/>
              <a:t>Převeď následující hodnoty na jednotky ve druhém sloupci.</a:t>
            </a:r>
            <a:endParaRPr lang="cs-CZ" sz="24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714348" y="2428868"/>
          <a:ext cx="8072494" cy="307183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036247"/>
                <a:gridCol w="4036247"/>
              </a:tblGrid>
              <a:tr h="614367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20 </a:t>
                      </a:r>
                      <a:r>
                        <a:rPr lang="cs-CZ" sz="2400" dirty="0" err="1" smtClean="0"/>
                        <a:t>kPa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dirty="0" err="1" smtClean="0"/>
                        <a:t>Pa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14367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40 </a:t>
                      </a:r>
                      <a:r>
                        <a:rPr lang="cs-CZ" sz="2400" dirty="0" err="1" smtClean="0"/>
                        <a:t>MPa</a:t>
                      </a:r>
                      <a:r>
                        <a:rPr lang="cs-CZ" sz="2400" dirty="0" smtClean="0"/>
                        <a:t> 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dirty="0" err="1" smtClean="0"/>
                        <a:t>kPa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14367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6000 </a:t>
                      </a:r>
                      <a:r>
                        <a:rPr lang="cs-CZ" sz="2400" dirty="0" err="1" smtClean="0"/>
                        <a:t>Pa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dirty="0" err="1" smtClean="0"/>
                        <a:t>kPa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14367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40 </a:t>
                      </a:r>
                      <a:r>
                        <a:rPr lang="cs-CZ" sz="2400" dirty="0" err="1" smtClean="0"/>
                        <a:t>MPa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dirty="0" err="1" smtClean="0"/>
                        <a:t>Pa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14367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6000 </a:t>
                      </a:r>
                      <a:r>
                        <a:rPr lang="cs-CZ" sz="2400" dirty="0" err="1" smtClean="0"/>
                        <a:t>Pa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dirty="0" err="1" smtClean="0"/>
                        <a:t>MPa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14348" y="1643050"/>
          <a:ext cx="7715304" cy="307183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857652"/>
                <a:gridCol w="3857652"/>
              </a:tblGrid>
              <a:tr h="614367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20 </a:t>
                      </a:r>
                      <a:r>
                        <a:rPr lang="cs-CZ" sz="2400" dirty="0" err="1" smtClean="0"/>
                        <a:t>kPa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20 000      </a:t>
                      </a:r>
                      <a:r>
                        <a:rPr lang="cs-CZ" sz="2400" dirty="0" err="1" smtClean="0">
                          <a:solidFill>
                            <a:srgbClr val="C00000"/>
                          </a:solidFill>
                        </a:rPr>
                        <a:t>Pa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14367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40 </a:t>
                      </a:r>
                      <a:r>
                        <a:rPr lang="cs-CZ" sz="2400" dirty="0" err="1" smtClean="0"/>
                        <a:t>MPa</a:t>
                      </a:r>
                      <a:r>
                        <a:rPr lang="cs-CZ" sz="2400" dirty="0" smtClean="0"/>
                        <a:t> 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40 000    </a:t>
                      </a:r>
                      <a:r>
                        <a:rPr lang="cs-CZ" sz="2400" dirty="0" err="1" smtClean="0">
                          <a:solidFill>
                            <a:srgbClr val="C00000"/>
                          </a:solidFill>
                        </a:rPr>
                        <a:t>kPa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14367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6000 </a:t>
                      </a:r>
                      <a:r>
                        <a:rPr lang="cs-CZ" sz="2400" dirty="0" err="1" smtClean="0"/>
                        <a:t>Pa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6    </a:t>
                      </a:r>
                      <a:r>
                        <a:rPr lang="cs-CZ" sz="2400" dirty="0" err="1" smtClean="0">
                          <a:solidFill>
                            <a:srgbClr val="C00000"/>
                          </a:solidFill>
                        </a:rPr>
                        <a:t>kPa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14367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40 </a:t>
                      </a:r>
                      <a:r>
                        <a:rPr lang="cs-CZ" sz="2400" dirty="0" err="1" smtClean="0"/>
                        <a:t>MPa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40 000 </a:t>
                      </a:r>
                      <a:r>
                        <a:rPr lang="cs-CZ" sz="2400" dirty="0" err="1" smtClean="0">
                          <a:solidFill>
                            <a:srgbClr val="C00000"/>
                          </a:solidFill>
                        </a:rPr>
                        <a:t>000</a:t>
                      </a:r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      </a:t>
                      </a:r>
                      <a:r>
                        <a:rPr lang="cs-CZ" sz="2400" dirty="0" err="1" smtClean="0">
                          <a:solidFill>
                            <a:srgbClr val="C00000"/>
                          </a:solidFill>
                        </a:rPr>
                        <a:t>Pa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14367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6000 </a:t>
                      </a:r>
                      <a:r>
                        <a:rPr lang="cs-CZ" sz="2400" dirty="0" err="1" smtClean="0"/>
                        <a:t>Pa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0,006  </a:t>
                      </a:r>
                      <a:r>
                        <a:rPr lang="cs-CZ" sz="2400" dirty="0" err="1" smtClean="0">
                          <a:solidFill>
                            <a:srgbClr val="C00000"/>
                          </a:solidFill>
                        </a:rPr>
                        <a:t>MPa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714348" y="500042"/>
            <a:ext cx="764386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Převody-řešení: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echovka 1"/>
          <p:cNvSpPr/>
          <p:nvPr/>
        </p:nvSpPr>
        <p:spPr>
          <a:xfrm>
            <a:off x="1714480" y="3286124"/>
            <a:ext cx="2143140" cy="1857388"/>
          </a:xfrm>
          <a:prstGeom prst="can">
            <a:avLst/>
          </a:prstGeom>
          <a:solidFill>
            <a:srgbClr val="3A201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Plechovka 2"/>
          <p:cNvSpPr/>
          <p:nvPr/>
        </p:nvSpPr>
        <p:spPr>
          <a:xfrm>
            <a:off x="2714612" y="1857364"/>
            <a:ext cx="71438" cy="1643074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lechovka 5"/>
          <p:cNvSpPr/>
          <p:nvPr/>
        </p:nvSpPr>
        <p:spPr>
          <a:xfrm>
            <a:off x="4572000" y="3286124"/>
            <a:ext cx="2214578" cy="1857388"/>
          </a:xfrm>
          <a:prstGeom prst="can">
            <a:avLst/>
          </a:prstGeom>
          <a:solidFill>
            <a:srgbClr val="3A201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lechovka 3"/>
          <p:cNvSpPr/>
          <p:nvPr/>
        </p:nvSpPr>
        <p:spPr>
          <a:xfrm>
            <a:off x="4929190" y="2428868"/>
            <a:ext cx="1500198" cy="1144714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42844" y="0"/>
            <a:ext cx="885831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Dva přátelé </a:t>
            </a:r>
            <a:r>
              <a:rPr lang="cs-CZ" sz="2000" dirty="0" err="1" smtClean="0"/>
              <a:t>Blaise</a:t>
            </a:r>
            <a:r>
              <a:rPr lang="cs-CZ" sz="2000" dirty="0" smtClean="0"/>
              <a:t> a Karel se sázeli, ve kterém případě bude hydrostatický tlak u dna nádoby větší. Jestli když k ní do víka utěsníme tenkou trubičku,  která je šestnáctkrát tenčí a dvakrát delší než v druhém případě nebo silnou trubku (s poloviční délkou </a:t>
            </a:r>
          </a:p>
          <a:p>
            <a:r>
              <a:rPr lang="cs-CZ" sz="2000" dirty="0" smtClean="0"/>
              <a:t>a šestnáctkrát větším průměrem). </a:t>
            </a:r>
            <a:r>
              <a:rPr lang="cs-CZ" sz="2000" dirty="0" err="1" smtClean="0"/>
              <a:t>Blaise</a:t>
            </a:r>
            <a:r>
              <a:rPr lang="cs-CZ" sz="2000" dirty="0" smtClean="0"/>
              <a:t> tvrdil, že v prvním případě je větší hydrostatický tlak, Karel tvrdil, že ve druhém případě je větší. Dokážeš rozhodnout, kdo měl pravdu a své rozhodnutí odůvodnit?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8596" y="5429264"/>
            <a:ext cx="84296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Pravdu měl </a:t>
            </a:r>
            <a:r>
              <a:rPr lang="cs-CZ" sz="2000" dirty="0" err="1" smtClean="0"/>
              <a:t>Blaise</a:t>
            </a:r>
            <a:r>
              <a:rPr lang="cs-CZ" sz="2000" dirty="0" smtClean="0"/>
              <a:t>. Hydrostatický tlak		nezávisí na množství, ale pro stejnou kapalinu pouze na výšce sloupce </a:t>
            </a:r>
            <a:r>
              <a:rPr lang="cs-CZ" sz="2000" dirty="0" err="1" smtClean="0"/>
              <a:t>h</a:t>
            </a:r>
            <a:r>
              <a:rPr lang="cs-CZ" sz="2000" dirty="0" smtClean="0"/>
              <a:t>. </a:t>
            </a:r>
            <a:endParaRPr lang="cs-CZ" sz="2000" dirty="0"/>
          </a:p>
        </p:txBody>
      </p:sp>
      <p:pic>
        <p:nvPicPr>
          <p:cNvPr id="10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4429124" y="5429264"/>
            <a:ext cx="1428760" cy="38154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</p:pic>
      <p:pic>
        <p:nvPicPr>
          <p:cNvPr id="11" name="Picture 6" descr="C:\Documents and Settings\Fujitsu-Siemens\Local Settings\Temporary Internet Files\Content.IE5\TX1IFBFF\MC900441428[1].png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tx2">
                <a:lumMod val="60000"/>
                <a:lumOff val="40000"/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7643834" y="1857364"/>
            <a:ext cx="971316" cy="9713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odorovný svitek 1"/>
          <p:cNvSpPr/>
          <p:nvPr/>
        </p:nvSpPr>
        <p:spPr>
          <a:xfrm>
            <a:off x="1357290" y="1643050"/>
            <a:ext cx="6786610" cy="4714908"/>
          </a:xfrm>
          <a:prstGeom prst="horizontalScroll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French Script MT" pitchFamily="66" charset="0"/>
              </a:rPr>
              <a:t>Pascal </a:t>
            </a:r>
            <a:r>
              <a:rPr lang="cs-CZ" sz="3600" b="1" dirty="0" err="1" smtClean="0">
                <a:solidFill>
                  <a:schemeClr val="tx1"/>
                </a:solidFill>
                <a:latin typeface="French Script MT" pitchFamily="66" charset="0"/>
              </a:rPr>
              <a:t>Blaise</a:t>
            </a:r>
            <a:r>
              <a:rPr lang="cs-CZ" sz="3600" b="1" dirty="0" smtClean="0">
                <a:solidFill>
                  <a:schemeClr val="tx1"/>
                </a:solidFill>
                <a:latin typeface="French Script MT" pitchFamily="66" charset="0"/>
              </a:rPr>
              <a:t>  </a:t>
            </a:r>
            <a:r>
              <a:rPr lang="cs-CZ" sz="3200" b="1" dirty="0" smtClean="0">
                <a:solidFill>
                  <a:schemeClr val="tx1"/>
                </a:solidFill>
                <a:latin typeface="French Script MT" pitchFamily="66" charset="0"/>
              </a:rPr>
              <a:t>-francouzský fyzik a matematik, žil v sedmnáctém století. Zabýval se mimo jiné také zkoumáním hydrostatického tlaku.</a:t>
            </a:r>
          </a:p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French Script MT" pitchFamily="66" charset="0"/>
              </a:rPr>
              <a:t>Uvádí se, že podobné sázky uzavíral. </a:t>
            </a:r>
          </a:p>
          <a:p>
            <a:pPr algn="ctr"/>
            <a:endParaRPr lang="cs-CZ" sz="2800" b="1" dirty="0" smtClean="0">
              <a:solidFill>
                <a:schemeClr val="tx1"/>
              </a:solidFill>
              <a:latin typeface="French Script MT" pitchFamily="66" charset="0"/>
            </a:endParaRP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(V další látce se ještě s jeho jménem setkáme.)</a:t>
            </a:r>
          </a:p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Vice se můžete dozvědět na internetu nebo v literatuře.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42976" y="571480"/>
            <a:ext cx="6929486" cy="523220"/>
          </a:xfrm>
          <a:prstGeom prst="rect">
            <a:avLst/>
          </a:prstGeom>
          <a:solidFill>
            <a:srgbClr val="000099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Historická poznámka: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8" presetClass="entr" presetSubtype="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1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8" presetClass="entr" presetSubtype="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8" presetClass="entr" presetSubtype="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7" descr="C:\Documents and Settings\Fujitsu-Siemens\Local Settings\Temporary Internet Files\Content.IE5\5I15702U\MC9003105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2066" y="3071810"/>
            <a:ext cx="3643338" cy="364333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42844" y="1357298"/>
            <a:ext cx="8501122" cy="156966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Hydrostatický tlak nezávisí na množství kapaliny.  </a:t>
            </a:r>
          </a:p>
          <a:p>
            <a:r>
              <a:rPr lang="cs-CZ" sz="2400" dirty="0" smtClean="0"/>
              <a:t>I když se tato skutečnost  může zdát nepravděpodobná, hydrostatický tlak v dané kapalině nezávisí na množství kapaliny, ale na výšce jejího sloupce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2844" y="714356"/>
            <a:ext cx="8501122" cy="46166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Závisí hydrostatický tlak v dané kapalině na jejím množství?</a:t>
            </a:r>
            <a:endParaRPr lang="cs-CZ" sz="2400" b="1" dirty="0"/>
          </a:p>
        </p:txBody>
      </p:sp>
      <p:pic>
        <p:nvPicPr>
          <p:cNvPr id="6" name="Picture 6" descr="C:\Documents and Settings\Fujitsu-Siemens\Local Settings\Temporary Internet Files\Content.IE5\TX1IFBFF\MC900441428[1].png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tx2">
                <a:lumMod val="60000"/>
                <a:lumOff val="40000"/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7858148" y="0"/>
            <a:ext cx="971316" cy="971316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214282" y="5500702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/>
              <a:t>Zdroj obrázků: Galerie MS Office: </a:t>
            </a:r>
            <a:r>
              <a:rPr lang="cs-CZ" b="1" u="sng" dirty="0" smtClean="0">
                <a:hlinkClick r:id="rId4"/>
              </a:rPr>
              <a:t>www.office.</a:t>
            </a:r>
            <a:r>
              <a:rPr lang="cs-CZ" b="1" u="sng" dirty="0" err="1" smtClean="0">
                <a:hlinkClick r:id="rId4"/>
              </a:rPr>
              <a:t>microsoft.com</a:t>
            </a:r>
            <a:r>
              <a:rPr lang="cs-CZ" b="1" dirty="0" smtClean="0"/>
              <a:t>,  4/2013</a:t>
            </a:r>
          </a:p>
          <a:p>
            <a:r>
              <a:rPr lang="cs-CZ" b="1" dirty="0" smtClean="0"/>
              <a:t>a vlastní práce.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00694" y="142852"/>
            <a:ext cx="35004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Otázka na závěr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3" presetClass="entr" presetSubtype="16" fill="hold" nodeType="afterEffect">
                                  <p:stCondLst>
                                    <p:cond delay="6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500"/>
                            </p:stCondLst>
                            <p:childTnLst>
                              <p:par>
                                <p:cTn id="23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/>
      <p:bldP spid="8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1078</TotalTime>
  <Words>948</Words>
  <Application>Microsoft Office PowerPoint</Application>
  <PresentationFormat>Předvádění na obrazovce (4:3)</PresentationFormat>
  <Paragraphs>163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Snímek 1</vt:lpstr>
      <vt:lpstr>Anotace: PowerPointová Prezentace  seznamuje  s pojmem  hydrostatický tlak , prohlubuje dovednosti řešení fyzikálních úloh.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Oem</cp:lastModifiedBy>
  <cp:revision>129</cp:revision>
  <dcterms:created xsi:type="dcterms:W3CDTF">2013-05-02T20:28:49Z</dcterms:created>
  <dcterms:modified xsi:type="dcterms:W3CDTF">2013-05-28T18:11:48Z</dcterms:modified>
</cp:coreProperties>
</file>