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9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60" r:id="rId15"/>
    <p:sldId id="271" r:id="rId16"/>
    <p:sldId id="258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7FEEF7A8-2148-41AF-932E-2B4CF131CB58}">
          <p14:sldIdLst>
            <p14:sldId id="257"/>
            <p14:sldId id="256"/>
            <p14:sldId id="259"/>
            <p14:sldId id="261"/>
            <p14:sldId id="262"/>
            <p14:sldId id="263"/>
          </p14:sldIdLst>
        </p14:section>
        <p14:section name="Oddíl bez názvu" id="{2475B13A-EB15-4441-8343-1B7EA40F610A}">
          <p14:sldIdLst>
            <p14:sldId id="264"/>
            <p14:sldId id="265"/>
            <p14:sldId id="266"/>
            <p14:sldId id="267"/>
            <p14:sldId id="268"/>
            <p14:sldId id="269"/>
            <p14:sldId id="270"/>
            <p14:sldId id="260"/>
            <p14:sldId id="271"/>
            <p14:sldId id="258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F0D92-CEAC-4AB6-9874-1C97B729816E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702FB389-010C-4F8D-96D7-47D31E2D491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F0D92-CEAC-4AB6-9874-1C97B729816E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702FB389-010C-4F8D-96D7-47D31E2D491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F0D92-CEAC-4AB6-9874-1C97B729816E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702FB389-010C-4F8D-96D7-47D31E2D4916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AB4F0D92-CEAC-4AB6-9874-1C97B729816E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2FB389-010C-4F8D-96D7-47D31E2D491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F0D92-CEAC-4AB6-9874-1C97B729816E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702FB389-010C-4F8D-96D7-47D31E2D4916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F0D92-CEAC-4AB6-9874-1C97B729816E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702FB389-010C-4F8D-96D7-47D31E2D491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F0D92-CEAC-4AB6-9874-1C97B729816E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702FB389-010C-4F8D-96D7-47D31E2D491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702FB389-010C-4F8D-96D7-47D31E2D4916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F0D92-CEAC-4AB6-9874-1C97B729816E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702FB389-010C-4F8D-96D7-47D31E2D4916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AB4F0D92-CEAC-4AB6-9874-1C97B729816E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F0D92-CEAC-4AB6-9874-1C97B729816E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2FB389-010C-4F8D-96D7-47D31E2D491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702FB389-010C-4F8D-96D7-47D31E2D4916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F0D92-CEAC-4AB6-9874-1C97B729816E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AB4F0D92-CEAC-4AB6-9874-1C97B729816E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702FB389-010C-4F8D-96D7-47D31E2D4916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www.google.cz/url?sa=i&amp;rct=j&amp;q=pantheon+pa%C5%99%C3%AD%C5%BE&amp;source=images&amp;cd=&amp;cad=rja&amp;docid=qnSAiRydDNE7sM&amp;tbnid=ovxtJDAmgJp-ZM:&amp;ved=0CAUQjRw&amp;url=http%3A%2F%2Fcs.wikipedia.org%2Fwiki%2FPantheon_(Pa%25C5%2599%25C3%25AD%25C5%25BE)&amp;ei=eeOkUb_DMsaSO_H-gNgH&amp;bvm=bv.47008514,d.bGE&amp;psig=AFQjCNFbnWCJfjZ88MkFnP19kRkYrx0H9g&amp;ust=1369847019027445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www.google.cz/url?sa=i&amp;rct=j&amp;q=v&#237;t&#283;zn&#253;+oblouk&amp;source=images&amp;cd=&amp;docid=SO2D9B9ByNwdhM&amp;tbnid=Sjkilk6WStRt7M:&amp;ved=0CAUQjRw&amp;url=http%3A%2F%2Fwww.letenky-pariz.cz%2Fpamatky-pariz%2Farc-de-triomphe-vitezny-oblouk%2F&amp;ei=TeWkUe28C8WOOOmMgNgK&amp;bvm=bv.47008514,d.bGE&amp;psig=AFQjCNFJ1LFIrzGXC13bDj5sqRS_233l_w&amp;ust=1369847448179856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www.google.cz/url?sa=i&amp;rct=j&amp;q=n&#225;rodn&#237;+galerie+lond&#253;n&amp;source=images&amp;cd=&amp;cad=rja&amp;docid=Zhc0hlbcxcXAiM&amp;tbnid=gqiwP80eFVbr3M:&amp;ved=0CAUQjRw&amp;url=http%3A%2F%2Fwww.holidaycheck.cz%2Ffullscreen-N%25C3%25A1rodn%25C3%25AD%2Bgalerie%2BNational%2BGallery-ch_ub-id_1156663824.html&amp;ei=POekUbicG4PFPaXzgcgM&amp;psig=AFQjCNHpOPxdybXIJh46JF1InazvJSFC_w&amp;ust=1369847983331682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www.google.cz/url?sa=i&amp;rct=j&amp;q=braniborsk%C3%A1+br%C3%A1na&amp;source=images&amp;cd=&amp;cad=rja&amp;docid=fT3wr0J3VsKYJM&amp;tbnid=QZ7gecPLSmcpSM:&amp;ved=0CAUQjRw&amp;url=http%3A%2F%2Fwww.dinheirodemetal.com%2F2012_08_01_archive.html&amp;ei=UuukUdPqM8iIONysgNAI&amp;bvm=bv.47008514,d.ZWU&amp;psig=AFQjCNGMQ_k5M16gmqdcJ1lHX0ZNjOyxvg&amp;ust=1369848315828999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www.google.cz/url?sa=i&amp;rct=j&amp;q=petrohrad&amp;source=images&amp;cd=&amp;cad=rja&amp;docid=_L13EWD4O6DR9M&amp;tbnid=HCMBiLNrwGtvqM:&amp;ved=0CAUQjRw&amp;url=http%3A%2F%2Fwww.promitani.cz%2Fpetrohrad%2F&amp;ei=1uykUbuyJcLaOZfBgcgB&amp;bvm=bv.47008514,d.ZWU&amp;psig=AFQjCNFhUx7HXqpJ09xIMN956oZd41XTqg&amp;ust=1369849404627184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www.google.cz/url?sa=i&amp;rct=j&amp;q=Kapitol+ve+Washingtonu&amp;source=images&amp;cd=&amp;cad=rja&amp;docid=dMUjPmFh00fk3M&amp;tbnid=SJNeQwYw2ErJqM:&amp;ved=0CAUQjRw&amp;url=http%3A%2F%2Fwww.dovolena.eu%2Fusa%2Fkapitol%2F&amp;ei=Ne6kUbjMF4fkOvudgPAN&amp;psig=AFQjCNFOx3bGeji1qrmvheLM8mX9yml1qw&amp;ust=1369849757509329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://www.google.cz/url?sa=i&amp;rct=j&amp;q=park+versailles&amp;source=images&amp;cd=&amp;cad=rja&amp;docid=nJMBmRJ3w0NNPM&amp;tbnid=NZy4m2GbIDvNpM:&amp;ved=0CAUQjRw&amp;url=http%3A%2F%2Fwww.kafe.cz%2Frodina-a-domov%2Fcestovani%2Fversailles-nevidany-francouzsky-luxus-582.aspx&amp;ei=yvGkUdvFO8LXOdeogPAE&amp;bvm=bv.47008514,d.ZWU&amp;psig=AFQjCNFpxDktYxqdHnlUW3_ossx9lmsWWg&amp;ust=1369850654499517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hyperlink" Target="http://www.google.cz/url?sa=i&amp;rct=j&amp;q=anglick&#253;+park&amp;source=images&amp;cd=&amp;cad=rja&amp;docid=51_wOqEXbtrZqM&amp;tbnid=Dg_aq0tXaRn36M:&amp;ved=0CAUQjRw&amp;url=http%3A%2F%2Fwww.reflex.cz%2Fclanek%2Fzivot-a-styl%2F38521%2Fvstupte-do-strasidelneho-pokoje-dobrisskych-spisovatelu.html&amp;ei=TfKkUdfzL4i1PfmzgCg&amp;bvm=bv.47008514,d.ZWU&amp;psig=AFQjCNGtSmFP6eljTm9NQsADlueNV1bXYA&amp;ust=1369850821202115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http://www.google.cz/url?sa=i&amp;rct=j&amp;q=anglick%C3%BD+park&amp;source=images&amp;cd=&amp;cad=rja&amp;docid=k6_aSg7tUKoWoM&amp;tbnid=mLKr5VZYAbBlvM:&amp;ved=0CAUQjRw&amp;url=http%3A%2F%2Fwww.vizovice.eu%2Fturistika%2Fzamek-vizovice%2Fzamek-vizovice.html%3Ftisk%3Dano&amp;ei=s_OkUe2yAYasOK3ogYAM&amp;bvm=bv.47008514,d.ZWU&amp;psig=AFQjCNEetiKgCBBO8Uhq6BJcWUNiRCyzKQ&amp;ust=1369851175816913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hyperlink" Target="http://www.google.cz/url?sa=i&amp;rct=j&amp;q=anglick&#253;+park&amp;source=images&amp;cd=&amp;cad=rja&amp;docid=51_wOqEXbtrZqM&amp;tbnid=Dg_aq0tXaRn36M:&amp;ved=0CAUQjRw&amp;url=http%3A%2F%2Fwww.reflex.cz%2Fclanek%2Fzivot-a-styl%2F38521%2Fvstupte-do-strasidelneho-pokoje-dobrisskych-spisovatelu.html&amp;ei=TfKkUdfzL4i1PfmzgCg&amp;bvm=bv.47008514,d.ZWU&amp;psig=AFQjCNGtSmFP6eljTm9NQsADlueNV1bXYA&amp;ust=1369850821202115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http://www.google.cz/url?sa=i&amp;rct=j&amp;q=stavovsk&#233;+divadlo&amp;source=images&amp;cd=&amp;cad=rja&amp;docid=A8-Ccf5L0POuBM&amp;tbnid=z6UDlmySyRVotM:&amp;ved=0CAUQjRw&amp;url=http%3A%2F%2Fpaweru.blogspot.com%2F2011_02_01_archive.html&amp;ei=0PSkUcuGMM2-Pfj3gdgM&amp;bvm=bv.47008514,d.ZWU&amp;psig=AFQjCNH7097UuabIXvxtkKtLi-fVsiWPzg&amp;ust=1369851464828972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hyperlink" Target="http://www.google.cz/url?sa=i&amp;rct=j&amp;q=z&#225;mek+kyn&#382;vart&amp;source=images&amp;cd=&amp;cad=rja&amp;docid=yx794NEE8DAWyM&amp;tbnid=k0SwlM7__VcReM:&amp;ved=0CAUQjRw&amp;url=http%3A%2F%2Fturistickyatlas.cz%2Fvse%2Fmisto%2F7267_zamek-kynzvart.html&amp;ei=5PykUfOSLsLeOeHZgIgI&amp;psig=AFQjCNHh0jQqurDM0G4pfOyMylOsA0Hs4g&amp;ust=1369853504219527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hyperlink" Target="http://www.google.cz/url?sa=i&amp;rct=j&amp;q=z&#225;mek+ka&#269;ina&amp;source=images&amp;cd=&amp;cad=rja&amp;docid=bRbIHC4W0xBZDM&amp;tbnid=jp98iLwCA7ZMoM:&amp;ved=0CAUQjRw&amp;url=http%3A%2F%2Fblog.visionequartet.cz%2F2010%2F12%2Ftanecni-sal-kacina.html&amp;ei=hf6kUZyEIIeOO9f0gNAG&amp;psig=AFQjCNEhYc82_SM4EIN94KJbn0NwWLq-TQ&amp;ust=1369853710752017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v=LBdOuKeY1TI" TargetMode="External"/><Relationship Id="rId5" Type="http://schemas.openxmlformats.org/officeDocument/2006/relationships/image" Target="../media/image17.jpeg"/><Relationship Id="rId4" Type="http://schemas.openxmlformats.org/officeDocument/2006/relationships/hyperlink" Target="http://www.google.cz/url?sa=i&amp;rct=j&amp;q=z&#225;mek+ka&#269;ina&amp;source=images&amp;cd=&amp;cad=rja&amp;docid=cqbdT-KLIe1tjM&amp;tbnid=3VSDga25z-I9jM:&amp;ved=0CAUQjRw&amp;url=http%3A%2F%2Fwww.cnb.cz%2Fcs%2Fplatidla%2Fnumismatika%2Fplan_emise_2001-2005%2Fplan_kacina_soutez.html&amp;ei=n_2kUd-NC8eKONH4gRg&amp;psig=AFQjCNEhYc82_SM4EIN94KJbn0NwWLq-TQ&amp;ust=1369853710752017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71801137"/>
              </p:ext>
            </p:extLst>
          </p:nvPr>
        </p:nvGraphicFramePr>
        <p:xfrm>
          <a:off x="755650" y="2781300"/>
          <a:ext cx="7704138" cy="3584133"/>
        </p:xfrm>
        <a:graphic>
          <a:graphicData uri="http://schemas.openxmlformats.org/drawingml/2006/table">
            <a:tbl>
              <a:tblPr/>
              <a:tblGrid>
                <a:gridCol w="1445361"/>
                <a:gridCol w="137471"/>
                <a:gridCol w="6121306"/>
              </a:tblGrid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46" marR="44446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46" marR="44446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Základní škola a Mateřská škola, Hradec Králové, Úprkova 1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46" marR="44446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46" marR="44446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46" marR="44446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Nedbal Petr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46" marR="44446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82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46" marR="44446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46" marR="44446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VY_32_INOVACE_14A_18_DĚJINY 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KULTURY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VIII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. -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Klasicismus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46" marR="44446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46" marR="44446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46" marR="44446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14A_VV8.roč.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46" marR="44446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49072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ověření: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46" marR="44446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46" marR="44446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VM ověřen dne 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46" marR="44446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46" marR="44446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46" marR="44446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CZ.1.07/1.4.00/21.3215 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46" marR="44446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12618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46" marR="44446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46" marR="44446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je určen pro podporu učitelského výkladu, který vychází z učebnice pro dějepis:  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VÁLKOVÁ, Veronika. </a:t>
                      </a:r>
                      <a:r>
                        <a:rPr kumimoji="0" lang="cs-CZ" sz="1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Dějepis 6 - pravěk a starověk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. Praha: SPN-pedagogické nakladatelství, 2006, ISBN 80-7235-337-3. Napomáhá vyučujícímu ve vizualizaci výkladu, který se tak stává zajímavější a pro žáka poutavější a tudíž i zapamatovatelnější. DUM si klade za největší cíl naučit žáky rozdíly mezi hlavními a nejdůležitějšími slohy a styly, umět je poznat, poznat hlavní znaky a identifikovat v praxi. K presentaci je přidáno krátké video, které pohyblivým způsobem přibližuje žákům detaily děl a staveb.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46" marR="44446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10276" name="Obrázek 0" descr="Popis: logo EU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420688"/>
            <a:ext cx="7904162" cy="84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7" name="obrázek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9175" y="1909763"/>
            <a:ext cx="2152650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78" name="Rectangle 3"/>
          <p:cNvSpPr>
            <a:spLocks noChangeArrowheads="1"/>
          </p:cNvSpPr>
          <p:nvPr/>
        </p:nvSpPr>
        <p:spPr bwMode="auto">
          <a:xfrm>
            <a:off x="1368425" y="2224088"/>
            <a:ext cx="70199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/>
          <a:p>
            <a:endParaRPr lang="cs-CZ"/>
          </a:p>
        </p:txBody>
      </p:sp>
      <p:sp>
        <p:nvSpPr>
          <p:cNvPr id="10279" name="Rectangle 4"/>
          <p:cNvSpPr>
            <a:spLocks noChangeArrowheads="1"/>
          </p:cNvSpPr>
          <p:nvPr/>
        </p:nvSpPr>
        <p:spPr bwMode="auto">
          <a:xfrm>
            <a:off x="755650" y="1268413"/>
            <a:ext cx="7759700" cy="800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10280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5806448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620688"/>
            <a:ext cx="7772400" cy="1175792"/>
          </a:xfrm>
        </p:spPr>
        <p:txBody>
          <a:bodyPr>
            <a:normAutofit/>
          </a:bodyPr>
          <a:lstStyle/>
          <a:p>
            <a:r>
              <a:rPr lang="cs-CZ" sz="6000" dirty="0" smtClean="0"/>
              <a:t>KLASICISMUS</a:t>
            </a:r>
            <a:endParaRPr lang="cs-CZ" sz="6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989437" y="2708920"/>
            <a:ext cx="7552067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3200" dirty="0"/>
              <a:t>n</a:t>
            </a:r>
            <a:r>
              <a:rPr lang="cs-CZ" sz="3200" dirty="0" smtClean="0"/>
              <a:t>a přelomu 17. a 18. 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3200" dirty="0"/>
              <a:t>p</a:t>
            </a:r>
            <a:r>
              <a:rPr lang="cs-CZ" sz="3200" dirty="0" smtClean="0"/>
              <a:t>řísné linie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3200" dirty="0"/>
              <a:t>s</a:t>
            </a:r>
            <a:r>
              <a:rPr lang="cs-CZ" sz="3200" dirty="0" smtClean="0"/>
              <a:t>triktní antické dědictví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3200" dirty="0"/>
              <a:t>v</a:t>
            </a:r>
            <a:r>
              <a:rPr lang="cs-CZ" sz="3200" dirty="0" smtClean="0"/>
              <a:t>yužití jednoduchých antických sloupů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3200" dirty="0"/>
              <a:t>t</a:t>
            </a:r>
            <a:r>
              <a:rPr lang="cs-CZ" sz="3200" dirty="0" smtClean="0"/>
              <a:t>rojúhelníkovitý štít</a:t>
            </a:r>
          </a:p>
        </p:txBody>
      </p:sp>
    </p:spTree>
    <p:extLst>
      <p:ext uri="{BB962C8B-B14F-4D97-AF65-F5344CB8AC3E}">
        <p14:creationId xmlns:p14="http://schemas.microsoft.com/office/powerpoint/2010/main" val="1875073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Klasicismus ve Francii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6165304"/>
            <a:ext cx="8503920" cy="581816"/>
          </a:xfrm>
        </p:spPr>
        <p:txBody>
          <a:bodyPr/>
          <a:lstStyle/>
          <a:p>
            <a:pPr algn="ctr"/>
            <a:r>
              <a:rPr lang="cs-CZ" dirty="0" smtClean="0"/>
              <a:t>Chrám sv. </a:t>
            </a:r>
            <a:r>
              <a:rPr lang="cs-CZ" dirty="0" err="1" smtClean="0"/>
              <a:t>Genofery</a:t>
            </a:r>
            <a:r>
              <a:rPr lang="cs-CZ" dirty="0" smtClean="0"/>
              <a:t> v Paříži - Pantheon</a:t>
            </a:r>
            <a:endParaRPr lang="cs-CZ" dirty="0"/>
          </a:p>
        </p:txBody>
      </p:sp>
      <p:pic>
        <p:nvPicPr>
          <p:cNvPr id="1026" name="Picture 2" descr="http://upload.wikimedia.org/wikipedia/commons/thumb/f/f3/Pantéon_(Francia).jpg/250px-Pantéon_(Francia)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2037" y="1532564"/>
            <a:ext cx="4109442" cy="450395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2606" y="2967842"/>
            <a:ext cx="25587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t</a:t>
            </a:r>
            <a:r>
              <a:rPr lang="cs-CZ" b="1" dirty="0" smtClean="0"/>
              <a:t>rojúhelníkovitý štít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76256" y="2780928"/>
            <a:ext cx="18982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a</a:t>
            </a:r>
            <a:r>
              <a:rPr lang="cs-CZ" b="1" dirty="0" smtClean="0"/>
              <a:t>ntické sloupy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7584" y="1916832"/>
            <a:ext cx="15408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p</a:t>
            </a:r>
            <a:r>
              <a:rPr lang="cs-CZ" b="1" dirty="0" smtClean="0"/>
              <a:t>řísné linie</a:t>
            </a:r>
            <a:endParaRPr lang="cs-CZ" b="1" dirty="0"/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2123728" y="3501008"/>
            <a:ext cx="1584176" cy="648072"/>
          </a:xfrm>
          <a:prstGeom prst="straightConnector1">
            <a:avLst/>
          </a:prstGeom>
          <a:ln w="57150"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>
            <a:off x="6084168" y="3316707"/>
            <a:ext cx="1296144" cy="1696469"/>
          </a:xfrm>
          <a:prstGeom prst="straightConnector1">
            <a:avLst/>
          </a:prstGeom>
          <a:ln w="57150"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2360897" y="2286164"/>
            <a:ext cx="1584176" cy="1003466"/>
          </a:xfrm>
          <a:prstGeom prst="straightConnector1">
            <a:avLst/>
          </a:prstGeom>
          <a:ln w="57150"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15994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5949280"/>
            <a:ext cx="8503920" cy="797840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Vítězný oblouk v Paříži</a:t>
            </a:r>
            <a:endParaRPr lang="cs-CZ" dirty="0"/>
          </a:p>
        </p:txBody>
      </p:sp>
      <p:pic>
        <p:nvPicPr>
          <p:cNvPr id="2050" name="Picture 2" descr="http://www.letenky-pariz.cz/wp-content/uploads/2009/07/arc_bila.jpg">
            <a:hlinkClick r:id="rId2"/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956" t="6823" r="6323" b="5460"/>
          <a:stretch/>
        </p:blipFill>
        <p:spPr bwMode="auto">
          <a:xfrm>
            <a:off x="899592" y="467564"/>
            <a:ext cx="7336013" cy="523685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320611" y="620687"/>
            <a:ext cx="193033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Najdi a urči </a:t>
            </a:r>
          </a:p>
          <a:p>
            <a:pPr algn="ctr"/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hlavní znaky</a:t>
            </a:r>
          </a:p>
          <a:p>
            <a:pPr algn="ctr"/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architektury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991497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Anglická architektura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84036" y="5949280"/>
            <a:ext cx="8503920" cy="725832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Národní galerie v Londýně</a:t>
            </a:r>
            <a:endParaRPr lang="cs-CZ" dirty="0"/>
          </a:p>
        </p:txBody>
      </p:sp>
      <p:pic>
        <p:nvPicPr>
          <p:cNvPr id="3074" name="Picture 2" descr="http://www.holidaycheck.cz/data/urlaubsbilder/images/82/1156663824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340768"/>
            <a:ext cx="6144683" cy="4608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V="1">
            <a:off x="971600" y="3861048"/>
            <a:ext cx="2736304" cy="360040"/>
          </a:xfrm>
          <a:prstGeom prst="straightConnector1">
            <a:avLst/>
          </a:prstGeom>
          <a:ln w="762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4739294" y="1477461"/>
            <a:ext cx="29530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Urči hlavní znaky</a:t>
            </a:r>
            <a:endParaRPr lang="cs-CZ" sz="2800" dirty="0"/>
          </a:p>
        </p:txBody>
      </p:sp>
      <p:cxnSp>
        <p:nvCxnSpPr>
          <p:cNvPr id="9" name="Přímá spojnice se šipkou 8"/>
          <p:cNvCxnSpPr/>
          <p:nvPr/>
        </p:nvCxnSpPr>
        <p:spPr>
          <a:xfrm flipH="1">
            <a:off x="5508105" y="2132856"/>
            <a:ext cx="2664296" cy="720080"/>
          </a:xfrm>
          <a:prstGeom prst="straightConnector1">
            <a:avLst/>
          </a:prstGeom>
          <a:ln w="762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80020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Klasicismus v Německu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6176855"/>
            <a:ext cx="8503920" cy="653824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Braniborská brána v Berlíně</a:t>
            </a:r>
            <a:endParaRPr lang="cs-CZ" dirty="0"/>
          </a:p>
        </p:txBody>
      </p:sp>
      <p:pic>
        <p:nvPicPr>
          <p:cNvPr id="4098" name="Picture 2" descr="http://4.bp.blogspot.com/-3prB6gKhuts/Teu0GhlTq1I/AAAAAAAAAYg/mW1edMJYXTA/s1600/Portao_de_Brandemburgo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213" y="1784264"/>
            <a:ext cx="8424936" cy="4165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1449607" y="2455720"/>
            <a:ext cx="914400" cy="914400"/>
          </a:xfrm>
          <a:prstGeom prst="straightConnector1">
            <a:avLst/>
          </a:prstGeom>
          <a:ln w="762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443288" y="1916832"/>
            <a:ext cx="19207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s</a:t>
            </a:r>
            <a:r>
              <a:rPr lang="cs-CZ" sz="2800" dirty="0" smtClean="0"/>
              <a:t>ilné římsy</a:t>
            </a:r>
            <a:endParaRPr lang="cs-CZ" sz="2800" dirty="0"/>
          </a:p>
        </p:txBody>
      </p:sp>
      <p:cxnSp>
        <p:nvCxnSpPr>
          <p:cNvPr id="8" name="Přímá spojnice se šipkou 7"/>
          <p:cNvCxnSpPr/>
          <p:nvPr/>
        </p:nvCxnSpPr>
        <p:spPr>
          <a:xfrm flipH="1">
            <a:off x="6732240" y="2708920"/>
            <a:ext cx="1152128" cy="1584176"/>
          </a:xfrm>
          <a:prstGeom prst="straightConnector1">
            <a:avLst/>
          </a:prstGeom>
          <a:ln w="762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6516216" y="2060848"/>
            <a:ext cx="24625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a</a:t>
            </a:r>
            <a:r>
              <a:rPr lang="cs-CZ" sz="2800" dirty="0" smtClean="0"/>
              <a:t>ntické sloupy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028712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Klasicismus v Rusku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6093296"/>
            <a:ext cx="8503920" cy="581816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kostel v Petrohradu</a:t>
            </a:r>
            <a:endParaRPr lang="cs-CZ" dirty="0"/>
          </a:p>
        </p:txBody>
      </p:sp>
      <p:pic>
        <p:nvPicPr>
          <p:cNvPr id="5122" name="Picture 2" descr="http://www.promitani.cz/wp-content/uploads/2012/09/isakijevskij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608926"/>
            <a:ext cx="6840760" cy="4391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517486" y="1772816"/>
            <a:ext cx="35108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Najdeš hlavní znaky?</a:t>
            </a:r>
            <a:endParaRPr lang="cs-CZ" sz="24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64209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Klasicismus v USA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6021288"/>
            <a:ext cx="8503920" cy="65382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Kapitol ve Washingtonu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146" name="Picture 2" descr="http://www.dovolena.eu/media/img/gallery/img_1261486694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343648"/>
            <a:ext cx="6202660" cy="4639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87618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Zámecké parky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6165304"/>
            <a:ext cx="8503920" cy="509808"/>
          </a:xfrm>
        </p:spPr>
        <p:txBody>
          <a:bodyPr/>
          <a:lstStyle/>
          <a:p>
            <a:r>
              <a:rPr lang="cs-CZ" dirty="0"/>
              <a:t>f</a:t>
            </a:r>
            <a:r>
              <a:rPr lang="cs-CZ" dirty="0" smtClean="0"/>
              <a:t>rancouzský park</a:t>
            </a:r>
            <a:endParaRPr lang="cs-CZ" dirty="0"/>
          </a:p>
        </p:txBody>
      </p:sp>
      <p:pic>
        <p:nvPicPr>
          <p:cNvPr id="7170" name="Picture 2" descr="http://files.viaweb.cz/Image/4/zensky-svet-cestovani/1121-1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476366"/>
            <a:ext cx="7416824" cy="44500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http://img.reflex.cz/img/3/article/633432_dobris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196752"/>
            <a:ext cx="8592626" cy="4729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29346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http://www.vizovice.eu/user_data/zpravodajstvi/obrazky/Image/clanky/zamek/zam3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236" y="600906"/>
            <a:ext cx="7704856" cy="5275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Jaký je v parcích hlavní rozdíl…?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6093296"/>
            <a:ext cx="8503920" cy="581816"/>
          </a:xfrm>
        </p:spPr>
        <p:txBody>
          <a:bodyPr/>
          <a:lstStyle/>
          <a:p>
            <a:r>
              <a:rPr lang="cs-CZ" dirty="0" smtClean="0"/>
              <a:t>anglický park</a:t>
            </a:r>
            <a:endParaRPr lang="cs-CZ" dirty="0"/>
          </a:p>
        </p:txBody>
      </p:sp>
      <p:pic>
        <p:nvPicPr>
          <p:cNvPr id="5" name="Picture 4" descr="http://img.reflex.cz/img/3/article/633432_dobris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196752"/>
            <a:ext cx="8592626" cy="4729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901424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Architektura v České republice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6093296"/>
            <a:ext cx="8503920" cy="581816"/>
          </a:xfrm>
        </p:spPr>
        <p:txBody>
          <a:bodyPr/>
          <a:lstStyle/>
          <a:p>
            <a:r>
              <a:rPr lang="cs-CZ" dirty="0" smtClean="0"/>
              <a:t>Stavovské divadlo v Praze</a:t>
            </a:r>
            <a:endParaRPr lang="cs-CZ" dirty="0"/>
          </a:p>
        </p:txBody>
      </p:sp>
      <p:pic>
        <p:nvPicPr>
          <p:cNvPr id="9218" name="Picture 2" descr="http://4.bp.blogspot.com/-6qjWLi4akKA/TVqlNggE8BI/AAAAAAAACA0/_yHkNbb_Amw/s1600/stavovske-divadlo_1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6588" y="1265384"/>
            <a:ext cx="7200800" cy="478834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75856" y="1325959"/>
            <a:ext cx="46089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Najdeš i zde hlavní znaky…?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451642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6165304"/>
            <a:ext cx="8503920" cy="509808"/>
          </a:xfrm>
        </p:spPr>
        <p:txBody>
          <a:bodyPr/>
          <a:lstStyle/>
          <a:p>
            <a:pPr algn="ctr"/>
            <a:r>
              <a:rPr lang="cs-CZ" dirty="0" smtClean="0"/>
              <a:t>Zámek Kynžvart</a:t>
            </a:r>
            <a:endParaRPr lang="cs-CZ" dirty="0"/>
          </a:p>
        </p:txBody>
      </p:sp>
      <p:pic>
        <p:nvPicPr>
          <p:cNvPr id="10242" name="Picture 2" descr="http://turistickyatlas.cz/galery/galerie/Zamek_Kynzvart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529588"/>
            <a:ext cx="7416824" cy="556261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58109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07504" y="6093296"/>
            <a:ext cx="8503920" cy="581816"/>
          </a:xfrm>
        </p:spPr>
        <p:txBody>
          <a:bodyPr/>
          <a:lstStyle/>
          <a:p>
            <a:pPr algn="ctr"/>
            <a:r>
              <a:rPr lang="cs-CZ" dirty="0" smtClean="0"/>
              <a:t>Zámek </a:t>
            </a:r>
            <a:r>
              <a:rPr lang="cs-CZ" dirty="0" err="1" smtClean="0"/>
              <a:t>Kačina</a:t>
            </a:r>
            <a:endParaRPr lang="cs-CZ" dirty="0"/>
          </a:p>
        </p:txBody>
      </p:sp>
      <p:pic>
        <p:nvPicPr>
          <p:cNvPr id="11268" name="Picture 4" descr="http://3.bp.blogspot.com/_Jz6ZbCwzTlc/TQISDUfJkpI/AAAAAAAAAC8/UqDi3nH0rX4/s1600/PAM_012_Zamek_Kacina.jpg">
            <a:hlinkClick r:id="rId2"/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1966"/>
          <a:stretch/>
        </p:blipFill>
        <p:spPr bwMode="auto">
          <a:xfrm>
            <a:off x="404811" y="231235"/>
            <a:ext cx="8424936" cy="5876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6" name="Picture 2" descr="http://www.cnb.cz/miranda2/export/sites/www.cnb.cz/cs/platidla/numismatika/plan_emise_2001-2005/plan_kacina_soutez_obr_kacina03_big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724" y="278648"/>
            <a:ext cx="8424936" cy="5829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339752" y="5445224"/>
            <a:ext cx="51299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Typické znaky tohoto zámku…?</a:t>
            </a:r>
            <a:endParaRPr lang="cs-CZ" sz="2400" b="1" dirty="0">
              <a:solidFill>
                <a:srgbClr val="FFFF00"/>
              </a:solidFill>
            </a:endParaRPr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404811" y="278648"/>
            <a:ext cx="2871045" cy="1278144"/>
          </a:xfrm>
          <a:prstGeom prst="straightConnector1">
            <a:avLst/>
          </a:prstGeom>
          <a:ln w="7620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>
            <a:off x="7020272" y="1988840"/>
            <a:ext cx="1809475" cy="1638184"/>
          </a:xfrm>
          <a:prstGeom prst="straightConnector1">
            <a:avLst/>
          </a:prstGeom>
          <a:ln w="7620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V="1">
            <a:off x="407724" y="2474896"/>
            <a:ext cx="2871045" cy="1458160"/>
          </a:xfrm>
          <a:prstGeom prst="straightConnector1">
            <a:avLst/>
          </a:prstGeom>
          <a:ln w="7620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6813586" y="6302795"/>
            <a:ext cx="20313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Video </a:t>
            </a:r>
            <a:r>
              <a:rPr lang="cs-CZ" dirty="0" err="1" smtClean="0">
                <a:hlinkClick r:id="rId6"/>
              </a:rPr>
              <a:t>Kačina</a:t>
            </a:r>
            <a:r>
              <a:rPr lang="cs-CZ" dirty="0" smtClean="0">
                <a:hlinkClick r:id="rId6"/>
              </a:rPr>
              <a:t> 1:02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79293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Použité zdroje a 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734744" cy="4998296"/>
          </a:xfrm>
        </p:spPr>
        <p:txBody>
          <a:bodyPr>
            <a:normAutofit fontScale="92500"/>
          </a:bodyPr>
          <a:lstStyle/>
          <a:p>
            <a:r>
              <a:rPr lang="cs-CZ" sz="1400" dirty="0" smtClean="0"/>
              <a:t>AUTOR </a:t>
            </a:r>
            <a:r>
              <a:rPr lang="cs-CZ" sz="1400" dirty="0"/>
              <a:t>NEUVEDEN. </a:t>
            </a:r>
            <a:r>
              <a:rPr lang="cs-CZ" sz="1400" i="1" dirty="0"/>
              <a:t>cs.wikipedia.org</a:t>
            </a:r>
            <a:r>
              <a:rPr lang="cs-CZ" sz="1400" dirty="0"/>
              <a:t> [online]. [cit. 28.5.2013]. Dostupný na WWW: http://cs.wikipedia.org/wiki/Pantheon_(Pa%C5%99%C3%AD%C5%BE) </a:t>
            </a:r>
            <a:endParaRPr lang="pt-BR" sz="1400" dirty="0"/>
          </a:p>
          <a:p>
            <a:r>
              <a:rPr lang="pt-BR" sz="1400" dirty="0"/>
              <a:t>AUTOR NEUVEDEN. </a:t>
            </a:r>
            <a:r>
              <a:rPr lang="pt-BR" sz="1400" i="1" dirty="0"/>
              <a:t>www.letenky-pariz.cz</a:t>
            </a:r>
            <a:r>
              <a:rPr lang="pt-BR" sz="1400" dirty="0"/>
              <a:t> [online]. [cit. 28.5.2013]. Dostupný na WWW: http://www.letenky-pariz.cz/pamatky-pariz/arc-de-triomphe-vitezny-oblouk/ </a:t>
            </a:r>
          </a:p>
          <a:p>
            <a:r>
              <a:rPr lang="pt-BR" sz="1400" dirty="0"/>
              <a:t>AUTOR NEUVEDEN. </a:t>
            </a:r>
            <a:r>
              <a:rPr lang="pt-BR" sz="1400" i="1" dirty="0"/>
              <a:t>www.holidaycheck.cz</a:t>
            </a:r>
            <a:r>
              <a:rPr lang="pt-BR" sz="1400" dirty="0"/>
              <a:t> [online]. [cit. 28.5.2013]. Dostupný na WWW: http://www.holidaycheck.cz/fullscreen-Národní+galerie+Londýn+National+Gallery-ch_ub-id_1156663824.html </a:t>
            </a:r>
          </a:p>
          <a:p>
            <a:r>
              <a:rPr lang="pt-BR" sz="1400" dirty="0"/>
              <a:t>AUTOR NEUVEDEN. </a:t>
            </a:r>
            <a:r>
              <a:rPr lang="pt-BR" sz="1400" i="1" dirty="0"/>
              <a:t>www.dinheirodemetal.com</a:t>
            </a:r>
            <a:r>
              <a:rPr lang="pt-BR" sz="1400" dirty="0"/>
              <a:t> [online]. [cit. 28.5.2013]. Dostupný na WWW: http://www.dinheirodemetal.com/2012_08_01_archive.html </a:t>
            </a:r>
          </a:p>
          <a:p>
            <a:r>
              <a:rPr lang="pt-BR" sz="1400" dirty="0"/>
              <a:t>AUTOR NEUVEDEN. </a:t>
            </a:r>
            <a:r>
              <a:rPr lang="pt-BR" sz="1400" i="1" dirty="0"/>
              <a:t>www.promitani.cz</a:t>
            </a:r>
            <a:r>
              <a:rPr lang="pt-BR" sz="1400" dirty="0"/>
              <a:t> [online]. [cit. 28.5.2013]. Dostupný na WWW: http://www.promitani.cz/petrohrad/ </a:t>
            </a:r>
          </a:p>
          <a:p>
            <a:r>
              <a:rPr lang="pt-BR" sz="1400" dirty="0"/>
              <a:t>AUTOR NEUVEDEN. </a:t>
            </a:r>
            <a:r>
              <a:rPr lang="pt-BR" sz="1400" i="1" dirty="0"/>
              <a:t>www.dovolena.eu</a:t>
            </a:r>
            <a:r>
              <a:rPr lang="pt-BR" sz="1400" dirty="0"/>
              <a:t> [online]. [cit. 28.5.2013]. Dostupný na WWW: http://www.dovolena.eu/usa/kapitol/ </a:t>
            </a:r>
          </a:p>
          <a:p>
            <a:r>
              <a:rPr lang="pt-BR" sz="1400" dirty="0"/>
              <a:t>AUTOR NEUVEDEN. </a:t>
            </a:r>
            <a:r>
              <a:rPr lang="pt-BR" sz="1400" i="1" dirty="0"/>
              <a:t>www.kafe.cz</a:t>
            </a:r>
            <a:r>
              <a:rPr lang="pt-BR" sz="1400" dirty="0"/>
              <a:t> [online]. [cit. 28.5.2013]. Dostupný na WWW: http://www.kafe.cz/rodina-a-domov/cestovani/versailles-nevidany-francouzsky-luxus-582.aspx </a:t>
            </a:r>
          </a:p>
          <a:p>
            <a:r>
              <a:rPr lang="pt-BR" sz="1400" dirty="0"/>
              <a:t>AUTOR NEUVEDEN. </a:t>
            </a:r>
            <a:r>
              <a:rPr lang="pt-BR" sz="1400" i="1" dirty="0"/>
              <a:t>www.reflex.cz</a:t>
            </a:r>
            <a:r>
              <a:rPr lang="pt-BR" sz="1400" dirty="0"/>
              <a:t> [online]. [cit. 28.5.2013]. Dostupný na WWW: http://</a:t>
            </a:r>
            <a:r>
              <a:rPr lang="pt-BR" sz="1400" dirty="0" smtClean="0"/>
              <a:t>www.reflex.cz/clanek/zivot-a-styl/38521/vstupte-do-strasidelneho-pokoje-dobrisskych-spisovatelu.html</a:t>
            </a:r>
            <a:endParaRPr lang="pt-BR" sz="1400" dirty="0"/>
          </a:p>
          <a:p>
            <a:r>
              <a:rPr lang="pt-BR" sz="1400" dirty="0"/>
              <a:t>AUTOR NEUVEDEN. </a:t>
            </a:r>
            <a:r>
              <a:rPr lang="pt-BR" sz="1400" i="1" dirty="0"/>
              <a:t>www.vizovice.eu</a:t>
            </a:r>
            <a:r>
              <a:rPr lang="pt-BR" sz="1400" dirty="0"/>
              <a:t> [online]. [cit. 28.5.2013]. Dostupný na WWW: http://www.vizovice.eu/turistika/zamek-vizovice/zamek-vizovice.html?tisk=ano </a:t>
            </a:r>
            <a:r>
              <a:rPr lang="pt-BR" sz="1400" dirty="0" smtClean="0"/>
              <a:t> </a:t>
            </a:r>
            <a:endParaRPr lang="cs-CZ" sz="1400" dirty="0"/>
          </a:p>
          <a:p>
            <a:r>
              <a:rPr lang="cs-CZ" sz="1400" dirty="0"/>
              <a:t>AUTOR NEUVEDEN. </a:t>
            </a:r>
            <a:r>
              <a:rPr lang="cs-CZ" sz="1400" i="1" dirty="0"/>
              <a:t>paweru.blogspot.com</a:t>
            </a:r>
            <a:r>
              <a:rPr lang="cs-CZ" sz="1400" dirty="0"/>
              <a:t> [online]. [cit. 28.5.2013]. Dostupný na WWW: http://paweru.blogspot.cz/2011_02_01_archive.html </a:t>
            </a:r>
          </a:p>
          <a:p>
            <a:r>
              <a:rPr lang="cs-CZ" sz="1400" dirty="0"/>
              <a:t>AUTOR NEUVEDEN. </a:t>
            </a:r>
            <a:r>
              <a:rPr lang="cs-CZ" sz="1400" i="1" dirty="0"/>
              <a:t>turistickyatlas.cz</a:t>
            </a:r>
            <a:r>
              <a:rPr lang="cs-CZ" sz="1400" dirty="0"/>
              <a:t> [online]. [cit. 28.5.2013]. Dostupný na WWW: http://paweru.blogspot.cz/2011_02_01_archive.html </a:t>
            </a:r>
          </a:p>
        </p:txBody>
      </p:sp>
    </p:spTree>
    <p:extLst>
      <p:ext uri="{BB962C8B-B14F-4D97-AF65-F5344CB8AC3E}">
        <p14:creationId xmlns:p14="http://schemas.microsoft.com/office/powerpoint/2010/main" val="3739517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1613920"/>
          </a:xfrm>
        </p:spPr>
        <p:txBody>
          <a:bodyPr>
            <a:normAutofit/>
          </a:bodyPr>
          <a:lstStyle/>
          <a:p>
            <a:r>
              <a:rPr lang="pt-BR" sz="1400" dirty="0" smtClean="0"/>
              <a:t>AUTOR </a:t>
            </a:r>
            <a:r>
              <a:rPr lang="pt-BR" sz="1400" dirty="0"/>
              <a:t>NEUVEDEN. </a:t>
            </a:r>
            <a:r>
              <a:rPr lang="pt-BR" sz="1400" i="1" dirty="0"/>
              <a:t>www.cnb.cz</a:t>
            </a:r>
            <a:r>
              <a:rPr lang="pt-BR" sz="1400" dirty="0"/>
              <a:t> [online]. [cit. 28.5.2013]. Dostupný na WWW: http://www.cnb.cz/cs/platidla/numismatika/plan_emise_2001-2005/plan_kacina_soutez.html </a:t>
            </a:r>
            <a:endParaRPr lang="cs-CZ" sz="1400" dirty="0"/>
          </a:p>
          <a:p>
            <a:r>
              <a:rPr lang="cs-CZ" sz="1400" dirty="0"/>
              <a:t>AUTOR NEUVEDEN. </a:t>
            </a:r>
            <a:r>
              <a:rPr lang="cs-CZ" sz="1400" i="1" dirty="0"/>
              <a:t>blog.visionequartet.cz</a:t>
            </a:r>
            <a:r>
              <a:rPr lang="cs-CZ" sz="1400" dirty="0"/>
              <a:t> [online]. [cit. 28.5.2013]. Dostupný na WWW: http://blog.visionequartet.cz/2010/12/tanecni-sal-kacina.html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67544" y="4005064"/>
            <a:ext cx="16241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Použitá videa: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4725144"/>
            <a:ext cx="85689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pt-BR" sz="1400" dirty="0" smtClean="0">
                <a:effectLst/>
              </a:rPr>
              <a:t>AUTOR NEUVEDEN. </a:t>
            </a:r>
            <a:r>
              <a:rPr lang="pt-BR" sz="1400" i="1" dirty="0" smtClean="0">
                <a:effectLst/>
              </a:rPr>
              <a:t>www.youtube.com</a:t>
            </a:r>
            <a:r>
              <a:rPr lang="pt-BR" sz="1400" dirty="0" smtClean="0">
                <a:effectLst/>
              </a:rPr>
              <a:t> [online]. [cit. 28.5.2013]. Dostupný na WWW: http://www.youtube.com/watch?v=LBdOuKeY1TI 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202534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44609101"/>
              </p:ext>
            </p:extLst>
          </p:nvPr>
        </p:nvGraphicFramePr>
        <p:xfrm>
          <a:off x="395536" y="2911398"/>
          <a:ext cx="8624458" cy="3711729"/>
        </p:xfrm>
        <a:graphic>
          <a:graphicData uri="http://schemas.openxmlformats.org/drawingml/2006/table">
            <a:tbl>
              <a:tblPr/>
              <a:tblGrid>
                <a:gridCol w="1619757"/>
                <a:gridCol w="153855"/>
                <a:gridCol w="6850846"/>
              </a:tblGrid>
              <a:tr h="1488998"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Použití zdroje: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285750" marR="0" lvl="0" indent="-285750" algn="just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VÁLKOVÁ, Veronika. </a:t>
                      </a:r>
                      <a:r>
                        <a:rPr kumimoji="0" lang="cs-CZ" sz="1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Dějepis 6 - pravěk a starověk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. Praha: SPN-pedagogické nakladatelství, 2006, ISBN 80-7235-337-3.</a:t>
                      </a:r>
                    </a:p>
                    <a:p>
                      <a:pPr marL="285750" marR="0" lvl="0" indent="-285750" algn="just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tabLst/>
                      </a:pPr>
                      <a:r>
                        <a:rPr lang="cs-CZ" sz="1400" dirty="0" smtClean="0">
                          <a:latin typeface="Calibri" pitchFamily="34" charset="0"/>
                        </a:rPr>
                        <a:t>PROKOP, Vladimír. </a:t>
                      </a:r>
                      <a:r>
                        <a:rPr lang="cs-CZ" sz="1400" i="1" dirty="0" smtClean="0">
                          <a:latin typeface="Calibri" pitchFamily="34" charset="0"/>
                        </a:rPr>
                        <a:t>Kapitoly z dějin výtvarného umění: pro výuku dějin umění na středních školách</a:t>
                      </a:r>
                      <a:r>
                        <a:rPr lang="cs-CZ" sz="1400" dirty="0" smtClean="0">
                          <a:latin typeface="Calibri" pitchFamily="34" charset="0"/>
                        </a:rPr>
                        <a:t>. Sokolov: O.K.-Soft, 1997, 67 s</a:t>
                      </a:r>
                    </a:p>
                    <a:p>
                      <a:pPr marL="285750" marR="0" lvl="0" indent="-285750" algn="just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tabLst/>
                      </a:pPr>
                      <a:r>
                        <a:rPr lang="cs-CZ" sz="1400" dirty="0" smtClean="0">
                          <a:latin typeface="Calibri" pitchFamily="34" charset="0"/>
                        </a:rPr>
                        <a:t>MRÁZ, Bohumír a Marie ČERNÁ. </a:t>
                      </a:r>
                      <a:r>
                        <a:rPr lang="cs-CZ" sz="1400" i="1" dirty="0" smtClean="0">
                          <a:latin typeface="Calibri" pitchFamily="34" charset="0"/>
                        </a:rPr>
                        <a:t>Dějiny výtvarné kultury</a:t>
                      </a:r>
                      <a:r>
                        <a:rPr lang="cs-CZ" sz="1400" dirty="0" smtClean="0">
                          <a:latin typeface="Calibri" pitchFamily="34" charset="0"/>
                        </a:rPr>
                        <a:t>. 2., </a:t>
                      </a:r>
                      <a:r>
                        <a:rPr lang="cs-CZ" sz="1400" dirty="0" err="1" smtClean="0">
                          <a:latin typeface="Calibri" pitchFamily="34" charset="0"/>
                        </a:rPr>
                        <a:t>upr</a:t>
                      </a:r>
                      <a:r>
                        <a:rPr lang="cs-CZ" sz="1400" dirty="0" smtClean="0">
                          <a:latin typeface="Calibri" pitchFamily="34" charset="0"/>
                        </a:rPr>
                        <a:t>. vyd., V Idea Servis 1. vyd. Praha: Idea Servis, 1995-2002, 4 sv. (183, 209, 219 s.). ISBN 80-85970-01-51.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519597"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Citace: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viz výše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1674851"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Anotace: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je určen pro podporu učitelského výkladu, který vychází z učebnice pro dějepis:  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VÁLKOVÁ, Veronika. </a:t>
                      </a:r>
                      <a:r>
                        <a:rPr kumimoji="0" lang="cs-CZ" sz="1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Dějepis 6 - pravěk a starověk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. Praha: SPN-pedagogické nakladatelství, 2006, ISBN 80-7235-337-3. Napomáhá vyučujícímu ve vizualizaci výkladu, který se tak stává zajímavější a pro žáka poutavější a tudíž i zapamatovatelnější. DUM si klade za největší cíl naučit žáky rozdíly mezi hlavními a nejdůležitějšími slohy a styly, umět je poznat, poznat hlavní znaky a identifikovat v praxi. K presentaci je přidáno krátké video, které pohyblivým způsobem přibližuje žákům detaily děl a staveb.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7188" name="Obrázek 0" descr="Popis: logo EU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685" y="125412"/>
            <a:ext cx="7921625" cy="84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89" name="obrázek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6171" y="2002032"/>
            <a:ext cx="2152650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90" name="Rectangle 4"/>
          <p:cNvSpPr>
            <a:spLocks noChangeArrowheads="1"/>
          </p:cNvSpPr>
          <p:nvPr/>
        </p:nvSpPr>
        <p:spPr bwMode="auto">
          <a:xfrm>
            <a:off x="0" y="1201932"/>
            <a:ext cx="9144000" cy="800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/>
          <a:p>
            <a:pPr algn="ctr"/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 dirty="0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7191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0214550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139</TotalTime>
  <Words>493</Words>
  <Application>Microsoft Office PowerPoint</Application>
  <PresentationFormat>Předvádění na obrazovce (4:3)</PresentationFormat>
  <Paragraphs>91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Administrativní</vt:lpstr>
      <vt:lpstr>Prezentace aplikace PowerPoint</vt:lpstr>
      <vt:lpstr>KLASICISMUS</vt:lpstr>
      <vt:lpstr>Klasicismus ve Francii</vt:lpstr>
      <vt:lpstr>Prezentace aplikace PowerPoint</vt:lpstr>
      <vt:lpstr>Anglická architektura</vt:lpstr>
      <vt:lpstr>Klasicismus v Německu</vt:lpstr>
      <vt:lpstr>Klasicismus v Rusku</vt:lpstr>
      <vt:lpstr>Klasicismus v USA</vt:lpstr>
      <vt:lpstr>Zámecké parky</vt:lpstr>
      <vt:lpstr>Jaký je v parcích hlavní rozdíl…?</vt:lpstr>
      <vt:lpstr>Architektura v České republice</vt:lpstr>
      <vt:lpstr>Prezentace aplikace PowerPoint</vt:lpstr>
      <vt:lpstr>Prezentace aplikace PowerPoint</vt:lpstr>
      <vt:lpstr>Použité zdroje a citace: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ntb</dc:creator>
  <cp:lastModifiedBy>ntb</cp:lastModifiedBy>
  <cp:revision>15</cp:revision>
  <dcterms:created xsi:type="dcterms:W3CDTF">2013-05-28T16:54:46Z</dcterms:created>
  <dcterms:modified xsi:type="dcterms:W3CDTF">2013-05-28T19:14:37Z</dcterms:modified>
</cp:coreProperties>
</file>