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263" r:id="rId3"/>
    <p:sldId id="272" r:id="rId4"/>
    <p:sldId id="271" r:id="rId5"/>
    <p:sldId id="265" r:id="rId6"/>
    <p:sldId id="273" r:id="rId7"/>
    <p:sldId id="274" r:id="rId8"/>
    <p:sldId id="266" r:id="rId9"/>
    <p:sldId id="275" r:id="rId10"/>
    <p:sldId id="276" r:id="rId11"/>
    <p:sldId id="267" r:id="rId12"/>
    <p:sldId id="277" r:id="rId13"/>
    <p:sldId id="278" r:id="rId14"/>
    <p:sldId id="279" r:id="rId15"/>
    <p:sldId id="280" r:id="rId16"/>
    <p:sldId id="281" r:id="rId17"/>
    <p:sldId id="282" r:id="rId18"/>
    <p:sldId id="268" r:id="rId19"/>
    <p:sldId id="285" r:id="rId20"/>
    <p:sldId id="286" r:id="rId21"/>
    <p:sldId id="287" r:id="rId22"/>
    <p:sldId id="283" r:id="rId23"/>
    <p:sldId id="288" r:id="rId24"/>
    <p:sldId id="289" r:id="rId25"/>
    <p:sldId id="270" r:id="rId26"/>
    <p:sldId id="290" r:id="rId27"/>
    <p:sldId id="264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0203242"/>
              </p:ext>
            </p:extLst>
          </p:nvPr>
        </p:nvGraphicFramePr>
        <p:xfrm>
          <a:off x="1368425" y="2924944"/>
          <a:ext cx="6405925" cy="3215767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VY_32_INOVACE_5B_15_Napadení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SSSR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5B_Dě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18. 12. 2012 ve třídě 9. 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 učiva.  DUM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seznámí žáky přehledným způsobem  s válkou se Sovětským. Textová část slouží nejen jako osnova  výkladu, ale i podklad pro žáky k zápisu do sešitů. Obrazový materiál doplňuje žákům představu o tomto úseku dějin.</a:t>
                      </a:r>
                      <a:endParaRPr lang="cs-CZ" sz="14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NAPADENÍ SSSR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4400" dirty="0" smtClean="0">
                <a:solidFill>
                  <a:srgbClr val="002060"/>
                </a:solidFill>
              </a:rPr>
              <a:t> </a:t>
            </a:r>
            <a:endParaRPr lang="cs-CZ" sz="4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328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NAPADENÍ SSSR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algn="ctr">
              <a:buFont typeface="Wingdings" pitchFamily="2" charset="2"/>
              <a:buChar char="§"/>
            </a:pPr>
            <a:r>
              <a:rPr lang="cs-CZ" sz="4400" dirty="0">
                <a:solidFill>
                  <a:srgbClr val="002060"/>
                </a:solidFill>
              </a:rPr>
              <a:t>v</a:t>
            </a:r>
            <a:r>
              <a:rPr lang="cs-CZ" sz="4400" dirty="0" smtClean="0">
                <a:solidFill>
                  <a:srgbClr val="002060"/>
                </a:solidFill>
              </a:rPr>
              <a:t>álka se Sovětským svazem</a:t>
            </a:r>
          </a:p>
          <a:p>
            <a:pPr algn="ctr">
              <a:buFont typeface="Wingdings" pitchFamily="2" charset="2"/>
              <a:buChar char="§"/>
            </a:pPr>
            <a:endParaRPr lang="cs-CZ" sz="44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002060"/>
                </a:solidFill>
              </a:rPr>
              <a:t> </a:t>
            </a:r>
            <a:endParaRPr lang="cs-CZ" sz="4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5884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NAPADENÍ SSSR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algn="ctr">
              <a:buFont typeface="Wingdings" pitchFamily="2" charset="2"/>
              <a:buChar char="§"/>
            </a:pPr>
            <a:r>
              <a:rPr lang="cs-CZ" sz="4400" dirty="0">
                <a:solidFill>
                  <a:srgbClr val="002060"/>
                </a:solidFill>
              </a:rPr>
              <a:t>v</a:t>
            </a:r>
            <a:r>
              <a:rPr lang="cs-CZ" sz="4400" dirty="0" smtClean="0">
                <a:solidFill>
                  <a:srgbClr val="002060"/>
                </a:solidFill>
              </a:rPr>
              <a:t>álka se Sovětským svazem</a:t>
            </a:r>
          </a:p>
          <a:p>
            <a:pPr algn="ctr">
              <a:buFont typeface="Wingdings" pitchFamily="2" charset="2"/>
              <a:buChar char="§"/>
            </a:pPr>
            <a:endParaRPr lang="cs-CZ" sz="4400" dirty="0">
              <a:solidFill>
                <a:srgbClr val="002060"/>
              </a:solidFill>
            </a:endParaRPr>
          </a:p>
          <a:p>
            <a:pPr algn="ctr">
              <a:buFont typeface="Wingdings" pitchFamily="2" charset="2"/>
              <a:buChar char="§"/>
            </a:pPr>
            <a:r>
              <a:rPr lang="cs-CZ" sz="4400" dirty="0" smtClean="0">
                <a:solidFill>
                  <a:srgbClr val="002060"/>
                </a:solidFill>
              </a:rPr>
              <a:t>průběh bojů</a:t>
            </a:r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002060"/>
                </a:solidFill>
              </a:rPr>
              <a:t> </a:t>
            </a:r>
            <a:endParaRPr lang="cs-CZ" sz="4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5884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Válka se Sovětským svazem</a:t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968552"/>
          </a:xfrm>
        </p:spPr>
        <p:txBody>
          <a:bodyPr>
            <a:normAutofit/>
          </a:bodyPr>
          <a:lstStyle/>
          <a:p>
            <a:pPr algn="ctr">
              <a:buFont typeface="Wingdings" pitchFamily="2" charset="2"/>
              <a:buChar char="§"/>
            </a:pPr>
            <a:r>
              <a:rPr lang="cs-CZ" sz="3800" dirty="0" smtClean="0"/>
              <a:t>Hitler – </a:t>
            </a:r>
            <a:r>
              <a:rPr lang="cs-CZ" sz="3800" b="1" dirty="0" smtClean="0"/>
              <a:t>plán Barbarossa </a:t>
            </a:r>
            <a:r>
              <a:rPr lang="cs-CZ" sz="3800" dirty="0" smtClean="0"/>
              <a:t>→ přepadení SSSR (22. června 1941)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999700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Válka se Sovětským svazem</a:t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968552"/>
          </a:xfrm>
        </p:spPr>
        <p:txBody>
          <a:bodyPr>
            <a:normAutofit lnSpcReduction="10000"/>
          </a:bodyPr>
          <a:lstStyle/>
          <a:p>
            <a:pPr algn="ctr">
              <a:buFont typeface="Wingdings" pitchFamily="2" charset="2"/>
              <a:buChar char="§"/>
            </a:pPr>
            <a:r>
              <a:rPr lang="cs-CZ" sz="3800" dirty="0" smtClean="0"/>
              <a:t>Hitler – </a:t>
            </a:r>
            <a:r>
              <a:rPr lang="cs-CZ" sz="3800" b="1" dirty="0" smtClean="0"/>
              <a:t>plán Barbarossa </a:t>
            </a:r>
            <a:r>
              <a:rPr lang="cs-CZ" sz="3800" dirty="0" smtClean="0"/>
              <a:t>→ přepadení SSSR (22. června 1941)</a:t>
            </a:r>
          </a:p>
          <a:p>
            <a:pPr algn="ctr">
              <a:buFont typeface="Wingdings" pitchFamily="2" charset="2"/>
              <a:buChar char="§"/>
            </a:pPr>
            <a:r>
              <a:rPr lang="cs-CZ" sz="3800" b="1" dirty="0" smtClean="0"/>
              <a:t>zklamání Hitlera</a:t>
            </a:r>
          </a:p>
          <a:p>
            <a:pPr marL="0" indent="0" algn="ctr">
              <a:buNone/>
            </a:pPr>
            <a:r>
              <a:rPr lang="cs-CZ" sz="3800" dirty="0" smtClean="0"/>
              <a:t>- Japonsko nezaútočí na SSSR</a:t>
            </a:r>
          </a:p>
          <a:p>
            <a:pPr marL="0" indent="0" algn="ctr">
              <a:buNone/>
            </a:pPr>
            <a:r>
              <a:rPr lang="cs-CZ" sz="3800" dirty="0" smtClean="0"/>
              <a:t>- VB a F nebudou bojovat s Hitlerem proti ruským  bolševikům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579997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Válka se Sovětským svazem</a:t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968552"/>
          </a:xfrm>
        </p:spPr>
        <p:txBody>
          <a:bodyPr>
            <a:normAutofit fontScale="92500" lnSpcReduction="20000"/>
          </a:bodyPr>
          <a:lstStyle/>
          <a:p>
            <a:pPr algn="ctr">
              <a:buFont typeface="Wingdings" pitchFamily="2" charset="2"/>
              <a:buChar char="§"/>
            </a:pPr>
            <a:r>
              <a:rPr lang="cs-CZ" sz="3800" dirty="0" smtClean="0"/>
              <a:t>Hitler – </a:t>
            </a:r>
            <a:r>
              <a:rPr lang="cs-CZ" sz="3800" b="1" dirty="0" smtClean="0"/>
              <a:t>plán Barbarossa </a:t>
            </a:r>
            <a:r>
              <a:rPr lang="cs-CZ" sz="3800" dirty="0" smtClean="0"/>
              <a:t>→ přepadení SSSR (22. června 1941)</a:t>
            </a:r>
          </a:p>
          <a:p>
            <a:pPr algn="ctr">
              <a:buFont typeface="Wingdings" pitchFamily="2" charset="2"/>
              <a:buChar char="§"/>
            </a:pPr>
            <a:r>
              <a:rPr lang="cs-CZ" sz="3800" b="1" dirty="0" smtClean="0"/>
              <a:t>zklamání Hitlera</a:t>
            </a:r>
          </a:p>
          <a:p>
            <a:pPr marL="0" indent="0" algn="ctr">
              <a:buNone/>
            </a:pPr>
            <a:r>
              <a:rPr lang="cs-CZ" sz="3800" dirty="0" smtClean="0"/>
              <a:t>- Japonsko nezaútočí na SSSR</a:t>
            </a:r>
          </a:p>
          <a:p>
            <a:pPr marL="0" indent="0" algn="ctr">
              <a:buNone/>
            </a:pPr>
            <a:r>
              <a:rPr lang="cs-CZ" sz="3800" dirty="0" smtClean="0"/>
              <a:t>- VB a F nebudou bojovat s Hitlerem proti ruským  bolševikům</a:t>
            </a:r>
          </a:p>
          <a:p>
            <a:pPr algn="ctr">
              <a:buFont typeface="Wingdings" pitchFamily="2" charset="2"/>
              <a:buChar char="§"/>
            </a:pPr>
            <a:r>
              <a:rPr lang="cs-CZ" sz="3800" dirty="0" smtClean="0"/>
              <a:t>Hitler -  </a:t>
            </a:r>
            <a:r>
              <a:rPr lang="cs-CZ" sz="3800" b="1" dirty="0" smtClean="0"/>
              <a:t>blesková válka </a:t>
            </a:r>
            <a:r>
              <a:rPr lang="cs-CZ" sz="3800" dirty="0" smtClean="0"/>
              <a:t>(nedostatečné oblečení vojáků na zimu)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579997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Průběh bojů – r. 1941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9509" y="2332037"/>
            <a:ext cx="8964488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500" b="1" dirty="0" smtClean="0"/>
              <a:t>                             ↗ Pobaltí, Leningrad </a:t>
            </a:r>
          </a:p>
          <a:p>
            <a:pPr>
              <a:buFont typeface="Wingdings" pitchFamily="2" charset="2"/>
              <a:buChar char="§"/>
            </a:pPr>
            <a:r>
              <a:rPr lang="cs-CZ" sz="4500" b="1" dirty="0" smtClean="0"/>
              <a:t> Útok směr      → Moskva </a:t>
            </a:r>
          </a:p>
          <a:p>
            <a:pPr marL="0" indent="0">
              <a:buNone/>
            </a:pPr>
            <a:r>
              <a:rPr lang="cs-CZ" sz="4500" b="1" dirty="0" smtClean="0"/>
              <a:t>                             ↘ Ukrajina, Kavkaz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186967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Průběh bojů – r. 1941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ctr">
              <a:buFont typeface="Wingdings" pitchFamily="2" charset="2"/>
              <a:buChar char="§"/>
            </a:pPr>
            <a:r>
              <a:rPr lang="cs-CZ" sz="3000" b="1" dirty="0"/>
              <a:t>z</a:t>
            </a:r>
            <a:r>
              <a:rPr lang="cs-CZ" sz="3000" b="1" dirty="0" smtClean="0"/>
              <a:t>počátku rychlý potup německých armád</a:t>
            </a:r>
          </a:p>
          <a:p>
            <a:pPr marL="0" indent="0">
              <a:buNone/>
            </a:pPr>
            <a:endParaRPr lang="cs-CZ" sz="3000" b="1" dirty="0" smtClean="0"/>
          </a:p>
          <a:p>
            <a:pPr marL="0" indent="0">
              <a:buNone/>
            </a:pPr>
            <a:r>
              <a:rPr lang="cs-CZ" sz="2800" dirty="0" smtClean="0"/>
              <a:t>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627606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Průběh bojů – r. 1941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ctr">
              <a:buFont typeface="Wingdings" pitchFamily="2" charset="2"/>
              <a:buChar char="§"/>
            </a:pPr>
            <a:r>
              <a:rPr lang="cs-CZ" sz="3000" b="1" dirty="0"/>
              <a:t>z</a:t>
            </a:r>
            <a:r>
              <a:rPr lang="cs-CZ" sz="3000" b="1" dirty="0" smtClean="0"/>
              <a:t>počátku rychlý potup německých armád</a:t>
            </a:r>
          </a:p>
          <a:p>
            <a:pPr marL="0" indent="0">
              <a:buNone/>
            </a:pPr>
            <a:endParaRPr lang="cs-CZ" sz="3000" b="1" dirty="0" smtClean="0"/>
          </a:p>
          <a:p>
            <a:pPr>
              <a:buFont typeface="Wingdings" pitchFamily="2" charset="2"/>
              <a:buChar char="§"/>
            </a:pPr>
            <a:r>
              <a:rPr lang="cs-CZ" sz="3000" b="1" dirty="0" smtClean="0"/>
              <a:t>armáda </a:t>
            </a:r>
          </a:p>
          <a:p>
            <a:pPr marL="0" indent="0">
              <a:buNone/>
            </a:pPr>
            <a:r>
              <a:rPr lang="cs-CZ" sz="3000" b="1" dirty="0"/>
              <a:t>	</a:t>
            </a:r>
            <a:r>
              <a:rPr lang="cs-CZ" sz="3000" b="1" dirty="0" smtClean="0"/>
              <a:t>„Sever“ - září 1941 Leningrad (blokáda)</a:t>
            </a:r>
          </a:p>
          <a:p>
            <a:pPr marL="0" indent="0">
              <a:buNone/>
            </a:pPr>
            <a:r>
              <a:rPr lang="cs-CZ" sz="3000" b="1" dirty="0"/>
              <a:t> </a:t>
            </a:r>
            <a:r>
              <a:rPr lang="cs-CZ" sz="3000" b="1" dirty="0" smtClean="0"/>
              <a:t>          „Střed“ - k Moskvě, obrana neprolomena,</a:t>
            </a:r>
          </a:p>
          <a:p>
            <a:pPr marL="0" indent="0">
              <a:buNone/>
            </a:pPr>
            <a:r>
              <a:rPr lang="cs-CZ" sz="3000" b="1" dirty="0"/>
              <a:t>	</a:t>
            </a:r>
            <a:r>
              <a:rPr lang="cs-CZ" sz="3000" b="1" dirty="0" smtClean="0"/>
              <a:t>	       prosinec protiútok Rudé armády</a:t>
            </a:r>
          </a:p>
          <a:p>
            <a:pPr marL="0" indent="0">
              <a:buNone/>
            </a:pPr>
            <a:r>
              <a:rPr lang="cs-CZ" sz="3000" b="1" dirty="0"/>
              <a:t> </a:t>
            </a:r>
            <a:r>
              <a:rPr lang="cs-CZ" sz="3000" b="1" dirty="0" smtClean="0"/>
              <a:t>          „Jih“      - postup ke Stalingradu   </a:t>
            </a:r>
          </a:p>
          <a:p>
            <a:pPr marL="0" indent="0">
              <a:buNone/>
            </a:pPr>
            <a:endParaRPr lang="cs-CZ" sz="3000" b="1" dirty="0" smtClean="0"/>
          </a:p>
          <a:p>
            <a:pPr marL="0" indent="0">
              <a:buNone/>
            </a:pPr>
            <a:r>
              <a:rPr lang="cs-CZ" sz="2800" dirty="0" smtClean="0"/>
              <a:t>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182532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Průběh bojů -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blokáda 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Leningradu</a:t>
            </a:r>
            <a:r>
              <a:rPr lang="cs-CZ" dirty="0">
                <a:solidFill>
                  <a:srgbClr val="00B050"/>
                </a:solidFill>
              </a:rPr>
              <a:t/>
            </a:r>
            <a:br>
              <a:rPr lang="cs-CZ" dirty="0">
                <a:solidFill>
                  <a:srgbClr val="00B05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Font typeface="Wingdings" pitchFamily="2" charset="2"/>
              <a:buChar char="q"/>
            </a:pPr>
            <a:r>
              <a:rPr lang="cs-CZ" dirty="0" smtClean="0"/>
              <a:t>  ostřelován a bombardován</a:t>
            </a:r>
          </a:p>
        </p:txBody>
      </p:sp>
    </p:spTree>
    <p:extLst>
      <p:ext uri="{BB962C8B-B14F-4D97-AF65-F5344CB8AC3E}">
        <p14:creationId xmlns:p14="http://schemas.microsoft.com/office/powerpoint/2010/main" val="1090450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Průběh bojů -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blokáda 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Leningradu</a:t>
            </a:r>
            <a:r>
              <a:rPr lang="cs-CZ" dirty="0">
                <a:solidFill>
                  <a:srgbClr val="00B050"/>
                </a:solidFill>
              </a:rPr>
              <a:t/>
            </a:r>
            <a:br>
              <a:rPr lang="cs-CZ" dirty="0">
                <a:solidFill>
                  <a:srgbClr val="00B05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Font typeface="Wingdings" pitchFamily="2" charset="2"/>
              <a:buChar char="q"/>
            </a:pPr>
            <a:r>
              <a:rPr lang="cs-CZ" dirty="0" smtClean="0"/>
              <a:t>  ostřelován a bombardován</a:t>
            </a:r>
          </a:p>
          <a:p>
            <a:pPr algn="ctr">
              <a:buFont typeface="Wingdings" pitchFamily="2" charset="2"/>
              <a:buChar char="q"/>
            </a:pPr>
            <a:r>
              <a:rPr lang="cs-CZ" dirty="0" smtClean="0"/>
              <a:t>  Ladožské jezero – jediné spojení s okolím</a:t>
            </a:r>
          </a:p>
          <a:p>
            <a:pPr marL="0" indent="0" algn="ctr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8223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Průběh bojů -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blokáda 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Leningradu</a:t>
            </a:r>
            <a:r>
              <a:rPr lang="cs-CZ" dirty="0">
                <a:solidFill>
                  <a:srgbClr val="00B050"/>
                </a:solidFill>
              </a:rPr>
              <a:t/>
            </a:r>
            <a:br>
              <a:rPr lang="cs-CZ" dirty="0">
                <a:solidFill>
                  <a:srgbClr val="00B05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Font typeface="Wingdings" pitchFamily="2" charset="2"/>
              <a:buChar char="q"/>
            </a:pPr>
            <a:r>
              <a:rPr lang="cs-CZ" dirty="0" smtClean="0"/>
              <a:t>  ostřelován a bombardován</a:t>
            </a:r>
          </a:p>
          <a:p>
            <a:pPr algn="ctr">
              <a:buFont typeface="Wingdings" pitchFamily="2" charset="2"/>
              <a:buChar char="q"/>
            </a:pPr>
            <a:r>
              <a:rPr lang="cs-CZ" dirty="0" smtClean="0"/>
              <a:t>  Ladožské jezero – jediné spojení s okolím</a:t>
            </a:r>
          </a:p>
          <a:p>
            <a:pPr algn="ctr"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   nedostatek jídla a tepla → umírání</a:t>
            </a:r>
          </a:p>
        </p:txBody>
      </p:sp>
    </p:spTree>
    <p:extLst>
      <p:ext uri="{BB962C8B-B14F-4D97-AF65-F5344CB8AC3E}">
        <p14:creationId xmlns:p14="http://schemas.microsoft.com/office/powerpoint/2010/main" val="3028223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Průběh bojů -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blokáda 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Leningradu</a:t>
            </a:r>
            <a:r>
              <a:rPr lang="cs-CZ" dirty="0">
                <a:solidFill>
                  <a:srgbClr val="00B050"/>
                </a:solidFill>
              </a:rPr>
              <a:t/>
            </a:r>
            <a:br>
              <a:rPr lang="cs-CZ" dirty="0">
                <a:solidFill>
                  <a:srgbClr val="00B05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Font typeface="Wingdings" pitchFamily="2" charset="2"/>
              <a:buChar char="q"/>
            </a:pPr>
            <a:r>
              <a:rPr lang="cs-CZ" dirty="0" smtClean="0"/>
              <a:t>  ostřelován a bombardován</a:t>
            </a:r>
          </a:p>
          <a:p>
            <a:pPr algn="ctr">
              <a:buFont typeface="Wingdings" pitchFamily="2" charset="2"/>
              <a:buChar char="q"/>
            </a:pPr>
            <a:r>
              <a:rPr lang="cs-CZ" dirty="0" smtClean="0"/>
              <a:t>  Ladožské jezero – jediné spojení s okolím</a:t>
            </a:r>
          </a:p>
          <a:p>
            <a:pPr algn="ctr"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   nedostatek jídla a tepla → umírání</a:t>
            </a:r>
          </a:p>
          <a:p>
            <a:pPr algn="ctr"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nedostatek léků</a:t>
            </a:r>
          </a:p>
          <a:p>
            <a:pPr marL="0" indent="0" algn="ctr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8223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Průběh bojů -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blokáda 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Leningradu</a:t>
            </a:r>
            <a:r>
              <a:rPr lang="cs-CZ" dirty="0">
                <a:solidFill>
                  <a:srgbClr val="00B050"/>
                </a:solidFill>
              </a:rPr>
              <a:t/>
            </a:r>
            <a:br>
              <a:rPr lang="cs-CZ" dirty="0">
                <a:solidFill>
                  <a:srgbClr val="00B05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Font typeface="Wingdings" pitchFamily="2" charset="2"/>
              <a:buChar char="q"/>
            </a:pPr>
            <a:r>
              <a:rPr lang="cs-CZ" dirty="0" smtClean="0"/>
              <a:t>  ostřelován a bombardován</a:t>
            </a:r>
          </a:p>
          <a:p>
            <a:pPr algn="ctr">
              <a:buFont typeface="Wingdings" pitchFamily="2" charset="2"/>
              <a:buChar char="q"/>
            </a:pPr>
            <a:r>
              <a:rPr lang="cs-CZ" dirty="0" smtClean="0"/>
              <a:t>  Ladožské jezero – jediné spojení s okolím</a:t>
            </a:r>
          </a:p>
          <a:p>
            <a:pPr algn="ctr"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   nedostatek jídla a tepla → umírání</a:t>
            </a:r>
          </a:p>
          <a:p>
            <a:pPr algn="ctr"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nedostatek léků</a:t>
            </a:r>
          </a:p>
          <a:p>
            <a:pPr algn="ctr"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blokáda trvala 900 dní</a:t>
            </a:r>
          </a:p>
          <a:p>
            <a:pPr marL="0" indent="0" algn="ctr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8223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Průběh bojů -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blokáda 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Leningradu</a:t>
            </a:r>
            <a:r>
              <a:rPr lang="cs-CZ" dirty="0">
                <a:solidFill>
                  <a:srgbClr val="00B050"/>
                </a:solidFill>
              </a:rPr>
              <a:t/>
            </a:r>
            <a:br>
              <a:rPr lang="cs-CZ" dirty="0">
                <a:solidFill>
                  <a:srgbClr val="00B05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Font typeface="Wingdings" pitchFamily="2" charset="2"/>
              <a:buChar char="q"/>
            </a:pPr>
            <a:r>
              <a:rPr lang="cs-CZ" dirty="0" smtClean="0"/>
              <a:t>  ostřelován a bombardován</a:t>
            </a:r>
          </a:p>
          <a:p>
            <a:pPr algn="ctr">
              <a:buFont typeface="Wingdings" pitchFamily="2" charset="2"/>
              <a:buChar char="q"/>
            </a:pPr>
            <a:r>
              <a:rPr lang="cs-CZ" dirty="0" smtClean="0"/>
              <a:t>  Ladožské jezero – jediné spojení s okolím</a:t>
            </a:r>
          </a:p>
          <a:p>
            <a:pPr algn="ctr"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   nedostatek jídla a tepla → umírání</a:t>
            </a:r>
          </a:p>
          <a:p>
            <a:pPr algn="ctr"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nedostatek léků</a:t>
            </a:r>
          </a:p>
          <a:p>
            <a:pPr algn="ctr"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blokáda trvala 900 dní</a:t>
            </a:r>
          </a:p>
          <a:p>
            <a:pPr algn="ctr">
              <a:buFont typeface="Wingdings" pitchFamily="2" charset="2"/>
              <a:buChar char="q"/>
            </a:pPr>
            <a:r>
              <a:rPr lang="cs-CZ" dirty="0" smtClean="0"/>
              <a:t>  Leningradský symfonický orchestr - morální  </a:t>
            </a:r>
          </a:p>
          <a:p>
            <a:pPr marL="0" indent="0" algn="ctr">
              <a:buNone/>
            </a:pPr>
            <a:r>
              <a:rPr lang="cs-CZ" dirty="0" smtClean="0"/>
              <a:t>podpora obyvatel </a:t>
            </a:r>
          </a:p>
          <a:p>
            <a:pPr marL="0" indent="0" algn="ctr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8223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Průběh bojů -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blokáda 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Leningradu</a:t>
            </a:r>
            <a:r>
              <a:rPr lang="cs-CZ" dirty="0">
                <a:solidFill>
                  <a:srgbClr val="00B050"/>
                </a:solidFill>
              </a:rPr>
              <a:t/>
            </a:r>
            <a:br>
              <a:rPr lang="cs-CZ" dirty="0">
                <a:solidFill>
                  <a:srgbClr val="00B05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>
              <a:buFont typeface="Wingdings" pitchFamily="2" charset="2"/>
              <a:buChar char="q"/>
            </a:pPr>
            <a:r>
              <a:rPr lang="cs-CZ" dirty="0" smtClean="0"/>
              <a:t>  ostřelován a bombardován</a:t>
            </a:r>
          </a:p>
          <a:p>
            <a:pPr algn="ctr">
              <a:buFont typeface="Wingdings" pitchFamily="2" charset="2"/>
              <a:buChar char="q"/>
            </a:pPr>
            <a:r>
              <a:rPr lang="cs-CZ" dirty="0" smtClean="0"/>
              <a:t>  Ladožské jezero – jediné spojení s okolím</a:t>
            </a:r>
          </a:p>
          <a:p>
            <a:pPr algn="ctr"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   nedostatek jídla a tepla → umírání</a:t>
            </a:r>
          </a:p>
          <a:p>
            <a:pPr algn="ctr"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nedostatek léků</a:t>
            </a:r>
          </a:p>
          <a:p>
            <a:pPr algn="ctr"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blokáda trvala 900 dní</a:t>
            </a:r>
          </a:p>
          <a:p>
            <a:pPr algn="ctr">
              <a:buFont typeface="Wingdings" pitchFamily="2" charset="2"/>
              <a:buChar char="q"/>
            </a:pPr>
            <a:r>
              <a:rPr lang="cs-CZ" dirty="0" smtClean="0"/>
              <a:t>  Leningradský symfonický orchestr - morální  </a:t>
            </a:r>
          </a:p>
          <a:p>
            <a:pPr marL="0" indent="0" algn="ctr">
              <a:buNone/>
            </a:pPr>
            <a:r>
              <a:rPr lang="cs-CZ" dirty="0" smtClean="0"/>
              <a:t>podpora obyvatel </a:t>
            </a:r>
          </a:p>
          <a:p>
            <a:pPr algn="ctr"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 velké hrdinství Leningraďanů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8223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Průběh bojů - </a:t>
            </a:r>
            <a:r>
              <a:rPr lang="cs-CZ" dirty="0" smtClean="0">
                <a:solidFill>
                  <a:srgbClr val="00B050"/>
                </a:solidFill>
              </a:rPr>
              <a:t>Stalingrad</a:t>
            </a:r>
            <a:r>
              <a:rPr lang="cs-CZ" dirty="0">
                <a:solidFill>
                  <a:srgbClr val="00B050"/>
                </a:solidFill>
              </a:rPr>
              <a:t/>
            </a:r>
            <a:br>
              <a:rPr lang="cs-CZ" dirty="0">
                <a:solidFill>
                  <a:srgbClr val="00B05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ctr">
              <a:buFont typeface="Wingdings" pitchFamily="2" charset="2"/>
              <a:buChar char="q"/>
            </a:pPr>
            <a:endParaRPr lang="cs-CZ" sz="5000" dirty="0"/>
          </a:p>
        </p:txBody>
      </p:sp>
    </p:spTree>
    <p:extLst>
      <p:ext uri="{BB962C8B-B14F-4D97-AF65-F5344CB8AC3E}">
        <p14:creationId xmlns:p14="http://schemas.microsoft.com/office/powerpoint/2010/main" val="3759945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Průběh bojů - </a:t>
            </a:r>
            <a:r>
              <a:rPr lang="cs-CZ" dirty="0" smtClean="0">
                <a:solidFill>
                  <a:srgbClr val="00B050"/>
                </a:solidFill>
              </a:rPr>
              <a:t>Stalingrad</a:t>
            </a:r>
            <a:r>
              <a:rPr lang="cs-CZ" dirty="0">
                <a:solidFill>
                  <a:srgbClr val="00B050"/>
                </a:solidFill>
              </a:rPr>
              <a:t/>
            </a:r>
            <a:br>
              <a:rPr lang="cs-CZ" dirty="0">
                <a:solidFill>
                  <a:srgbClr val="00B05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ctr">
              <a:buFont typeface="Wingdings" pitchFamily="2" charset="2"/>
              <a:buChar char="q"/>
            </a:pPr>
            <a:r>
              <a:rPr lang="cs-CZ" sz="4500" dirty="0" smtClean="0"/>
              <a:t>strategicky důležité město na Volze</a:t>
            </a:r>
          </a:p>
        </p:txBody>
      </p:sp>
    </p:spTree>
    <p:extLst>
      <p:ext uri="{BB962C8B-B14F-4D97-AF65-F5344CB8AC3E}">
        <p14:creationId xmlns:p14="http://schemas.microsoft.com/office/powerpoint/2010/main" val="2221609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Průběh bojů - </a:t>
            </a:r>
            <a:r>
              <a:rPr lang="cs-CZ" dirty="0" smtClean="0">
                <a:solidFill>
                  <a:srgbClr val="00B050"/>
                </a:solidFill>
              </a:rPr>
              <a:t>Stalingrad</a:t>
            </a:r>
            <a:r>
              <a:rPr lang="cs-CZ" dirty="0">
                <a:solidFill>
                  <a:srgbClr val="00B050"/>
                </a:solidFill>
              </a:rPr>
              <a:t/>
            </a:r>
            <a:br>
              <a:rPr lang="cs-CZ" dirty="0">
                <a:solidFill>
                  <a:srgbClr val="00B05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ctr">
              <a:buFont typeface="Wingdings" pitchFamily="2" charset="2"/>
              <a:buChar char="q"/>
            </a:pPr>
            <a:r>
              <a:rPr lang="cs-CZ" sz="4500" dirty="0" smtClean="0"/>
              <a:t>strategicky důležité město na Volze</a:t>
            </a:r>
          </a:p>
          <a:p>
            <a:pPr algn="ctr">
              <a:buFont typeface="Wingdings" pitchFamily="2" charset="2"/>
              <a:buChar char="q"/>
            </a:pPr>
            <a:r>
              <a:rPr lang="cs-CZ" sz="4500" dirty="0" smtClean="0"/>
              <a:t>armáda „Jih“ v létě 1942 do Leningradu</a:t>
            </a:r>
          </a:p>
        </p:txBody>
      </p:sp>
    </p:spTree>
    <p:extLst>
      <p:ext uri="{BB962C8B-B14F-4D97-AF65-F5344CB8AC3E}">
        <p14:creationId xmlns:p14="http://schemas.microsoft.com/office/powerpoint/2010/main" val="2221609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Průběh bojů - </a:t>
            </a:r>
            <a:r>
              <a:rPr lang="cs-CZ" dirty="0" smtClean="0">
                <a:solidFill>
                  <a:srgbClr val="00B050"/>
                </a:solidFill>
              </a:rPr>
              <a:t>Stalingrad</a:t>
            </a:r>
            <a:r>
              <a:rPr lang="cs-CZ" dirty="0">
                <a:solidFill>
                  <a:srgbClr val="00B050"/>
                </a:solidFill>
              </a:rPr>
              <a:t/>
            </a:r>
            <a:br>
              <a:rPr lang="cs-CZ" dirty="0">
                <a:solidFill>
                  <a:srgbClr val="00B05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ctr">
              <a:buFont typeface="Wingdings" pitchFamily="2" charset="2"/>
              <a:buChar char="q"/>
            </a:pPr>
            <a:r>
              <a:rPr lang="cs-CZ" sz="4500" dirty="0" smtClean="0"/>
              <a:t>strategicky důležité město na Volze</a:t>
            </a:r>
          </a:p>
          <a:p>
            <a:pPr algn="ctr">
              <a:buFont typeface="Wingdings" pitchFamily="2" charset="2"/>
              <a:buChar char="q"/>
            </a:pPr>
            <a:r>
              <a:rPr lang="cs-CZ" sz="4500" dirty="0" smtClean="0"/>
              <a:t>armáda „Jih“ v létě 1942 do Leningradu</a:t>
            </a:r>
          </a:p>
          <a:p>
            <a:pPr algn="ctr">
              <a:buFont typeface="Wingdings" pitchFamily="2" charset="2"/>
              <a:buChar char="q"/>
            </a:pPr>
            <a:r>
              <a:rPr lang="cs-CZ" sz="4500" dirty="0" smtClean="0"/>
              <a:t>boj o každou ulici, o každý dům</a:t>
            </a:r>
            <a:r>
              <a:rPr lang="cs-CZ" sz="5000" dirty="0" smtClean="0"/>
              <a:t>                                     </a:t>
            </a:r>
            <a:endParaRPr lang="cs-CZ" sz="5000" dirty="0"/>
          </a:p>
        </p:txBody>
      </p:sp>
    </p:spTree>
    <p:extLst>
      <p:ext uri="{BB962C8B-B14F-4D97-AF65-F5344CB8AC3E}">
        <p14:creationId xmlns:p14="http://schemas.microsoft.com/office/powerpoint/2010/main" val="2221609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Průběh bojů - </a:t>
            </a:r>
            <a:r>
              <a:rPr lang="cs-CZ" dirty="0" smtClean="0">
                <a:solidFill>
                  <a:srgbClr val="00B050"/>
                </a:solidFill>
              </a:rPr>
              <a:t>Stalingrad</a:t>
            </a:r>
            <a:r>
              <a:rPr lang="cs-CZ" dirty="0">
                <a:solidFill>
                  <a:srgbClr val="00B050"/>
                </a:solidFill>
              </a:rPr>
              <a:t/>
            </a:r>
            <a:br>
              <a:rPr lang="cs-CZ" dirty="0">
                <a:solidFill>
                  <a:srgbClr val="00B05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Font typeface="Wingdings" pitchFamily="2" charset="2"/>
              <a:buChar char="q"/>
            </a:pPr>
            <a:r>
              <a:rPr lang="cs-CZ" dirty="0" smtClean="0"/>
              <a:t>podzim 1942 ofenzíva Rudé armády</a:t>
            </a:r>
          </a:p>
          <a:p>
            <a:pPr marL="0" indent="0" algn="ctr">
              <a:buNone/>
            </a:pPr>
            <a:r>
              <a:rPr lang="cs-CZ" dirty="0" smtClean="0"/>
              <a:t>↓</a:t>
            </a:r>
          </a:p>
          <a:p>
            <a:pPr marL="0" indent="0" algn="ctr">
              <a:buNone/>
            </a:pPr>
            <a:r>
              <a:rPr lang="cs-CZ" dirty="0" smtClean="0"/>
              <a:t>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3627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Průběh bojů - </a:t>
            </a:r>
            <a:r>
              <a:rPr lang="cs-CZ" dirty="0" smtClean="0">
                <a:solidFill>
                  <a:srgbClr val="00B050"/>
                </a:solidFill>
              </a:rPr>
              <a:t>Stalingrad</a:t>
            </a:r>
            <a:r>
              <a:rPr lang="cs-CZ" dirty="0">
                <a:solidFill>
                  <a:srgbClr val="00B050"/>
                </a:solidFill>
              </a:rPr>
              <a:t/>
            </a:r>
            <a:br>
              <a:rPr lang="cs-CZ" dirty="0">
                <a:solidFill>
                  <a:srgbClr val="00B05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Font typeface="Wingdings" pitchFamily="2" charset="2"/>
              <a:buChar char="q"/>
            </a:pPr>
            <a:r>
              <a:rPr lang="cs-CZ" dirty="0" smtClean="0"/>
              <a:t>podzim 1942 ofenzíva Rudé armády</a:t>
            </a:r>
          </a:p>
          <a:p>
            <a:pPr marL="0" indent="0" algn="ctr">
              <a:buNone/>
            </a:pPr>
            <a:r>
              <a:rPr lang="cs-CZ" dirty="0" smtClean="0"/>
              <a:t>↓</a:t>
            </a:r>
          </a:p>
          <a:p>
            <a:pPr algn="ctr"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německá armáda gen. Pauluse do obklíčení (stalingradský kotel)</a:t>
            </a:r>
          </a:p>
          <a:p>
            <a:pPr marL="0" indent="0" algn="ctr">
              <a:buNone/>
            </a:pPr>
            <a:r>
              <a:rPr lang="cs-CZ" dirty="0" smtClean="0"/>
              <a:t> ↓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6030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Průběh bojů - </a:t>
            </a:r>
            <a:r>
              <a:rPr lang="cs-CZ" dirty="0" smtClean="0">
                <a:solidFill>
                  <a:srgbClr val="00B050"/>
                </a:solidFill>
              </a:rPr>
              <a:t>Stalingrad</a:t>
            </a:r>
            <a:r>
              <a:rPr lang="cs-CZ" dirty="0">
                <a:solidFill>
                  <a:srgbClr val="00B050"/>
                </a:solidFill>
              </a:rPr>
              <a:t/>
            </a:r>
            <a:br>
              <a:rPr lang="cs-CZ" dirty="0">
                <a:solidFill>
                  <a:srgbClr val="00B05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Font typeface="Wingdings" pitchFamily="2" charset="2"/>
              <a:buChar char="q"/>
            </a:pPr>
            <a:r>
              <a:rPr lang="cs-CZ" dirty="0" smtClean="0"/>
              <a:t>podzim 1942 ofenzíva Rudé armády</a:t>
            </a:r>
          </a:p>
          <a:p>
            <a:pPr marL="0" indent="0" algn="ctr">
              <a:buNone/>
            </a:pPr>
            <a:r>
              <a:rPr lang="cs-CZ" dirty="0" smtClean="0"/>
              <a:t>↓</a:t>
            </a:r>
          </a:p>
          <a:p>
            <a:pPr algn="ctr"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německá armáda gen. Pauluse do obklíčení (stalingradský kotel)</a:t>
            </a:r>
          </a:p>
          <a:p>
            <a:pPr marL="0" indent="0" algn="ctr">
              <a:buNone/>
            </a:pPr>
            <a:r>
              <a:rPr lang="cs-CZ" dirty="0" smtClean="0"/>
              <a:t> ↓</a:t>
            </a:r>
          </a:p>
          <a:p>
            <a:pPr algn="ctr">
              <a:buFont typeface="Wingdings" pitchFamily="2" charset="2"/>
              <a:buChar char="q"/>
            </a:pPr>
            <a:r>
              <a:rPr lang="cs-CZ" dirty="0" smtClean="0"/>
              <a:t>armáda se vzdala (únor 1943), zastaven postup Němců</a:t>
            </a:r>
          </a:p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6030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Průběh bojů - </a:t>
            </a:r>
            <a:r>
              <a:rPr lang="cs-CZ" dirty="0" smtClean="0">
                <a:solidFill>
                  <a:srgbClr val="00B050"/>
                </a:solidFill>
              </a:rPr>
              <a:t>Kursk </a:t>
            </a:r>
            <a:r>
              <a:rPr lang="cs-CZ" dirty="0">
                <a:solidFill>
                  <a:srgbClr val="00B050"/>
                </a:solidFill>
              </a:rPr>
              <a:t>1943</a:t>
            </a:r>
            <a:br>
              <a:rPr lang="cs-CZ" dirty="0">
                <a:solidFill>
                  <a:srgbClr val="00B05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7000" dirty="0" smtClean="0"/>
              <a:t>= největší tanková bitva 2. světové války</a:t>
            </a:r>
          </a:p>
          <a:p>
            <a:pPr marL="0" indent="0" algn="ctr">
              <a:buNone/>
            </a:pPr>
            <a:r>
              <a:rPr lang="cs-CZ" sz="7000" dirty="0" smtClean="0"/>
              <a:t>- porážka Němců</a:t>
            </a:r>
          </a:p>
        </p:txBody>
      </p:sp>
    </p:spTree>
    <p:extLst>
      <p:ext uri="{BB962C8B-B14F-4D97-AF65-F5344CB8AC3E}">
        <p14:creationId xmlns:p14="http://schemas.microsoft.com/office/powerpoint/2010/main" val="3539861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Průběh bojů - </a:t>
            </a:r>
            <a:r>
              <a:rPr lang="cs-CZ" dirty="0" smtClean="0">
                <a:solidFill>
                  <a:srgbClr val="00B050"/>
                </a:solidFill>
              </a:rPr>
              <a:t>Kursk </a:t>
            </a:r>
            <a:r>
              <a:rPr lang="cs-CZ" dirty="0">
                <a:solidFill>
                  <a:srgbClr val="00B050"/>
                </a:solidFill>
              </a:rPr>
              <a:t>1943</a:t>
            </a:r>
            <a:br>
              <a:rPr lang="cs-CZ" dirty="0">
                <a:solidFill>
                  <a:srgbClr val="00B05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5500" dirty="0" smtClean="0">
                <a:solidFill>
                  <a:srgbClr val="00B050"/>
                </a:solidFill>
              </a:rPr>
              <a:t>postup Rudé armády</a:t>
            </a:r>
          </a:p>
          <a:p>
            <a:pPr marL="0" indent="0" algn="ctr">
              <a:buNone/>
            </a:pPr>
            <a:r>
              <a:rPr lang="cs-CZ" sz="5500" dirty="0" smtClean="0"/>
              <a:t>osvobozování svého území</a:t>
            </a:r>
          </a:p>
          <a:p>
            <a:pPr marL="0" indent="0" algn="ctr">
              <a:buNone/>
            </a:pPr>
            <a:r>
              <a:rPr lang="cs-CZ" sz="5500" dirty="0" smtClean="0"/>
              <a:t>obsazení pobaltských států</a:t>
            </a:r>
          </a:p>
          <a:p>
            <a:pPr marL="0" indent="0" algn="ctr">
              <a:buNone/>
            </a:pPr>
            <a:r>
              <a:rPr lang="cs-CZ" sz="5500" dirty="0" smtClean="0"/>
              <a:t>vstup do Polska</a:t>
            </a:r>
            <a:endParaRPr lang="cs-CZ" sz="5500" dirty="0"/>
          </a:p>
        </p:txBody>
      </p:sp>
    </p:spTree>
    <p:extLst>
      <p:ext uri="{BB962C8B-B14F-4D97-AF65-F5344CB8AC3E}">
        <p14:creationId xmlns:p14="http://schemas.microsoft.com/office/powerpoint/2010/main" val="1833918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17175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VÁLKOVÁ, Veronika. </a:t>
                      </a:r>
                      <a:r>
                        <a:rPr lang="cs-CZ" sz="1100" i="1" dirty="0" smtClean="0">
                          <a:effectLst/>
                        </a:rPr>
                        <a:t>Dějepis 9, nejnovější dějiny pro základní školy</a:t>
                      </a:r>
                      <a:r>
                        <a:rPr lang="cs-CZ" sz="1100" dirty="0" smtClean="0">
                          <a:effectLst/>
                        </a:rPr>
                        <a:t>. </a:t>
                      </a:r>
                      <a:r>
                        <a:rPr lang="cs-CZ" sz="1100" smtClean="0">
                          <a:effectLst/>
                        </a:rPr>
                        <a:t>Praha: SPN - pedagogické nakladatelství, 2009, ISBN 978-80-7235-428-3. </a:t>
                      </a:r>
                      <a:endParaRPr lang="cs-CZ" sz="110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592</Words>
  <Application>Microsoft Office PowerPoint</Application>
  <PresentationFormat>Předvádění na obrazovce (4:3)</PresentationFormat>
  <Paragraphs>161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systému Office</vt:lpstr>
      <vt:lpstr>Prezentace aplikace PowerPoint</vt:lpstr>
      <vt:lpstr>NAPADENÍ SSSR</vt:lpstr>
      <vt:lpstr>NAPADENÍ SSSR</vt:lpstr>
      <vt:lpstr>NAPADENÍ SSSR</vt:lpstr>
      <vt:lpstr>Válka se Sovětským svazem </vt:lpstr>
      <vt:lpstr>Válka se Sovětským svazem </vt:lpstr>
      <vt:lpstr>Válka se Sovětským svazem </vt:lpstr>
      <vt:lpstr>Průběh bojů – r. 1941</vt:lpstr>
      <vt:lpstr>Průběh bojů – r. 1941</vt:lpstr>
      <vt:lpstr>Průběh bojů – r. 1941</vt:lpstr>
      <vt:lpstr>Průběh bojů - blokáda Leningradu </vt:lpstr>
      <vt:lpstr>Průběh bojů - blokáda Leningradu </vt:lpstr>
      <vt:lpstr>Průběh bojů - blokáda Leningradu </vt:lpstr>
      <vt:lpstr>Průběh bojů - blokáda Leningradu </vt:lpstr>
      <vt:lpstr>Průběh bojů - blokáda Leningradu </vt:lpstr>
      <vt:lpstr>Průběh bojů - blokáda Leningradu </vt:lpstr>
      <vt:lpstr>Průběh bojů - blokáda Leningradu </vt:lpstr>
      <vt:lpstr>Průběh bojů - Stalingrad </vt:lpstr>
      <vt:lpstr>Průběh bojů - Stalingrad </vt:lpstr>
      <vt:lpstr>Průběh bojů - Stalingrad </vt:lpstr>
      <vt:lpstr>Průběh bojů - Stalingrad </vt:lpstr>
      <vt:lpstr>Průběh bojů - Stalingrad </vt:lpstr>
      <vt:lpstr>Průběh bojů - Stalingrad </vt:lpstr>
      <vt:lpstr>Průběh bojů - Stalingrad </vt:lpstr>
      <vt:lpstr>Průběh bojů - Kursk 1943 </vt:lpstr>
      <vt:lpstr>Průběh bojů - Kursk 1943 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24</cp:revision>
  <dcterms:created xsi:type="dcterms:W3CDTF">2012-04-04T05:08:45Z</dcterms:created>
  <dcterms:modified xsi:type="dcterms:W3CDTF">2013-05-26T15:04:11Z</dcterms:modified>
</cp:coreProperties>
</file>