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3" r:id="rId3"/>
    <p:sldId id="270" r:id="rId4"/>
    <p:sldId id="271" r:id="rId5"/>
    <p:sldId id="272" r:id="rId6"/>
    <p:sldId id="273" r:id="rId7"/>
    <p:sldId id="274" r:id="rId8"/>
    <p:sldId id="265" r:id="rId9"/>
    <p:sldId id="275" r:id="rId10"/>
    <p:sldId id="276" r:id="rId11"/>
    <p:sldId id="266" r:id="rId12"/>
    <p:sldId id="278" r:id="rId13"/>
    <p:sldId id="279" r:id="rId14"/>
    <p:sldId id="280" r:id="rId15"/>
    <p:sldId id="281" r:id="rId16"/>
    <p:sldId id="299" r:id="rId17"/>
    <p:sldId id="267" r:id="rId18"/>
    <p:sldId id="282" r:id="rId19"/>
    <p:sldId id="283" r:id="rId20"/>
    <p:sldId id="284" r:id="rId21"/>
    <p:sldId id="285" r:id="rId22"/>
    <p:sldId id="298" r:id="rId23"/>
    <p:sldId id="287" r:id="rId24"/>
    <p:sldId id="268" r:id="rId25"/>
    <p:sldId id="286" r:id="rId26"/>
    <p:sldId id="288" r:id="rId27"/>
    <p:sldId id="296" r:id="rId28"/>
    <p:sldId id="297" r:id="rId29"/>
    <p:sldId id="269" r:id="rId30"/>
    <p:sldId id="289" r:id="rId31"/>
    <p:sldId id="290" r:id="rId32"/>
    <p:sldId id="291" r:id="rId33"/>
    <p:sldId id="292" r:id="rId34"/>
    <p:sldId id="293" r:id="rId35"/>
    <p:sldId id="294" r:id="rId36"/>
    <p:sldId id="295" r:id="rId37"/>
    <p:sldId id="264" r:id="rId3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1176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786355"/>
              </p:ext>
            </p:extLst>
          </p:nvPr>
        </p:nvGraphicFramePr>
        <p:xfrm>
          <a:off x="1368425" y="2924944"/>
          <a:ext cx="6405925" cy="3675731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934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34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34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VY_32_INOVACE_5B_16_Koordinace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postupu Spojenců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34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5B_Dě 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609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20. 12.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třídě 9. 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34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59994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učiva.  DUM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seznámí žáky přehledným způsobem  s koordinací postupů spojenců během 2. světové války. Textová část slouží nejen jako osnova  výkladu, ale i podklad pro žáky k zápisu do sešitů. Obrazový materiál doplňuje žákům představu o tomto úseku dějin.</a:t>
                      </a:r>
                      <a:endParaRPr lang="cs-CZ" sz="14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501008"/>
            <a:ext cx="8229600" cy="1143000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latin typeface="Century" pitchFamily="18" charset="0"/>
              </a:rPr>
              <a:t>KOORDINACE POSTUPŮ SPOJENCŮ</a:t>
            </a:r>
            <a:endParaRPr lang="cs-CZ" sz="6000" b="1" dirty="0">
              <a:latin typeface="Century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32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Century" pitchFamily="18" charset="0"/>
              </a:rPr>
              <a:t>KOORDINACE POSTUPŮ SPOJENCŮ</a:t>
            </a:r>
            <a:endParaRPr lang="cs-CZ" sz="4000" b="1" dirty="0">
              <a:latin typeface="Century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4200" dirty="0" err="1" smtClean="0">
                <a:solidFill>
                  <a:srgbClr val="002060"/>
                </a:solidFill>
                <a:latin typeface="Century" pitchFamily="18" charset="0"/>
              </a:rPr>
              <a:t>Quebec</a:t>
            </a:r>
            <a:endParaRPr lang="cs-CZ" sz="4200" dirty="0" smtClean="0">
              <a:solidFill>
                <a:srgbClr val="002060"/>
              </a:solidFill>
              <a:latin typeface="Century" pitchFamily="18" charset="0"/>
            </a:endParaRPr>
          </a:p>
          <a:p>
            <a:pPr algn="ctr">
              <a:buFont typeface="Wingdings" pitchFamily="2" charset="2"/>
              <a:buChar char="§"/>
            </a:pPr>
            <a:endParaRPr lang="cs-CZ" sz="4200" dirty="0">
              <a:solidFill>
                <a:srgbClr val="002060"/>
              </a:solidFill>
              <a:latin typeface="Century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9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Century" pitchFamily="18" charset="0"/>
              </a:rPr>
              <a:t>KOORDINACE POSTUPŮ SPOJENCŮ</a:t>
            </a:r>
            <a:endParaRPr lang="cs-CZ" sz="4000" b="1" dirty="0">
              <a:latin typeface="Century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4200" dirty="0" err="1" smtClean="0">
                <a:solidFill>
                  <a:srgbClr val="002060"/>
                </a:solidFill>
                <a:latin typeface="Century" pitchFamily="18" charset="0"/>
              </a:rPr>
              <a:t>Quebec</a:t>
            </a:r>
            <a:endParaRPr lang="cs-CZ" sz="4200" dirty="0" smtClean="0">
              <a:solidFill>
                <a:srgbClr val="002060"/>
              </a:solidFill>
              <a:latin typeface="Century" pitchFamily="18" charset="0"/>
            </a:endParaRPr>
          </a:p>
          <a:p>
            <a:pPr algn="ctr">
              <a:buFont typeface="Wingdings" pitchFamily="2" charset="2"/>
              <a:buChar char="§"/>
            </a:pPr>
            <a:r>
              <a:rPr lang="cs-CZ" sz="4200" dirty="0" smtClean="0">
                <a:solidFill>
                  <a:srgbClr val="002060"/>
                </a:solidFill>
                <a:latin typeface="Century" pitchFamily="18" charset="0"/>
              </a:rPr>
              <a:t>Moskva</a:t>
            </a:r>
          </a:p>
          <a:p>
            <a:pPr algn="ctr">
              <a:buFont typeface="Wingdings" pitchFamily="2" charset="2"/>
              <a:buChar char="§"/>
            </a:pPr>
            <a:endParaRPr lang="cs-CZ" sz="4200" dirty="0">
              <a:solidFill>
                <a:srgbClr val="002060"/>
              </a:solidFill>
              <a:latin typeface="Century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9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Century" pitchFamily="18" charset="0"/>
              </a:rPr>
              <a:t>KOORDINACE POSTUPŮ SPOJENCŮ</a:t>
            </a:r>
            <a:endParaRPr lang="cs-CZ" sz="4000" b="1" dirty="0">
              <a:latin typeface="Century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4200" dirty="0" err="1" smtClean="0">
                <a:solidFill>
                  <a:srgbClr val="002060"/>
                </a:solidFill>
                <a:latin typeface="Century" pitchFamily="18" charset="0"/>
              </a:rPr>
              <a:t>Quebec</a:t>
            </a:r>
            <a:endParaRPr lang="cs-CZ" sz="4200" dirty="0" smtClean="0">
              <a:solidFill>
                <a:srgbClr val="002060"/>
              </a:solidFill>
              <a:latin typeface="Century" pitchFamily="18" charset="0"/>
            </a:endParaRPr>
          </a:p>
          <a:p>
            <a:pPr algn="ctr">
              <a:buFont typeface="Wingdings" pitchFamily="2" charset="2"/>
              <a:buChar char="§"/>
            </a:pPr>
            <a:r>
              <a:rPr lang="cs-CZ" sz="4200" dirty="0" smtClean="0">
                <a:solidFill>
                  <a:srgbClr val="002060"/>
                </a:solidFill>
                <a:latin typeface="Century" pitchFamily="18" charset="0"/>
              </a:rPr>
              <a:t>Moskva</a:t>
            </a:r>
          </a:p>
          <a:p>
            <a:pPr algn="ctr">
              <a:buFont typeface="Wingdings" pitchFamily="2" charset="2"/>
              <a:buChar char="§"/>
            </a:pPr>
            <a:r>
              <a:rPr lang="cs-CZ" sz="4200" dirty="0" smtClean="0">
                <a:solidFill>
                  <a:srgbClr val="002060"/>
                </a:solidFill>
                <a:latin typeface="Century" pitchFamily="18" charset="0"/>
              </a:rPr>
              <a:t>Káhira</a:t>
            </a:r>
          </a:p>
          <a:p>
            <a:pPr algn="ctr">
              <a:buFont typeface="Wingdings" pitchFamily="2" charset="2"/>
              <a:buChar char="§"/>
            </a:pPr>
            <a:endParaRPr lang="cs-CZ" sz="4200" dirty="0">
              <a:solidFill>
                <a:srgbClr val="002060"/>
              </a:solidFill>
              <a:latin typeface="Century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9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Century" pitchFamily="18" charset="0"/>
              </a:rPr>
              <a:t>KOORDINACE POSTUPŮ SPOJENCŮ</a:t>
            </a:r>
            <a:endParaRPr lang="cs-CZ" sz="4000" b="1" dirty="0">
              <a:latin typeface="Century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4200" dirty="0" err="1" smtClean="0">
                <a:solidFill>
                  <a:srgbClr val="002060"/>
                </a:solidFill>
                <a:latin typeface="Century" pitchFamily="18" charset="0"/>
              </a:rPr>
              <a:t>Quebec</a:t>
            </a:r>
            <a:endParaRPr lang="cs-CZ" sz="4200" dirty="0" smtClean="0">
              <a:solidFill>
                <a:srgbClr val="002060"/>
              </a:solidFill>
              <a:latin typeface="Century" pitchFamily="18" charset="0"/>
            </a:endParaRPr>
          </a:p>
          <a:p>
            <a:pPr algn="ctr">
              <a:buFont typeface="Wingdings" pitchFamily="2" charset="2"/>
              <a:buChar char="§"/>
            </a:pPr>
            <a:r>
              <a:rPr lang="cs-CZ" sz="4200" dirty="0" smtClean="0">
                <a:solidFill>
                  <a:srgbClr val="002060"/>
                </a:solidFill>
                <a:latin typeface="Century" pitchFamily="18" charset="0"/>
              </a:rPr>
              <a:t>Moskva</a:t>
            </a:r>
          </a:p>
          <a:p>
            <a:pPr algn="ctr">
              <a:buFont typeface="Wingdings" pitchFamily="2" charset="2"/>
              <a:buChar char="§"/>
            </a:pPr>
            <a:r>
              <a:rPr lang="cs-CZ" sz="4200" dirty="0" smtClean="0">
                <a:solidFill>
                  <a:srgbClr val="002060"/>
                </a:solidFill>
                <a:latin typeface="Century" pitchFamily="18" charset="0"/>
              </a:rPr>
              <a:t>Káhira</a:t>
            </a:r>
          </a:p>
          <a:p>
            <a:pPr algn="ctr">
              <a:buFont typeface="Wingdings" pitchFamily="2" charset="2"/>
              <a:buChar char="§"/>
            </a:pPr>
            <a:r>
              <a:rPr lang="cs-CZ" sz="4200" dirty="0" smtClean="0">
                <a:solidFill>
                  <a:srgbClr val="002060"/>
                </a:solidFill>
                <a:latin typeface="Century" pitchFamily="18" charset="0"/>
              </a:rPr>
              <a:t>Teherán</a:t>
            </a:r>
          </a:p>
          <a:p>
            <a:pPr algn="ctr">
              <a:buFont typeface="Wingdings" pitchFamily="2" charset="2"/>
              <a:buChar char="§"/>
            </a:pPr>
            <a:endParaRPr lang="cs-CZ" sz="4200" dirty="0">
              <a:solidFill>
                <a:srgbClr val="002060"/>
              </a:solidFill>
              <a:latin typeface="Century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9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atin typeface="Century" pitchFamily="18" charset="0"/>
              </a:rPr>
              <a:t>KOORDINACE POSTUPŮ SPOJENCŮ</a:t>
            </a:r>
            <a:endParaRPr lang="cs-CZ" sz="4000" b="1" dirty="0">
              <a:latin typeface="Century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4200" dirty="0" err="1" smtClean="0">
                <a:solidFill>
                  <a:srgbClr val="002060"/>
                </a:solidFill>
                <a:latin typeface="Century" pitchFamily="18" charset="0"/>
              </a:rPr>
              <a:t>Quebec</a:t>
            </a:r>
            <a:endParaRPr lang="cs-CZ" sz="4200" dirty="0" smtClean="0">
              <a:solidFill>
                <a:srgbClr val="002060"/>
              </a:solidFill>
              <a:latin typeface="Century" pitchFamily="18" charset="0"/>
            </a:endParaRPr>
          </a:p>
          <a:p>
            <a:pPr algn="ctr">
              <a:buFont typeface="Wingdings" pitchFamily="2" charset="2"/>
              <a:buChar char="§"/>
            </a:pPr>
            <a:r>
              <a:rPr lang="cs-CZ" sz="4200" dirty="0" smtClean="0">
                <a:solidFill>
                  <a:srgbClr val="002060"/>
                </a:solidFill>
                <a:latin typeface="Century" pitchFamily="18" charset="0"/>
              </a:rPr>
              <a:t>Moskva</a:t>
            </a:r>
          </a:p>
          <a:p>
            <a:pPr algn="ctr">
              <a:buFont typeface="Wingdings" pitchFamily="2" charset="2"/>
              <a:buChar char="§"/>
            </a:pPr>
            <a:r>
              <a:rPr lang="cs-CZ" sz="4200" dirty="0" smtClean="0">
                <a:solidFill>
                  <a:srgbClr val="002060"/>
                </a:solidFill>
                <a:latin typeface="Century" pitchFamily="18" charset="0"/>
              </a:rPr>
              <a:t>Káhira</a:t>
            </a:r>
          </a:p>
          <a:p>
            <a:pPr algn="ctr">
              <a:buFont typeface="Wingdings" pitchFamily="2" charset="2"/>
              <a:buChar char="§"/>
            </a:pPr>
            <a:r>
              <a:rPr lang="cs-CZ" sz="4200" dirty="0" smtClean="0">
                <a:solidFill>
                  <a:srgbClr val="002060"/>
                </a:solidFill>
                <a:latin typeface="Century" pitchFamily="18" charset="0"/>
              </a:rPr>
              <a:t>Teherán</a:t>
            </a:r>
          </a:p>
          <a:p>
            <a:pPr algn="ctr">
              <a:buFont typeface="Wingdings" pitchFamily="2" charset="2"/>
              <a:buChar char="§"/>
            </a:pPr>
            <a:r>
              <a:rPr lang="cs-CZ" sz="4200" dirty="0" smtClean="0">
                <a:solidFill>
                  <a:srgbClr val="002060"/>
                </a:solidFill>
                <a:latin typeface="Century" pitchFamily="18" charset="0"/>
              </a:rPr>
              <a:t>Jalta</a:t>
            </a:r>
          </a:p>
          <a:p>
            <a:pPr algn="ctr">
              <a:buFont typeface="Wingdings" pitchFamily="2" charset="2"/>
              <a:buChar char="§"/>
            </a:pPr>
            <a:endParaRPr lang="cs-CZ" sz="4200" dirty="0">
              <a:solidFill>
                <a:srgbClr val="002060"/>
              </a:solidFill>
              <a:latin typeface="Century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4837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002060"/>
                </a:solidFill>
                <a:latin typeface="Century" pitchFamily="18" charset="0"/>
              </a:rPr>
              <a:t>Quebec</a:t>
            </a:r>
            <a:endParaRPr lang="cs-CZ" b="1" dirty="0">
              <a:solidFill>
                <a:srgbClr val="002060"/>
              </a:solidFill>
              <a:latin typeface="Century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424936" cy="475252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000" dirty="0" smtClean="0">
                <a:latin typeface="Century" pitchFamily="18" charset="0"/>
              </a:rPr>
              <a:t>schůzky Spojenců – VB + SSSR + USA</a:t>
            </a:r>
          </a:p>
          <a:p>
            <a:pPr marL="0" indent="0">
              <a:buNone/>
            </a:pPr>
            <a:r>
              <a:rPr lang="cs-CZ" sz="3000" dirty="0" smtClean="0">
                <a:latin typeface="Century" pitchFamily="18" charset="0"/>
              </a:rPr>
              <a:t>                </a:t>
            </a:r>
            <a:endParaRPr lang="cs-CZ" sz="3000" dirty="0">
              <a:latin typeface="Century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843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002060"/>
                </a:solidFill>
                <a:latin typeface="Century" pitchFamily="18" charset="0"/>
              </a:rPr>
              <a:t>Quebec</a:t>
            </a:r>
            <a:endParaRPr lang="cs-CZ" b="1" dirty="0">
              <a:solidFill>
                <a:srgbClr val="002060"/>
              </a:solidFill>
              <a:latin typeface="Century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424936" cy="475252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000" dirty="0" smtClean="0">
                <a:latin typeface="Century" pitchFamily="18" charset="0"/>
              </a:rPr>
              <a:t>schůzky Spojenců – VB + SSSR + USA</a:t>
            </a:r>
          </a:p>
          <a:p>
            <a:pPr>
              <a:buFont typeface="Wingdings" pitchFamily="2" charset="2"/>
              <a:buChar char="§"/>
            </a:pPr>
            <a:r>
              <a:rPr lang="cs-CZ" sz="3000" dirty="0" smtClean="0">
                <a:latin typeface="Century" pitchFamily="18" charset="0"/>
              </a:rPr>
              <a:t>jednání: a) o společném postupu proti </a:t>
            </a:r>
          </a:p>
          <a:p>
            <a:pPr marL="0" indent="0">
              <a:buNone/>
            </a:pPr>
            <a:r>
              <a:rPr lang="cs-CZ" sz="3000" dirty="0">
                <a:latin typeface="Century" pitchFamily="18" charset="0"/>
              </a:rPr>
              <a:t> </a:t>
            </a:r>
            <a:r>
              <a:rPr lang="cs-CZ" sz="3000" dirty="0" smtClean="0">
                <a:latin typeface="Century" pitchFamily="18" charset="0"/>
              </a:rPr>
              <a:t>                       nepříteli </a:t>
            </a:r>
          </a:p>
          <a:p>
            <a:pPr marL="0" indent="0">
              <a:buNone/>
            </a:pPr>
            <a:r>
              <a:rPr lang="cs-CZ" sz="3000" dirty="0">
                <a:latin typeface="Century" pitchFamily="18" charset="0"/>
              </a:rPr>
              <a:t> </a:t>
            </a:r>
            <a:r>
              <a:rPr lang="cs-CZ" sz="3000" dirty="0" smtClean="0">
                <a:latin typeface="Century" pitchFamily="18" charset="0"/>
              </a:rPr>
              <a:t>                 b) o poválečném uspořádání Evropy</a:t>
            </a:r>
          </a:p>
          <a:p>
            <a:pPr marL="0" indent="0">
              <a:buNone/>
            </a:pPr>
            <a:endParaRPr lang="cs-CZ" sz="3000" dirty="0" smtClean="0">
              <a:latin typeface="Century" pitchFamily="18" charset="0"/>
            </a:endParaRPr>
          </a:p>
          <a:p>
            <a:pPr marL="0" indent="0">
              <a:buNone/>
            </a:pPr>
            <a:r>
              <a:rPr lang="cs-CZ" sz="3000" dirty="0">
                <a:latin typeface="Century" pitchFamily="18" charset="0"/>
              </a:rPr>
              <a:t> </a:t>
            </a:r>
            <a:r>
              <a:rPr lang="cs-CZ" sz="3000" dirty="0" smtClean="0">
                <a:latin typeface="Century" pitchFamily="18" charset="0"/>
              </a:rPr>
              <a:t>               </a:t>
            </a:r>
            <a:endParaRPr lang="cs-CZ" sz="3000" dirty="0">
              <a:latin typeface="Century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841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002060"/>
                </a:solidFill>
                <a:latin typeface="Century" pitchFamily="18" charset="0"/>
              </a:rPr>
              <a:t>Quebec</a:t>
            </a:r>
            <a:endParaRPr lang="cs-CZ" b="1" dirty="0">
              <a:solidFill>
                <a:srgbClr val="002060"/>
              </a:solidFill>
              <a:latin typeface="Century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424936" cy="475252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000" dirty="0" smtClean="0">
                <a:latin typeface="Century" pitchFamily="18" charset="0"/>
              </a:rPr>
              <a:t>schůzky Spojenců – VB + SSSR + USA</a:t>
            </a:r>
          </a:p>
          <a:p>
            <a:pPr>
              <a:buFont typeface="Wingdings" pitchFamily="2" charset="2"/>
              <a:buChar char="§"/>
            </a:pPr>
            <a:r>
              <a:rPr lang="cs-CZ" sz="3000" dirty="0" smtClean="0">
                <a:latin typeface="Century" pitchFamily="18" charset="0"/>
              </a:rPr>
              <a:t>jednání: a) o společném postupu proti </a:t>
            </a:r>
          </a:p>
          <a:p>
            <a:pPr marL="0" indent="0">
              <a:buNone/>
            </a:pPr>
            <a:r>
              <a:rPr lang="cs-CZ" sz="3000" dirty="0">
                <a:latin typeface="Century" pitchFamily="18" charset="0"/>
              </a:rPr>
              <a:t> </a:t>
            </a:r>
            <a:r>
              <a:rPr lang="cs-CZ" sz="3000" dirty="0" smtClean="0">
                <a:latin typeface="Century" pitchFamily="18" charset="0"/>
              </a:rPr>
              <a:t>                       nepříteli </a:t>
            </a:r>
          </a:p>
          <a:p>
            <a:pPr marL="0" indent="0">
              <a:buNone/>
            </a:pPr>
            <a:r>
              <a:rPr lang="cs-CZ" sz="3000" dirty="0">
                <a:latin typeface="Century" pitchFamily="18" charset="0"/>
              </a:rPr>
              <a:t> </a:t>
            </a:r>
            <a:r>
              <a:rPr lang="cs-CZ" sz="3000" dirty="0" smtClean="0">
                <a:latin typeface="Century" pitchFamily="18" charset="0"/>
              </a:rPr>
              <a:t>                 b) o poválečném uspořádání Evropy</a:t>
            </a:r>
          </a:p>
          <a:p>
            <a:pPr marL="0" indent="0">
              <a:buNone/>
            </a:pPr>
            <a:endParaRPr lang="cs-CZ" sz="3000" dirty="0" smtClean="0">
              <a:latin typeface="Century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3000" dirty="0" err="1" smtClean="0">
                <a:solidFill>
                  <a:srgbClr val="7030A0"/>
                </a:solidFill>
                <a:latin typeface="Century" pitchFamily="18" charset="0"/>
              </a:rPr>
              <a:t>Quebec</a:t>
            </a:r>
            <a:r>
              <a:rPr lang="cs-CZ" sz="3000" dirty="0" smtClean="0">
                <a:solidFill>
                  <a:srgbClr val="7030A0"/>
                </a:solidFill>
                <a:latin typeface="Century" pitchFamily="18" charset="0"/>
              </a:rPr>
              <a:t> </a:t>
            </a:r>
            <a:r>
              <a:rPr lang="cs-CZ" sz="3000" dirty="0" smtClean="0">
                <a:latin typeface="Century" pitchFamily="18" charset="0"/>
              </a:rPr>
              <a:t>- Kanada</a:t>
            </a:r>
          </a:p>
          <a:p>
            <a:pPr marL="0" indent="0">
              <a:buNone/>
            </a:pPr>
            <a:r>
              <a:rPr lang="cs-CZ" sz="3000" dirty="0" smtClean="0">
                <a:latin typeface="Century" pitchFamily="18" charset="0"/>
              </a:rPr>
              <a:t>                   VB + USA: návrh otevřít </a:t>
            </a:r>
            <a:r>
              <a:rPr lang="cs-CZ" sz="3000" dirty="0">
                <a:latin typeface="Century" pitchFamily="18" charset="0"/>
              </a:rPr>
              <a:t>a vést </a:t>
            </a:r>
            <a:endParaRPr lang="cs-CZ" sz="3000" dirty="0" smtClean="0">
              <a:latin typeface="Century" pitchFamily="18" charset="0"/>
            </a:endParaRPr>
          </a:p>
          <a:p>
            <a:pPr marL="0" indent="0">
              <a:buNone/>
            </a:pPr>
            <a:r>
              <a:rPr lang="cs-CZ" sz="3000" dirty="0" smtClean="0">
                <a:latin typeface="Century" pitchFamily="18" charset="0"/>
              </a:rPr>
              <a:t>                              2. frontu přes Balkán (1943)</a:t>
            </a:r>
          </a:p>
          <a:p>
            <a:pPr marL="0" indent="0">
              <a:buNone/>
            </a:pPr>
            <a:r>
              <a:rPr lang="cs-CZ" sz="3000" dirty="0">
                <a:latin typeface="Century" pitchFamily="18" charset="0"/>
              </a:rPr>
              <a:t> </a:t>
            </a:r>
            <a:r>
              <a:rPr lang="cs-CZ" sz="3000" dirty="0" smtClean="0">
                <a:latin typeface="Century" pitchFamily="18" charset="0"/>
              </a:rPr>
              <a:t>               </a:t>
            </a:r>
            <a:endParaRPr lang="cs-CZ" sz="3000" dirty="0">
              <a:latin typeface="Century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841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latin typeface="Century" pitchFamily="18" charset="0"/>
              </a:rPr>
              <a:t>Moskva</a:t>
            </a:r>
            <a:endParaRPr lang="cs-CZ" b="1" dirty="0">
              <a:solidFill>
                <a:srgbClr val="002060"/>
              </a:solidFill>
              <a:latin typeface="Century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latin typeface="Century" pitchFamily="18" charset="0"/>
              </a:rPr>
              <a:t>USA, VB, SSSR – r. 1943</a:t>
            </a:r>
          </a:p>
          <a:p>
            <a:pPr marL="0" indent="0" algn="ctr">
              <a:buNone/>
            </a:pPr>
            <a:endParaRPr lang="cs-CZ" sz="4000" b="1" dirty="0" smtClean="0">
              <a:latin typeface="Century" pitchFamily="18" charset="0"/>
            </a:endParaRPr>
          </a:p>
          <a:p>
            <a:pPr marL="0" indent="0" algn="ctr">
              <a:buNone/>
            </a:pPr>
            <a:r>
              <a:rPr lang="cs-CZ" sz="4000" b="1" dirty="0">
                <a:latin typeface="Century" pitchFamily="18" charset="0"/>
              </a:rPr>
              <a:t> </a:t>
            </a:r>
            <a:endParaRPr lang="cs-CZ" sz="4000" dirty="0">
              <a:latin typeface="Century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8922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latin typeface="Century" pitchFamily="18" charset="0"/>
              </a:rPr>
              <a:t>Moskva</a:t>
            </a:r>
            <a:endParaRPr lang="cs-CZ" b="1" dirty="0">
              <a:solidFill>
                <a:srgbClr val="002060"/>
              </a:solidFill>
              <a:latin typeface="Century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latin typeface="Century" pitchFamily="18" charset="0"/>
              </a:rPr>
              <a:t>USA, VB, SSSR – r. 1943</a:t>
            </a:r>
          </a:p>
          <a:p>
            <a:pPr marL="0" indent="0" algn="ctr">
              <a:buNone/>
            </a:pPr>
            <a:endParaRPr lang="cs-CZ" sz="4000" b="1" dirty="0" smtClean="0">
              <a:latin typeface="Century" pitchFamily="18" charset="0"/>
            </a:endParaRPr>
          </a:p>
          <a:p>
            <a:pPr marL="0" indent="0" algn="ctr">
              <a:buNone/>
            </a:pPr>
            <a:r>
              <a:rPr lang="cs-CZ" sz="4000" b="1" dirty="0">
                <a:latin typeface="Century" pitchFamily="18" charset="0"/>
              </a:rPr>
              <a:t> </a:t>
            </a:r>
            <a:r>
              <a:rPr lang="cs-CZ" sz="4000" dirty="0" smtClean="0">
                <a:latin typeface="Century" pitchFamily="18" charset="0"/>
              </a:rPr>
              <a:t>1) boj Spojenců do bezpodmínečné kapitulace Německa a jeho spojenců</a:t>
            </a:r>
          </a:p>
          <a:p>
            <a:pPr marL="0" indent="0" algn="ctr">
              <a:buNone/>
            </a:pPr>
            <a:endParaRPr lang="cs-CZ" sz="4000" dirty="0">
              <a:latin typeface="Century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0332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latin typeface="Century" pitchFamily="18" charset="0"/>
              </a:rPr>
              <a:t>Moskva</a:t>
            </a:r>
            <a:endParaRPr lang="cs-CZ" b="1" dirty="0">
              <a:solidFill>
                <a:srgbClr val="002060"/>
              </a:solidFill>
              <a:latin typeface="Century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latin typeface="Century" pitchFamily="18" charset="0"/>
              </a:rPr>
              <a:t>USA, VB, SSSR – r. 1943</a:t>
            </a:r>
          </a:p>
          <a:p>
            <a:pPr marL="0" indent="0" algn="ctr">
              <a:buNone/>
            </a:pPr>
            <a:endParaRPr lang="cs-CZ" sz="4000" b="1" dirty="0" smtClean="0">
              <a:latin typeface="Century" pitchFamily="18" charset="0"/>
            </a:endParaRPr>
          </a:p>
          <a:p>
            <a:pPr marL="0" indent="0" algn="ctr">
              <a:buNone/>
            </a:pPr>
            <a:r>
              <a:rPr lang="cs-CZ" sz="4000" b="1" dirty="0">
                <a:latin typeface="Century" pitchFamily="18" charset="0"/>
              </a:rPr>
              <a:t> </a:t>
            </a:r>
            <a:r>
              <a:rPr lang="cs-CZ" sz="4000" dirty="0" smtClean="0">
                <a:latin typeface="Century" pitchFamily="18" charset="0"/>
              </a:rPr>
              <a:t>1) boj Spojenců do bezpodmínečné kapitulace Německa a jeho spojenců</a:t>
            </a:r>
          </a:p>
          <a:p>
            <a:pPr marL="0" indent="0" algn="ctr">
              <a:buNone/>
            </a:pPr>
            <a:r>
              <a:rPr lang="cs-CZ" sz="4000" dirty="0">
                <a:latin typeface="Century" pitchFamily="18" charset="0"/>
              </a:rPr>
              <a:t> </a:t>
            </a:r>
            <a:r>
              <a:rPr lang="cs-CZ" sz="4000" dirty="0" smtClean="0">
                <a:latin typeface="Century" pitchFamily="18" charset="0"/>
              </a:rPr>
              <a:t>2) obnovení Rakouska (po válce)</a:t>
            </a:r>
          </a:p>
          <a:p>
            <a:pPr marL="0" indent="0" algn="ctr">
              <a:buNone/>
            </a:pPr>
            <a:endParaRPr lang="cs-CZ" sz="4000" dirty="0">
              <a:latin typeface="Century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0332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latin typeface="Century" pitchFamily="18" charset="0"/>
              </a:rPr>
              <a:t>Moskva</a:t>
            </a:r>
            <a:endParaRPr lang="cs-CZ" b="1" dirty="0">
              <a:solidFill>
                <a:srgbClr val="002060"/>
              </a:solidFill>
              <a:latin typeface="Century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latin typeface="Century" pitchFamily="18" charset="0"/>
              </a:rPr>
              <a:t>USA, VB, SSSR – r. 1943</a:t>
            </a:r>
          </a:p>
          <a:p>
            <a:pPr marL="0" indent="0" algn="ctr">
              <a:buNone/>
            </a:pPr>
            <a:endParaRPr lang="cs-CZ" sz="4000" b="1" dirty="0" smtClean="0">
              <a:latin typeface="Century" pitchFamily="18" charset="0"/>
            </a:endParaRPr>
          </a:p>
          <a:p>
            <a:pPr marL="0" indent="0" algn="ctr">
              <a:buNone/>
            </a:pPr>
            <a:r>
              <a:rPr lang="cs-CZ" sz="4000" dirty="0" smtClean="0">
                <a:latin typeface="Century" pitchFamily="18" charset="0"/>
              </a:rPr>
              <a:t>3</a:t>
            </a:r>
            <a:r>
              <a:rPr lang="cs-CZ" sz="4000" dirty="0">
                <a:latin typeface="Century" pitchFamily="18" charset="0"/>
              </a:rPr>
              <a:t>) Potrestání nacistů</a:t>
            </a:r>
          </a:p>
          <a:p>
            <a:pPr marL="0" indent="0" algn="ctr">
              <a:buNone/>
            </a:pPr>
            <a:endParaRPr lang="cs-CZ" sz="4000" dirty="0">
              <a:latin typeface="Century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2254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latin typeface="Century" pitchFamily="18" charset="0"/>
              </a:rPr>
              <a:t>Moskva</a:t>
            </a:r>
            <a:endParaRPr lang="cs-CZ" b="1" dirty="0">
              <a:solidFill>
                <a:srgbClr val="002060"/>
              </a:solidFill>
              <a:latin typeface="Century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latin typeface="Century" pitchFamily="18" charset="0"/>
              </a:rPr>
              <a:t>USA, VB, SSSR – r. 1943</a:t>
            </a:r>
          </a:p>
          <a:p>
            <a:pPr marL="0" indent="0" algn="ctr">
              <a:buNone/>
            </a:pPr>
            <a:endParaRPr lang="cs-CZ" sz="4000" b="1" dirty="0" smtClean="0">
              <a:latin typeface="Century" pitchFamily="18" charset="0"/>
            </a:endParaRPr>
          </a:p>
          <a:p>
            <a:pPr marL="0" indent="0" algn="ctr">
              <a:buNone/>
            </a:pPr>
            <a:r>
              <a:rPr lang="cs-CZ" sz="4000" dirty="0" smtClean="0">
                <a:latin typeface="Century" pitchFamily="18" charset="0"/>
              </a:rPr>
              <a:t>3</a:t>
            </a:r>
            <a:r>
              <a:rPr lang="cs-CZ" sz="4000" dirty="0">
                <a:latin typeface="Century" pitchFamily="18" charset="0"/>
              </a:rPr>
              <a:t>) Potrestání nacistů</a:t>
            </a:r>
          </a:p>
          <a:p>
            <a:pPr marL="0" indent="0" algn="ctr">
              <a:buNone/>
            </a:pPr>
            <a:r>
              <a:rPr lang="cs-CZ" sz="4000" dirty="0">
                <a:latin typeface="Century" pitchFamily="18" charset="0"/>
              </a:rPr>
              <a:t>4) Vytvoření nové mezinárodní organizace zajišťující mír a bezpečnost</a:t>
            </a:r>
          </a:p>
          <a:p>
            <a:pPr marL="0" indent="0" algn="ctr">
              <a:buNone/>
            </a:pPr>
            <a:endParaRPr lang="cs-CZ" sz="4000" dirty="0">
              <a:latin typeface="Century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3757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dirty="0"/>
              <a:t>Pamětní foto tří účastníku Káhirské konference: zleva </a:t>
            </a:r>
            <a:r>
              <a:rPr lang="cs-CZ" sz="3000" dirty="0" err="1"/>
              <a:t>Čankajšek</a:t>
            </a:r>
            <a:r>
              <a:rPr lang="cs-CZ" sz="3000" dirty="0"/>
              <a:t>, Roosevelt a Churchill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12776"/>
            <a:ext cx="6636346" cy="50573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49168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Century" pitchFamily="18" charset="0"/>
              </a:rPr>
              <a:t>Káhira (</a:t>
            </a:r>
            <a:r>
              <a:rPr lang="cs-CZ" sz="4000" b="1" dirty="0" smtClean="0">
                <a:latin typeface="Century" pitchFamily="18" charset="0"/>
              </a:rPr>
              <a:t>Egypt)</a:t>
            </a:r>
            <a:r>
              <a:rPr lang="cs-CZ" sz="4000" b="1" dirty="0">
                <a:latin typeface="Century" pitchFamily="18" charset="0"/>
              </a:rPr>
              <a:t/>
            </a:r>
            <a:br>
              <a:rPr lang="cs-CZ" sz="4000" b="1" dirty="0">
                <a:latin typeface="Century" pitchFamily="18" charset="0"/>
              </a:rPr>
            </a:br>
            <a:endParaRPr lang="cs-CZ" sz="4000" b="1" dirty="0">
              <a:solidFill>
                <a:srgbClr val="002060"/>
              </a:solidFill>
              <a:latin typeface="Century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2800" b="1" dirty="0" smtClean="0">
                <a:latin typeface="Century" pitchFamily="18" charset="0"/>
              </a:rPr>
              <a:t>                  </a:t>
            </a:r>
          </a:p>
          <a:p>
            <a:pPr marL="0" indent="0">
              <a:buNone/>
            </a:pPr>
            <a:endParaRPr lang="cs-CZ" dirty="0" smtClean="0">
              <a:latin typeface="Century" pitchFamily="18" charset="0"/>
            </a:endParaRPr>
          </a:p>
          <a:p>
            <a:pPr marL="0" indent="0">
              <a:buNone/>
            </a:pPr>
            <a:r>
              <a:rPr lang="cs-CZ" dirty="0">
                <a:latin typeface="Century" pitchFamily="18" charset="0"/>
              </a:rPr>
              <a:t> </a:t>
            </a:r>
            <a:r>
              <a:rPr lang="cs-CZ" dirty="0" smtClean="0">
                <a:latin typeface="Century" pitchFamily="18" charset="0"/>
              </a:rPr>
              <a:t>           </a:t>
            </a:r>
          </a:p>
          <a:p>
            <a:pPr marL="0" indent="0">
              <a:buNone/>
            </a:pPr>
            <a:r>
              <a:rPr lang="cs-CZ" dirty="0">
                <a:latin typeface="Century" pitchFamily="18" charset="0"/>
              </a:rPr>
              <a:t> </a:t>
            </a:r>
            <a:r>
              <a:rPr lang="cs-CZ" dirty="0" smtClean="0">
                <a:latin typeface="Century" pitchFamily="18" charset="0"/>
              </a:rPr>
              <a:t>        </a:t>
            </a:r>
            <a:endParaRPr lang="cs-CZ" dirty="0">
              <a:latin typeface="Century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8741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Century" pitchFamily="18" charset="0"/>
              </a:rPr>
              <a:t>Káhira (</a:t>
            </a:r>
            <a:r>
              <a:rPr lang="cs-CZ" sz="4000" b="1" dirty="0" smtClean="0">
                <a:latin typeface="Century" pitchFamily="18" charset="0"/>
              </a:rPr>
              <a:t>Egypt)</a:t>
            </a:r>
            <a:r>
              <a:rPr lang="cs-CZ" sz="4000" b="1" dirty="0">
                <a:latin typeface="Century" pitchFamily="18" charset="0"/>
              </a:rPr>
              <a:t/>
            </a:r>
            <a:br>
              <a:rPr lang="cs-CZ" sz="4000" b="1" dirty="0">
                <a:latin typeface="Century" pitchFamily="18" charset="0"/>
              </a:rPr>
            </a:br>
            <a:endParaRPr lang="cs-CZ" sz="4000" b="1" dirty="0">
              <a:solidFill>
                <a:srgbClr val="002060"/>
              </a:solidFill>
              <a:latin typeface="Century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7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cs-CZ" sz="14000" dirty="0" smtClean="0">
                <a:latin typeface="Century" pitchFamily="18" charset="0"/>
              </a:rPr>
              <a:t>Roosevelt</a:t>
            </a:r>
            <a:r>
              <a:rPr lang="cs-CZ" sz="14000" b="1" dirty="0" smtClean="0">
                <a:latin typeface="Century" pitchFamily="18" charset="0"/>
              </a:rPr>
              <a:t> - USA</a:t>
            </a:r>
          </a:p>
          <a:p>
            <a:pPr marL="0" indent="0" algn="ctr">
              <a:buNone/>
            </a:pPr>
            <a:r>
              <a:rPr lang="cs-CZ" sz="14000" b="1" dirty="0" smtClean="0">
                <a:latin typeface="Century" pitchFamily="18" charset="0"/>
              </a:rPr>
              <a:t>+</a:t>
            </a:r>
          </a:p>
          <a:p>
            <a:pPr marL="0" indent="0" algn="ctr">
              <a:buNone/>
            </a:pPr>
            <a:r>
              <a:rPr lang="cs-CZ" sz="12800" b="1" dirty="0" smtClean="0">
                <a:latin typeface="Century" pitchFamily="18" charset="0"/>
              </a:rPr>
              <a:t>                  </a:t>
            </a:r>
          </a:p>
          <a:p>
            <a:pPr marL="0" indent="0">
              <a:buNone/>
            </a:pPr>
            <a:endParaRPr lang="cs-CZ" dirty="0" smtClean="0">
              <a:latin typeface="Century" pitchFamily="18" charset="0"/>
            </a:endParaRPr>
          </a:p>
          <a:p>
            <a:pPr marL="0" indent="0">
              <a:buNone/>
            </a:pPr>
            <a:r>
              <a:rPr lang="cs-CZ" dirty="0">
                <a:latin typeface="Century" pitchFamily="18" charset="0"/>
              </a:rPr>
              <a:t> </a:t>
            </a:r>
            <a:r>
              <a:rPr lang="cs-CZ" dirty="0" smtClean="0">
                <a:latin typeface="Century" pitchFamily="18" charset="0"/>
              </a:rPr>
              <a:t>           </a:t>
            </a:r>
          </a:p>
          <a:p>
            <a:pPr marL="0" indent="0">
              <a:buNone/>
            </a:pPr>
            <a:r>
              <a:rPr lang="cs-CZ" dirty="0">
                <a:latin typeface="Century" pitchFamily="18" charset="0"/>
              </a:rPr>
              <a:t> </a:t>
            </a:r>
            <a:r>
              <a:rPr lang="cs-CZ" dirty="0" smtClean="0">
                <a:latin typeface="Century" pitchFamily="18" charset="0"/>
              </a:rPr>
              <a:t>        </a:t>
            </a:r>
            <a:endParaRPr lang="cs-CZ" dirty="0">
              <a:latin typeface="Century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472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Century" pitchFamily="18" charset="0"/>
              </a:rPr>
              <a:t>Káhira (</a:t>
            </a:r>
            <a:r>
              <a:rPr lang="cs-CZ" sz="4000" b="1" dirty="0" smtClean="0">
                <a:latin typeface="Century" pitchFamily="18" charset="0"/>
              </a:rPr>
              <a:t>Egypt)</a:t>
            </a:r>
            <a:r>
              <a:rPr lang="cs-CZ" sz="4000" b="1" dirty="0">
                <a:latin typeface="Century" pitchFamily="18" charset="0"/>
              </a:rPr>
              <a:t/>
            </a:r>
            <a:br>
              <a:rPr lang="cs-CZ" sz="4000" b="1" dirty="0">
                <a:latin typeface="Century" pitchFamily="18" charset="0"/>
              </a:rPr>
            </a:br>
            <a:endParaRPr lang="cs-CZ" sz="4000" b="1" dirty="0">
              <a:solidFill>
                <a:srgbClr val="002060"/>
              </a:solidFill>
              <a:latin typeface="Century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7"/>
          </a:xfrm>
        </p:spPr>
        <p:txBody>
          <a:bodyPr>
            <a:normAutofit fontScale="40000" lnSpcReduction="20000"/>
          </a:bodyPr>
          <a:lstStyle/>
          <a:p>
            <a:pPr marL="0" indent="0" algn="ctr">
              <a:buNone/>
            </a:pPr>
            <a:r>
              <a:rPr lang="cs-CZ" sz="14000" dirty="0" smtClean="0">
                <a:latin typeface="Century" pitchFamily="18" charset="0"/>
              </a:rPr>
              <a:t>Roosevelt</a:t>
            </a:r>
            <a:r>
              <a:rPr lang="cs-CZ" sz="14000" b="1" dirty="0" smtClean="0">
                <a:latin typeface="Century" pitchFamily="18" charset="0"/>
              </a:rPr>
              <a:t> - USA</a:t>
            </a:r>
          </a:p>
          <a:p>
            <a:pPr marL="0" indent="0" algn="ctr">
              <a:buNone/>
            </a:pPr>
            <a:r>
              <a:rPr lang="cs-CZ" sz="14000" b="1" dirty="0" smtClean="0">
                <a:latin typeface="Century" pitchFamily="18" charset="0"/>
              </a:rPr>
              <a:t>+</a:t>
            </a:r>
          </a:p>
          <a:p>
            <a:pPr marL="0" indent="0" algn="ctr">
              <a:buNone/>
            </a:pPr>
            <a:r>
              <a:rPr lang="cs-CZ" sz="14000" dirty="0" smtClean="0">
                <a:latin typeface="Century" pitchFamily="18" charset="0"/>
              </a:rPr>
              <a:t>Churchill</a:t>
            </a:r>
            <a:r>
              <a:rPr lang="cs-CZ" sz="14000" b="1" dirty="0" smtClean="0">
                <a:latin typeface="Century" pitchFamily="18" charset="0"/>
              </a:rPr>
              <a:t> – VB</a:t>
            </a:r>
          </a:p>
          <a:p>
            <a:pPr marL="0" indent="0" algn="ctr">
              <a:buNone/>
            </a:pPr>
            <a:r>
              <a:rPr lang="cs-CZ" sz="14000" b="1" dirty="0" smtClean="0">
                <a:latin typeface="Century" pitchFamily="18" charset="0"/>
              </a:rPr>
              <a:t>+</a:t>
            </a:r>
          </a:p>
          <a:p>
            <a:pPr marL="0" indent="0" algn="ctr">
              <a:buNone/>
            </a:pPr>
            <a:r>
              <a:rPr lang="cs-CZ" sz="12800" b="1" dirty="0" smtClean="0">
                <a:latin typeface="Century" pitchFamily="18" charset="0"/>
              </a:rPr>
              <a:t>                  </a:t>
            </a:r>
          </a:p>
          <a:p>
            <a:pPr marL="0" indent="0">
              <a:buNone/>
            </a:pPr>
            <a:endParaRPr lang="cs-CZ" dirty="0" smtClean="0">
              <a:latin typeface="Century" pitchFamily="18" charset="0"/>
            </a:endParaRPr>
          </a:p>
          <a:p>
            <a:pPr marL="0" indent="0">
              <a:buNone/>
            </a:pPr>
            <a:r>
              <a:rPr lang="cs-CZ" dirty="0">
                <a:latin typeface="Century" pitchFamily="18" charset="0"/>
              </a:rPr>
              <a:t> </a:t>
            </a:r>
            <a:r>
              <a:rPr lang="cs-CZ" dirty="0" smtClean="0">
                <a:latin typeface="Century" pitchFamily="18" charset="0"/>
              </a:rPr>
              <a:t>           </a:t>
            </a:r>
          </a:p>
          <a:p>
            <a:pPr marL="0" indent="0">
              <a:buNone/>
            </a:pPr>
            <a:r>
              <a:rPr lang="cs-CZ" dirty="0">
                <a:latin typeface="Century" pitchFamily="18" charset="0"/>
              </a:rPr>
              <a:t> </a:t>
            </a:r>
            <a:r>
              <a:rPr lang="cs-CZ" dirty="0" smtClean="0">
                <a:latin typeface="Century" pitchFamily="18" charset="0"/>
              </a:rPr>
              <a:t>        </a:t>
            </a:r>
            <a:endParaRPr lang="cs-CZ" dirty="0">
              <a:latin typeface="Century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472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Century" pitchFamily="18" charset="0"/>
              </a:rPr>
              <a:t>Káhira (</a:t>
            </a:r>
            <a:r>
              <a:rPr lang="cs-CZ" sz="4000" b="1" dirty="0" smtClean="0">
                <a:latin typeface="Century" pitchFamily="18" charset="0"/>
              </a:rPr>
              <a:t>Egypt)</a:t>
            </a:r>
            <a:r>
              <a:rPr lang="cs-CZ" sz="4000" b="1" dirty="0">
                <a:latin typeface="Century" pitchFamily="18" charset="0"/>
              </a:rPr>
              <a:t/>
            </a:r>
            <a:br>
              <a:rPr lang="cs-CZ" sz="4000" b="1" dirty="0">
                <a:latin typeface="Century" pitchFamily="18" charset="0"/>
              </a:rPr>
            </a:br>
            <a:endParaRPr lang="cs-CZ" sz="4000" b="1" dirty="0">
              <a:solidFill>
                <a:srgbClr val="002060"/>
              </a:solidFill>
              <a:latin typeface="Century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7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cs-CZ" sz="14000" dirty="0" smtClean="0">
                <a:latin typeface="Century" pitchFamily="18" charset="0"/>
              </a:rPr>
              <a:t>Roosevelt</a:t>
            </a:r>
            <a:r>
              <a:rPr lang="cs-CZ" sz="14000" b="1" dirty="0" smtClean="0">
                <a:latin typeface="Century" pitchFamily="18" charset="0"/>
              </a:rPr>
              <a:t> - USA</a:t>
            </a:r>
          </a:p>
          <a:p>
            <a:pPr marL="0" indent="0" algn="ctr">
              <a:buNone/>
            </a:pPr>
            <a:r>
              <a:rPr lang="cs-CZ" sz="14000" b="1" dirty="0" smtClean="0">
                <a:latin typeface="Century" pitchFamily="18" charset="0"/>
              </a:rPr>
              <a:t>+</a:t>
            </a:r>
          </a:p>
          <a:p>
            <a:pPr marL="0" indent="0" algn="ctr">
              <a:buNone/>
            </a:pPr>
            <a:r>
              <a:rPr lang="cs-CZ" sz="14000" dirty="0" smtClean="0">
                <a:latin typeface="Century" pitchFamily="18" charset="0"/>
              </a:rPr>
              <a:t>Churchill</a:t>
            </a:r>
            <a:r>
              <a:rPr lang="cs-CZ" sz="14000" b="1" dirty="0" smtClean="0">
                <a:latin typeface="Century" pitchFamily="18" charset="0"/>
              </a:rPr>
              <a:t> – VB</a:t>
            </a:r>
          </a:p>
          <a:p>
            <a:pPr marL="0" indent="0" algn="ctr">
              <a:buNone/>
            </a:pPr>
            <a:r>
              <a:rPr lang="cs-CZ" sz="14000" b="1" dirty="0" smtClean="0">
                <a:latin typeface="Century" pitchFamily="18" charset="0"/>
              </a:rPr>
              <a:t>+</a:t>
            </a:r>
          </a:p>
          <a:p>
            <a:pPr marL="0" indent="0" algn="ctr">
              <a:buNone/>
            </a:pPr>
            <a:r>
              <a:rPr lang="cs-CZ" sz="14000" dirty="0" err="1" smtClean="0">
                <a:latin typeface="Century" pitchFamily="18" charset="0"/>
              </a:rPr>
              <a:t>Čankajšek</a:t>
            </a:r>
            <a:r>
              <a:rPr lang="cs-CZ" sz="14000" b="1" dirty="0" smtClean="0">
                <a:latin typeface="Century" pitchFamily="18" charset="0"/>
              </a:rPr>
              <a:t> – Čína</a:t>
            </a:r>
          </a:p>
          <a:p>
            <a:pPr marL="0" indent="0" algn="ctr">
              <a:buNone/>
            </a:pPr>
            <a:r>
              <a:rPr lang="cs-CZ" sz="14000" b="1" dirty="0" smtClean="0">
                <a:latin typeface="Century" pitchFamily="18" charset="0"/>
              </a:rPr>
              <a:t>                   </a:t>
            </a:r>
          </a:p>
          <a:p>
            <a:pPr marL="0" indent="0" algn="ctr">
              <a:buNone/>
            </a:pPr>
            <a:r>
              <a:rPr lang="cs-CZ" sz="12800" b="1" dirty="0" smtClean="0">
                <a:latin typeface="Century" pitchFamily="18" charset="0"/>
              </a:rPr>
              <a:t>                  </a:t>
            </a:r>
          </a:p>
          <a:p>
            <a:pPr marL="0" indent="0">
              <a:buNone/>
            </a:pPr>
            <a:endParaRPr lang="cs-CZ" dirty="0" smtClean="0">
              <a:latin typeface="Century" pitchFamily="18" charset="0"/>
            </a:endParaRPr>
          </a:p>
          <a:p>
            <a:pPr marL="0" indent="0">
              <a:buNone/>
            </a:pPr>
            <a:r>
              <a:rPr lang="cs-CZ" dirty="0">
                <a:latin typeface="Century" pitchFamily="18" charset="0"/>
              </a:rPr>
              <a:t> </a:t>
            </a:r>
            <a:r>
              <a:rPr lang="cs-CZ" dirty="0" smtClean="0">
                <a:latin typeface="Century" pitchFamily="18" charset="0"/>
              </a:rPr>
              <a:t>           </a:t>
            </a:r>
          </a:p>
          <a:p>
            <a:pPr marL="0" indent="0">
              <a:buNone/>
            </a:pPr>
            <a:r>
              <a:rPr lang="cs-CZ" dirty="0">
                <a:latin typeface="Century" pitchFamily="18" charset="0"/>
              </a:rPr>
              <a:t> </a:t>
            </a:r>
            <a:r>
              <a:rPr lang="cs-CZ" dirty="0" smtClean="0">
                <a:latin typeface="Century" pitchFamily="18" charset="0"/>
              </a:rPr>
              <a:t>        </a:t>
            </a:r>
            <a:endParaRPr lang="cs-CZ" dirty="0">
              <a:latin typeface="Century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472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Century" pitchFamily="18" charset="0"/>
              </a:rPr>
              <a:t>Káhira (</a:t>
            </a:r>
            <a:r>
              <a:rPr lang="cs-CZ" sz="4000" b="1" dirty="0" smtClean="0">
                <a:latin typeface="Century" pitchFamily="18" charset="0"/>
              </a:rPr>
              <a:t>Egypt)</a:t>
            </a:r>
            <a:r>
              <a:rPr lang="cs-CZ" sz="4000" b="1" dirty="0">
                <a:latin typeface="Century" pitchFamily="18" charset="0"/>
              </a:rPr>
              <a:t/>
            </a:r>
            <a:br>
              <a:rPr lang="cs-CZ" sz="4000" b="1" dirty="0">
                <a:latin typeface="Century" pitchFamily="18" charset="0"/>
              </a:rPr>
            </a:br>
            <a:endParaRPr lang="cs-CZ" sz="4000" b="1" dirty="0">
              <a:solidFill>
                <a:srgbClr val="002060"/>
              </a:solidFill>
              <a:latin typeface="Century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7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cs-CZ" sz="14000" dirty="0" smtClean="0">
                <a:latin typeface="Century" pitchFamily="18" charset="0"/>
              </a:rPr>
              <a:t>Roosevelt</a:t>
            </a:r>
            <a:r>
              <a:rPr lang="cs-CZ" sz="14000" b="1" dirty="0" smtClean="0">
                <a:latin typeface="Century" pitchFamily="18" charset="0"/>
              </a:rPr>
              <a:t> - USA</a:t>
            </a:r>
          </a:p>
          <a:p>
            <a:pPr marL="0" indent="0" algn="ctr">
              <a:buNone/>
            </a:pPr>
            <a:r>
              <a:rPr lang="cs-CZ" sz="14000" b="1" dirty="0" smtClean="0">
                <a:latin typeface="Century" pitchFamily="18" charset="0"/>
              </a:rPr>
              <a:t>+</a:t>
            </a:r>
          </a:p>
          <a:p>
            <a:pPr marL="0" indent="0" algn="ctr">
              <a:buNone/>
            </a:pPr>
            <a:r>
              <a:rPr lang="cs-CZ" sz="14000" dirty="0" smtClean="0">
                <a:latin typeface="Century" pitchFamily="18" charset="0"/>
              </a:rPr>
              <a:t>Churchill</a:t>
            </a:r>
            <a:r>
              <a:rPr lang="cs-CZ" sz="14000" b="1" dirty="0" smtClean="0">
                <a:latin typeface="Century" pitchFamily="18" charset="0"/>
              </a:rPr>
              <a:t> – VB</a:t>
            </a:r>
          </a:p>
          <a:p>
            <a:pPr marL="0" indent="0" algn="ctr">
              <a:buNone/>
            </a:pPr>
            <a:r>
              <a:rPr lang="cs-CZ" sz="14000" b="1" dirty="0" smtClean="0">
                <a:latin typeface="Century" pitchFamily="18" charset="0"/>
              </a:rPr>
              <a:t>+</a:t>
            </a:r>
          </a:p>
          <a:p>
            <a:pPr marL="0" indent="0" algn="ctr">
              <a:buNone/>
            </a:pPr>
            <a:r>
              <a:rPr lang="cs-CZ" sz="14000" dirty="0" err="1" smtClean="0">
                <a:latin typeface="Century" pitchFamily="18" charset="0"/>
              </a:rPr>
              <a:t>Čankajšek</a:t>
            </a:r>
            <a:r>
              <a:rPr lang="cs-CZ" sz="14000" b="1" dirty="0" smtClean="0">
                <a:latin typeface="Century" pitchFamily="18" charset="0"/>
              </a:rPr>
              <a:t> – Čína</a:t>
            </a:r>
          </a:p>
          <a:p>
            <a:pPr marL="0" indent="0" algn="ctr">
              <a:buNone/>
            </a:pPr>
            <a:r>
              <a:rPr lang="cs-CZ" sz="14000" b="1" dirty="0" smtClean="0">
                <a:latin typeface="Century" pitchFamily="18" charset="0"/>
              </a:rPr>
              <a:t>                   </a:t>
            </a:r>
          </a:p>
          <a:p>
            <a:pPr marL="0" indent="0" algn="ctr">
              <a:buNone/>
            </a:pPr>
            <a:r>
              <a:rPr lang="cs-CZ" sz="14000" b="1" dirty="0" smtClean="0">
                <a:latin typeface="Century" pitchFamily="18" charset="0"/>
              </a:rPr>
              <a:t>- jednání o kapitulaci a potrestání Japonska</a:t>
            </a:r>
          </a:p>
          <a:p>
            <a:pPr marL="0" indent="0" algn="ctr">
              <a:buNone/>
            </a:pPr>
            <a:r>
              <a:rPr lang="cs-CZ" sz="12800" b="1" dirty="0">
                <a:latin typeface="Century" pitchFamily="18" charset="0"/>
              </a:rPr>
              <a:t> </a:t>
            </a:r>
            <a:r>
              <a:rPr lang="cs-CZ" sz="12800" b="1" dirty="0" smtClean="0">
                <a:latin typeface="Century" pitchFamily="18" charset="0"/>
              </a:rPr>
              <a:t>                 </a:t>
            </a:r>
          </a:p>
          <a:p>
            <a:pPr marL="0" indent="0">
              <a:buNone/>
            </a:pPr>
            <a:endParaRPr lang="cs-CZ" dirty="0" smtClean="0">
              <a:latin typeface="Century" pitchFamily="18" charset="0"/>
            </a:endParaRPr>
          </a:p>
          <a:p>
            <a:pPr marL="0" indent="0">
              <a:buNone/>
            </a:pPr>
            <a:r>
              <a:rPr lang="cs-CZ" dirty="0">
                <a:latin typeface="Century" pitchFamily="18" charset="0"/>
              </a:rPr>
              <a:t> </a:t>
            </a:r>
            <a:r>
              <a:rPr lang="cs-CZ" dirty="0" smtClean="0">
                <a:latin typeface="Century" pitchFamily="18" charset="0"/>
              </a:rPr>
              <a:t>           </a:t>
            </a:r>
          </a:p>
          <a:p>
            <a:pPr marL="0" indent="0">
              <a:buNone/>
            </a:pPr>
            <a:r>
              <a:rPr lang="cs-CZ" dirty="0">
                <a:latin typeface="Century" pitchFamily="18" charset="0"/>
              </a:rPr>
              <a:t> </a:t>
            </a:r>
            <a:r>
              <a:rPr lang="cs-CZ" dirty="0" smtClean="0">
                <a:latin typeface="Century" pitchFamily="18" charset="0"/>
              </a:rPr>
              <a:t>        </a:t>
            </a:r>
            <a:endParaRPr lang="cs-CZ" dirty="0">
              <a:latin typeface="Century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472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000" b="1" dirty="0"/>
              <a:t>Zleva Stalin, Roosevelt a Churchill v </a:t>
            </a:r>
            <a:r>
              <a:rPr lang="cs-CZ" sz="3000" b="1" dirty="0" smtClean="0"/>
              <a:t>Teheránu</a:t>
            </a:r>
            <a:endParaRPr lang="cs-CZ" sz="3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982" y="1340768"/>
            <a:ext cx="7047834" cy="5305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86229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Teherán (Irán) - 1943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  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5092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Teherán (Irán) - 1943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/>
              <a:t>Roosevelt (USA), Stalin (SSSR), Churchill (VB)</a:t>
            </a:r>
          </a:p>
          <a:p>
            <a:pPr marL="0" indent="0" algn="ctr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  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6583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Teherán (Irán) - 1943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/>
              <a:t>Roosevelt (USA), Stalin (SSSR), Churchill (VB)</a:t>
            </a:r>
          </a:p>
          <a:p>
            <a:pPr marL="0" indent="0" algn="ctr">
              <a:buNone/>
            </a:pPr>
            <a:endParaRPr lang="cs-CZ" sz="4000" b="1" dirty="0" smtClean="0"/>
          </a:p>
          <a:p>
            <a:pPr algn="ctr">
              <a:buFontTx/>
              <a:buChar char="-"/>
            </a:pPr>
            <a:r>
              <a:rPr lang="cs-CZ" sz="4000" dirty="0" smtClean="0"/>
              <a:t>koordinace vojenských akcí v Evropě</a:t>
            </a:r>
          </a:p>
          <a:p>
            <a:pPr marL="0" indent="0" algn="ctr">
              <a:buNone/>
            </a:pP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  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5092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Teherán (Irán) - 1943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4000" b="1" dirty="0" smtClean="0"/>
              <a:t>Roosevelt (USA), Stalin (SSSR), </a:t>
            </a:r>
          </a:p>
          <a:p>
            <a:pPr marL="0" indent="0" algn="ctr">
              <a:buNone/>
            </a:pPr>
            <a:r>
              <a:rPr lang="cs-CZ" sz="4000" b="1" dirty="0" smtClean="0"/>
              <a:t>Churchill (VB)</a:t>
            </a:r>
          </a:p>
          <a:p>
            <a:pPr marL="0" indent="0" algn="ctr">
              <a:buNone/>
            </a:pPr>
            <a:endParaRPr lang="cs-CZ" sz="4000" b="1" dirty="0" smtClean="0"/>
          </a:p>
          <a:p>
            <a:pPr algn="ctr">
              <a:buFontTx/>
              <a:buChar char="-"/>
            </a:pPr>
            <a:r>
              <a:rPr lang="cs-CZ" sz="4000" dirty="0" smtClean="0"/>
              <a:t>koordinace vojenských akcí v Evropě</a:t>
            </a:r>
          </a:p>
          <a:p>
            <a:pPr algn="ctr">
              <a:buFontTx/>
              <a:buChar char="-"/>
            </a:pPr>
            <a:r>
              <a:rPr lang="cs-CZ" sz="4000" dirty="0" smtClean="0"/>
              <a:t>otevřít druhou frontu ve Francii </a:t>
            </a:r>
          </a:p>
          <a:p>
            <a:pPr marL="0" indent="0" algn="ctr">
              <a:buNone/>
            </a:pPr>
            <a:r>
              <a:rPr lang="cs-CZ" sz="4000" dirty="0" smtClean="0"/>
              <a:t>(jaro 1944)</a:t>
            </a:r>
          </a:p>
          <a:p>
            <a:pPr marL="0" indent="0" algn="ctr">
              <a:buNone/>
            </a:pPr>
            <a:r>
              <a:rPr lang="cs-CZ" sz="4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5092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Churchill, Roosevelt a Stalin v Jaltě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453073"/>
            <a:ext cx="6481302" cy="5234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024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/>
              <a:t>Livadijský</a:t>
            </a:r>
            <a:r>
              <a:rPr lang="cs-CZ" dirty="0"/>
              <a:t> palác, místo konání konference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00051"/>
            <a:ext cx="8487251" cy="36707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8913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Jalta - </a:t>
            </a:r>
            <a:r>
              <a:rPr lang="cs-CZ" dirty="0" smtClean="0"/>
              <a:t>Krymský poloostrov, SSSR</a:t>
            </a:r>
            <a:br>
              <a:rPr lang="cs-CZ" dirty="0" smtClean="0"/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363272" cy="518457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400" dirty="0" smtClean="0"/>
              <a:t>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5219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Jalta - </a:t>
            </a:r>
            <a:r>
              <a:rPr lang="cs-CZ" dirty="0" smtClean="0"/>
              <a:t>Krymský poloostrov, SSSR</a:t>
            </a:r>
            <a:br>
              <a:rPr lang="cs-CZ" dirty="0" smtClean="0"/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363272" cy="518457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b="1" dirty="0" smtClean="0"/>
              <a:t>Roosevelt, Stalin, Churchill</a:t>
            </a:r>
          </a:p>
          <a:p>
            <a:pPr marL="0" indent="0" algn="ctr">
              <a:buNone/>
            </a:pPr>
            <a:r>
              <a:rPr lang="cs-CZ" sz="2400" dirty="0" smtClean="0"/>
              <a:t>dohoda o: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200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Jalta - </a:t>
            </a:r>
            <a:r>
              <a:rPr lang="cs-CZ" dirty="0" smtClean="0"/>
              <a:t>Krymský poloostrov, SSSR</a:t>
            </a:r>
            <a:br>
              <a:rPr lang="cs-CZ" dirty="0" smtClean="0"/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363272" cy="518457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b="1" dirty="0" smtClean="0"/>
              <a:t>Roosevelt, Stalin, Churchill</a:t>
            </a:r>
          </a:p>
          <a:p>
            <a:pPr marL="0" indent="0" algn="ctr">
              <a:buNone/>
            </a:pPr>
            <a:r>
              <a:rPr lang="cs-CZ" sz="2400" dirty="0" smtClean="0"/>
              <a:t>dohoda o:</a:t>
            </a:r>
          </a:p>
          <a:p>
            <a:pPr marL="457200" indent="-457200" algn="ctr">
              <a:buAutoNum type="alphaLcParenR"/>
            </a:pPr>
            <a:r>
              <a:rPr lang="cs-CZ" sz="2800" dirty="0" smtClean="0"/>
              <a:t>závěrečných válečných operacích</a:t>
            </a:r>
          </a:p>
        </p:txBody>
      </p:sp>
    </p:spTree>
    <p:extLst>
      <p:ext uri="{BB962C8B-B14F-4D97-AF65-F5344CB8AC3E}">
        <p14:creationId xmlns:p14="http://schemas.microsoft.com/office/powerpoint/2010/main" val="23200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Jalta - </a:t>
            </a:r>
            <a:r>
              <a:rPr lang="cs-CZ" dirty="0" smtClean="0"/>
              <a:t>Krymský poloostrov, SSSR</a:t>
            </a:r>
            <a:br>
              <a:rPr lang="cs-CZ" dirty="0" smtClean="0"/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363272" cy="518457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b="1" dirty="0" smtClean="0"/>
              <a:t>Roosevelt, Stalin, Churchill</a:t>
            </a:r>
          </a:p>
          <a:p>
            <a:pPr marL="0" indent="0" algn="ctr">
              <a:buNone/>
            </a:pPr>
            <a:r>
              <a:rPr lang="cs-CZ" sz="2400" dirty="0" smtClean="0"/>
              <a:t>dohoda o:</a:t>
            </a:r>
          </a:p>
          <a:p>
            <a:pPr marL="457200" indent="-457200" algn="ctr">
              <a:buAutoNum type="alphaLcParenR"/>
            </a:pPr>
            <a:r>
              <a:rPr lang="cs-CZ" sz="2800" dirty="0" smtClean="0"/>
              <a:t>závěrečných válečných operacích</a:t>
            </a:r>
          </a:p>
          <a:p>
            <a:pPr marL="457200" indent="-457200" algn="ctr">
              <a:buAutoNum type="alphaLcParenR"/>
            </a:pPr>
            <a:r>
              <a:rPr lang="cs-CZ" sz="2800" i="1" dirty="0" smtClean="0"/>
              <a:t>demarkační linii</a:t>
            </a:r>
          </a:p>
          <a:p>
            <a:pPr marL="0" indent="0" algn="ctr">
              <a:buNone/>
            </a:pPr>
            <a:r>
              <a:rPr lang="cs-CZ" sz="2400" dirty="0" smtClean="0"/>
              <a:t>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200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Jalta - </a:t>
            </a:r>
            <a:r>
              <a:rPr lang="cs-CZ" dirty="0" smtClean="0"/>
              <a:t>Krymský poloostrov, SSSR</a:t>
            </a:r>
            <a:br>
              <a:rPr lang="cs-CZ" dirty="0" smtClean="0"/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363272" cy="518457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b="1" dirty="0" smtClean="0"/>
              <a:t>Roosevelt, Stalin, Churchill</a:t>
            </a:r>
          </a:p>
          <a:p>
            <a:pPr marL="0" indent="0" algn="ctr">
              <a:buNone/>
            </a:pPr>
            <a:r>
              <a:rPr lang="cs-CZ" sz="2400" dirty="0" smtClean="0"/>
              <a:t>dohoda o:</a:t>
            </a:r>
          </a:p>
          <a:p>
            <a:pPr marL="457200" indent="-457200" algn="ctr">
              <a:buAutoNum type="alphaLcParenR"/>
            </a:pPr>
            <a:r>
              <a:rPr lang="cs-CZ" sz="2800" dirty="0" smtClean="0"/>
              <a:t>závěrečných válečných operacích</a:t>
            </a:r>
          </a:p>
          <a:p>
            <a:pPr marL="457200" indent="-457200" algn="ctr">
              <a:buAutoNum type="alphaLcParenR"/>
            </a:pPr>
            <a:r>
              <a:rPr lang="cs-CZ" sz="2800" i="1" dirty="0" smtClean="0"/>
              <a:t>demarkační linii</a:t>
            </a:r>
          </a:p>
          <a:p>
            <a:pPr marL="457200" indent="-457200" algn="ctr">
              <a:buAutoNum type="alphaLcParenR"/>
            </a:pPr>
            <a:r>
              <a:rPr lang="cs-CZ" sz="2800" dirty="0" smtClean="0"/>
              <a:t>rozdělení Německa na čtyři okupační zóny </a:t>
            </a:r>
          </a:p>
          <a:p>
            <a:pPr marL="0" indent="0" algn="ctr">
              <a:buNone/>
            </a:pPr>
            <a:r>
              <a:rPr lang="cs-CZ" sz="2800" dirty="0" smtClean="0"/>
              <a:t>(USA, VB, SSSR, F)</a:t>
            </a:r>
          </a:p>
          <a:p>
            <a:pPr marL="0" indent="0" algn="ctr">
              <a:buNone/>
            </a:pPr>
            <a:r>
              <a:rPr lang="cs-CZ" sz="2400" dirty="0" smtClean="0"/>
              <a:t>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200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Jalta - </a:t>
            </a:r>
            <a:r>
              <a:rPr lang="cs-CZ" dirty="0" smtClean="0"/>
              <a:t>Krymský poloostrov, SSSR</a:t>
            </a:r>
            <a:br>
              <a:rPr lang="cs-CZ" dirty="0" smtClean="0"/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363272" cy="518457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b="1" dirty="0" smtClean="0"/>
              <a:t>Roosevelt, Stalin, Churchill</a:t>
            </a:r>
          </a:p>
          <a:p>
            <a:pPr marL="0" indent="0" algn="ctr">
              <a:buNone/>
            </a:pPr>
            <a:r>
              <a:rPr lang="cs-CZ" sz="2400" dirty="0" smtClean="0"/>
              <a:t>dohoda o:</a:t>
            </a:r>
          </a:p>
          <a:p>
            <a:pPr marL="457200" indent="-457200" algn="ctr">
              <a:buAutoNum type="alphaLcParenR"/>
            </a:pPr>
            <a:r>
              <a:rPr lang="cs-CZ" sz="2800" dirty="0" smtClean="0"/>
              <a:t>závěrečných válečných operacích</a:t>
            </a:r>
          </a:p>
          <a:p>
            <a:pPr marL="457200" indent="-457200" algn="ctr">
              <a:buAutoNum type="alphaLcParenR"/>
            </a:pPr>
            <a:r>
              <a:rPr lang="cs-CZ" sz="2800" i="1" dirty="0" smtClean="0"/>
              <a:t>demarkační linii</a:t>
            </a:r>
          </a:p>
          <a:p>
            <a:pPr marL="457200" indent="-457200" algn="ctr">
              <a:buAutoNum type="alphaLcParenR"/>
            </a:pPr>
            <a:r>
              <a:rPr lang="cs-CZ" sz="2800" dirty="0" smtClean="0"/>
              <a:t>rozdělení Německa na čtyři okupační zóny </a:t>
            </a:r>
          </a:p>
          <a:p>
            <a:pPr marL="0" indent="0" algn="ctr">
              <a:buNone/>
            </a:pPr>
            <a:r>
              <a:rPr lang="cs-CZ" sz="2800" dirty="0" smtClean="0"/>
              <a:t>(USA, VB, SSSR, F)</a:t>
            </a:r>
          </a:p>
          <a:p>
            <a:pPr marL="0" indent="0" algn="ctr">
              <a:buNone/>
            </a:pPr>
            <a:r>
              <a:rPr lang="cs-CZ" sz="2800" i="1" dirty="0" smtClean="0"/>
              <a:t>d) nové hranici Polska</a:t>
            </a:r>
          </a:p>
          <a:p>
            <a:pPr marL="0" indent="0" algn="ctr">
              <a:buNone/>
            </a:pPr>
            <a:r>
              <a:rPr lang="cs-CZ" sz="2400" dirty="0" smtClean="0"/>
              <a:t>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200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Jalta - </a:t>
            </a:r>
            <a:r>
              <a:rPr lang="cs-CZ" dirty="0" smtClean="0"/>
              <a:t>Krymský poloostrov, SSSR</a:t>
            </a:r>
            <a:br>
              <a:rPr lang="cs-CZ" dirty="0" smtClean="0"/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363272" cy="518457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b="1" dirty="0" smtClean="0"/>
              <a:t>Roosevelt, Stalin, Churchill</a:t>
            </a:r>
          </a:p>
          <a:p>
            <a:pPr marL="0" indent="0" algn="ctr">
              <a:buNone/>
            </a:pPr>
            <a:r>
              <a:rPr lang="cs-CZ" sz="2400" dirty="0" smtClean="0"/>
              <a:t>dohoda o:</a:t>
            </a:r>
          </a:p>
          <a:p>
            <a:pPr marL="457200" indent="-457200" algn="ctr">
              <a:buAutoNum type="alphaLcParenR"/>
            </a:pPr>
            <a:r>
              <a:rPr lang="cs-CZ" sz="2800" dirty="0" smtClean="0"/>
              <a:t>závěrečných válečných operacích</a:t>
            </a:r>
          </a:p>
          <a:p>
            <a:pPr marL="457200" indent="-457200" algn="ctr">
              <a:buAutoNum type="alphaLcParenR"/>
            </a:pPr>
            <a:r>
              <a:rPr lang="cs-CZ" sz="2800" i="1" dirty="0" smtClean="0"/>
              <a:t>demarkační linii</a:t>
            </a:r>
          </a:p>
          <a:p>
            <a:pPr marL="457200" indent="-457200" algn="ctr">
              <a:buAutoNum type="alphaLcParenR"/>
            </a:pPr>
            <a:r>
              <a:rPr lang="cs-CZ" sz="2800" dirty="0" smtClean="0"/>
              <a:t>rozdělení Německa na čtyři okupační zóny </a:t>
            </a:r>
          </a:p>
          <a:p>
            <a:pPr marL="0" indent="0" algn="ctr">
              <a:buNone/>
            </a:pPr>
            <a:r>
              <a:rPr lang="cs-CZ" sz="2800" dirty="0" smtClean="0"/>
              <a:t>(USA, VB, SSSR, F)</a:t>
            </a:r>
          </a:p>
          <a:p>
            <a:pPr marL="0" indent="0" algn="ctr">
              <a:buNone/>
            </a:pPr>
            <a:r>
              <a:rPr lang="cs-CZ" sz="2800" i="1" dirty="0" smtClean="0"/>
              <a:t>d) nové hranici Polska</a:t>
            </a:r>
          </a:p>
          <a:p>
            <a:pPr marL="0" indent="0" algn="ctr">
              <a:buNone/>
            </a:pPr>
            <a:r>
              <a:rPr lang="cs-CZ" sz="2800" dirty="0" smtClean="0"/>
              <a:t>e) potrestání válečných zločinců</a:t>
            </a:r>
          </a:p>
        </p:txBody>
      </p:sp>
    </p:spTree>
    <p:extLst>
      <p:ext uri="{BB962C8B-B14F-4D97-AF65-F5344CB8AC3E}">
        <p14:creationId xmlns:p14="http://schemas.microsoft.com/office/powerpoint/2010/main" val="23200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Jalta - </a:t>
            </a:r>
            <a:r>
              <a:rPr lang="cs-CZ" dirty="0" smtClean="0"/>
              <a:t>Krymský poloostrov, SSSR</a:t>
            </a:r>
            <a:br>
              <a:rPr lang="cs-CZ" dirty="0" smtClean="0"/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363272" cy="5184576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000" b="1" dirty="0" smtClean="0"/>
              <a:t>Roosevelt, Stalin, Churchill</a:t>
            </a:r>
          </a:p>
          <a:p>
            <a:pPr marL="0" indent="0" algn="ctr">
              <a:buNone/>
            </a:pPr>
            <a:r>
              <a:rPr lang="cs-CZ" sz="2400" dirty="0" smtClean="0"/>
              <a:t>dohoda o:</a:t>
            </a:r>
          </a:p>
          <a:p>
            <a:pPr marL="457200" indent="-457200" algn="ctr">
              <a:buAutoNum type="alphaLcParenR"/>
            </a:pPr>
            <a:r>
              <a:rPr lang="cs-CZ" sz="2800" dirty="0" smtClean="0"/>
              <a:t>závěrečných válečných operacích</a:t>
            </a:r>
          </a:p>
          <a:p>
            <a:pPr marL="457200" indent="-457200" algn="ctr">
              <a:buAutoNum type="alphaLcParenR"/>
            </a:pPr>
            <a:r>
              <a:rPr lang="cs-CZ" sz="2800" i="1" dirty="0" smtClean="0"/>
              <a:t>demarkační linii</a:t>
            </a:r>
          </a:p>
          <a:p>
            <a:pPr marL="457200" indent="-457200" algn="ctr">
              <a:buAutoNum type="alphaLcParenR"/>
            </a:pPr>
            <a:r>
              <a:rPr lang="cs-CZ" sz="2800" dirty="0" smtClean="0"/>
              <a:t>rozdělení Německa na čtyři okupační zóny </a:t>
            </a:r>
          </a:p>
          <a:p>
            <a:pPr marL="0" indent="0" algn="ctr">
              <a:buNone/>
            </a:pPr>
            <a:r>
              <a:rPr lang="cs-CZ" sz="2800" dirty="0" smtClean="0"/>
              <a:t>(USA, VB, SSSR, F)</a:t>
            </a:r>
          </a:p>
          <a:p>
            <a:pPr marL="0" indent="0" algn="ctr">
              <a:buNone/>
            </a:pPr>
            <a:r>
              <a:rPr lang="cs-CZ" sz="2800" i="1" dirty="0" smtClean="0"/>
              <a:t>d) nové hranici Polska</a:t>
            </a:r>
          </a:p>
          <a:p>
            <a:pPr marL="0" indent="0" algn="ctr">
              <a:buNone/>
            </a:pPr>
            <a:r>
              <a:rPr lang="cs-CZ" sz="2800" dirty="0" smtClean="0"/>
              <a:t>e) potrestání válečných zločinců</a:t>
            </a:r>
          </a:p>
          <a:p>
            <a:pPr marL="0" indent="0" algn="ctr">
              <a:buNone/>
            </a:pPr>
            <a:r>
              <a:rPr lang="cs-CZ" sz="2800" i="1" dirty="0" smtClean="0"/>
              <a:t>f) vstupu Sovětského svazu do války s Japonskem </a:t>
            </a:r>
          </a:p>
          <a:p>
            <a:pPr marL="0" indent="0" algn="ctr">
              <a:buNone/>
            </a:pPr>
            <a:r>
              <a:rPr lang="cs-CZ" sz="2800" i="1" dirty="0"/>
              <a:t> </a:t>
            </a:r>
            <a:r>
              <a:rPr lang="cs-CZ" sz="2800" i="1" dirty="0" smtClean="0"/>
              <a:t>      nejdéle do tří měsíců po ukončení války v Evropě </a:t>
            </a:r>
          </a:p>
          <a:p>
            <a:pPr marL="0" indent="0" algn="ctr">
              <a:buNone/>
            </a:pPr>
            <a:r>
              <a:rPr lang="cs-CZ" sz="2400" dirty="0" smtClean="0"/>
              <a:t>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200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29401514"/>
              </p:ext>
            </p:extLst>
          </p:nvPr>
        </p:nvGraphicFramePr>
        <p:xfrm>
          <a:off x="1369036" y="3233738"/>
          <a:ext cx="6405925" cy="3107309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9, nejnovější dějiny pro základní školy</a:t>
                      </a:r>
                      <a:r>
                        <a:rPr lang="cs-CZ" sz="1100" dirty="0" smtClean="0">
                          <a:effectLst/>
                        </a:rPr>
                        <a:t>. </a:t>
                      </a:r>
                      <a:r>
                        <a:rPr lang="cs-CZ" sz="1100" smtClean="0">
                          <a:effectLst/>
                        </a:rPr>
                        <a:t>Praha: SPN - pedagogické nakladatelství, 2009, ISBN 978-80-7235-428-3. </a:t>
                      </a:r>
                      <a:endParaRPr lang="cs-CZ" sz="110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AUTOR NEUVEDEN. </a:t>
                      </a:r>
                      <a:r>
                        <a:rPr lang="cs-CZ" sz="1200" i="1" dirty="0" smtClean="0">
                          <a:effectLst/>
                        </a:rPr>
                        <a:t>Wikipedia.cz</a:t>
                      </a:r>
                      <a:r>
                        <a:rPr lang="cs-CZ" sz="1200" dirty="0" smtClean="0">
                          <a:effectLst/>
                        </a:rPr>
                        <a:t> [online]. [cit. 28.5.2013]. Dostupný na WWW: http://cs.wikipedia.org/wiki/Soubor:Yalta_summit_1945_with_Churchill,_Roosevelt,_Stalin.jpg </a:t>
                      </a: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</a:rPr>
                        <a:t>AUTOR NEUVEDEN. </a:t>
                      </a:r>
                      <a:r>
                        <a:rPr lang="cs-CZ" sz="1200" i="1" dirty="0" smtClean="0">
                          <a:effectLst/>
                        </a:rPr>
                        <a:t>Wikipedia.cz</a:t>
                      </a:r>
                      <a:r>
                        <a:rPr lang="cs-CZ" sz="1200" dirty="0" smtClean="0">
                          <a:effectLst/>
                        </a:rPr>
                        <a:t> [online]. [cit. 28.5.2013]. Dostupný na WWW: http://cs.wikipedia.org/wiki/Soubor:Yalta_livadiapalace.jpg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AUTOR NEUVEDEN. </a:t>
                      </a:r>
                      <a:r>
                        <a:rPr lang="cs-CZ" sz="1200" i="1" dirty="0" smtClean="0">
                          <a:effectLst/>
                        </a:rPr>
                        <a:t>Wikipedia.cz</a:t>
                      </a:r>
                      <a:r>
                        <a:rPr lang="cs-CZ" sz="1200" dirty="0" smtClean="0">
                          <a:effectLst/>
                        </a:rPr>
                        <a:t> [online]. [cit. 28.5.2013]. Dostupný na WWW: http://cs.wikipedia.org/wiki/Soubor:Teheran_conference-1943.jpg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AUTOR NEUVEDEN. </a:t>
                      </a:r>
                      <a:r>
                        <a:rPr lang="cs-CZ" sz="1200" i="1" dirty="0" smtClean="0">
                          <a:effectLst/>
                        </a:rPr>
                        <a:t>Wikipedia.cz</a:t>
                      </a:r>
                      <a:r>
                        <a:rPr lang="cs-CZ" sz="1200" dirty="0" smtClean="0">
                          <a:effectLst/>
                        </a:rPr>
                        <a:t> [online]. [cit. 28.5.2013]. Dostupný na WWW: http://cs.wikipedia.org/wiki/Soubor:Cairo_conference.jpg 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1542</TotalTime>
  <Words>753</Words>
  <Application>Microsoft Office PowerPoint</Application>
  <PresentationFormat>Předvádění na obrazovce (4:3)</PresentationFormat>
  <Paragraphs>224</Paragraphs>
  <Slides>37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37</vt:i4>
      </vt:variant>
    </vt:vector>
  </HeadingPairs>
  <TitlesOfParts>
    <vt:vector size="38" baseType="lpstr">
      <vt:lpstr>Motiv systému Office</vt:lpstr>
      <vt:lpstr>Prezentace aplikace PowerPoint</vt:lpstr>
      <vt:lpstr>KOORDINACE POSTUPŮ SPOJENCŮ</vt:lpstr>
      <vt:lpstr>KOORDINACE POSTUPŮ SPOJENCŮ</vt:lpstr>
      <vt:lpstr>KOORDINACE POSTUPŮ SPOJENCŮ</vt:lpstr>
      <vt:lpstr>KOORDINACE POSTUPŮ SPOJENCŮ</vt:lpstr>
      <vt:lpstr>KOORDINACE POSTUPŮ SPOJENCŮ</vt:lpstr>
      <vt:lpstr>KOORDINACE POSTUPŮ SPOJENCŮ</vt:lpstr>
      <vt:lpstr>Quebec</vt:lpstr>
      <vt:lpstr>Quebec</vt:lpstr>
      <vt:lpstr>Quebec</vt:lpstr>
      <vt:lpstr>Moskva</vt:lpstr>
      <vt:lpstr>Moskva</vt:lpstr>
      <vt:lpstr>Moskva</vt:lpstr>
      <vt:lpstr>Moskva</vt:lpstr>
      <vt:lpstr>Moskva</vt:lpstr>
      <vt:lpstr>Pamětní foto tří účastníku Káhirské konference: zleva Čankajšek, Roosevelt a Churchill</vt:lpstr>
      <vt:lpstr>Káhira (Egypt) </vt:lpstr>
      <vt:lpstr>Káhira (Egypt) </vt:lpstr>
      <vt:lpstr>Káhira (Egypt) </vt:lpstr>
      <vt:lpstr>Káhira (Egypt) </vt:lpstr>
      <vt:lpstr>Káhira (Egypt) </vt:lpstr>
      <vt:lpstr>Zleva Stalin, Roosevelt a Churchill v Teheránu</vt:lpstr>
      <vt:lpstr>Teherán (Irán) - 1943</vt:lpstr>
      <vt:lpstr>Teherán (Irán) - 1943</vt:lpstr>
      <vt:lpstr>Teherán (Irán) - 1943</vt:lpstr>
      <vt:lpstr>Teherán (Irán) - 1943</vt:lpstr>
      <vt:lpstr>Churchill, Roosevelt a Stalin v Jaltě</vt:lpstr>
      <vt:lpstr>Livadijský palác, místo konání konference</vt:lpstr>
      <vt:lpstr>Jalta - Krymský poloostrov, SSSR </vt:lpstr>
      <vt:lpstr>Jalta - Krymský poloostrov, SSSR </vt:lpstr>
      <vt:lpstr>Jalta - Krymský poloostrov, SSSR </vt:lpstr>
      <vt:lpstr>Jalta - Krymský poloostrov, SSSR </vt:lpstr>
      <vt:lpstr>Jalta - Krymský poloostrov, SSSR </vt:lpstr>
      <vt:lpstr>Jalta - Krymský poloostrov, SSSR </vt:lpstr>
      <vt:lpstr>Jalta - Krymský poloostrov, SSSR </vt:lpstr>
      <vt:lpstr>Jalta - Krymský poloostrov, SSSR 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27</cp:revision>
  <dcterms:created xsi:type="dcterms:W3CDTF">2012-04-04T05:08:45Z</dcterms:created>
  <dcterms:modified xsi:type="dcterms:W3CDTF">2013-05-28T20:42:16Z</dcterms:modified>
</cp:coreProperties>
</file>