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71" r:id="rId8"/>
    <p:sldId id="269" r:id="rId9"/>
    <p:sldId id="272" r:id="rId10"/>
    <p:sldId id="270" r:id="rId11"/>
    <p:sldId id="273" r:id="rId12"/>
    <p:sldId id="274" r:id="rId13"/>
    <p:sldId id="27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w5aBE-_UH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858812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VY_32_INOVACE_5B_18_Válka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 Tichomoří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10. 1. 2013 ve třídě 9.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událostmi  během 2. světové války v Tichomoří. Textová část slouží nejen jako osnova  výkladu, ale i podklad pro žáky k zápisu do sešitů.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závěru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je vložen poslední díl cyklu Apokalypsa o 2.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světové válce.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VÁLKA V TICHOMOŘÍ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Napadení USA Japonskem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Boje v Tichomoří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2060"/>
                </a:solidFill>
              </a:rPr>
              <a:t>Konec války v Tichomoří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Napadení USA Japonskem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3500" dirty="0" smtClean="0">
                <a:solidFill>
                  <a:srgbClr val="002060"/>
                </a:solidFill>
              </a:rPr>
              <a:t>Japonsko -</a:t>
            </a:r>
            <a:r>
              <a:rPr lang="cs-CZ" sz="3500" dirty="0" smtClean="0"/>
              <a:t> hlavní agresor v Tichomoří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↓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snaha ovládnout kolonie evropských států 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(zdroj surovin)</a:t>
            </a:r>
          </a:p>
          <a:p>
            <a:pPr marL="0" indent="0">
              <a:buNone/>
            </a:pPr>
            <a:r>
              <a:rPr lang="cs-CZ" sz="3500" dirty="0"/>
              <a:t> </a:t>
            </a:r>
            <a:r>
              <a:rPr lang="cs-CZ" sz="3500" dirty="0" smtClean="0"/>
              <a:t>          ↓</a:t>
            </a:r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Nesouhlas USA</a:t>
            </a:r>
          </a:p>
          <a:p>
            <a:pPr>
              <a:buFont typeface="Wingdings" pitchFamily="2" charset="2"/>
              <a:buChar char="§"/>
            </a:pPr>
            <a:endParaRPr lang="cs-CZ" sz="3500" dirty="0" smtClean="0"/>
          </a:p>
          <a:p>
            <a:pPr>
              <a:buFont typeface="Wingdings" pitchFamily="2" charset="2"/>
              <a:buChar char="§"/>
            </a:pPr>
            <a:r>
              <a:rPr lang="cs-CZ" sz="3500" dirty="0" smtClean="0"/>
              <a:t>Japonsko útok na USA  → 7.12.1941 </a:t>
            </a:r>
            <a:r>
              <a:rPr lang="cs-CZ" sz="3500" dirty="0" err="1" smtClean="0"/>
              <a:t>Pearl</a:t>
            </a:r>
            <a:r>
              <a:rPr lang="cs-CZ" sz="3500" dirty="0" smtClean="0"/>
              <a:t> </a:t>
            </a:r>
            <a:r>
              <a:rPr lang="cs-CZ" sz="3500" dirty="0" err="1" smtClean="0"/>
              <a:t>Harbor</a:t>
            </a:r>
            <a:r>
              <a:rPr lang="cs-CZ" sz="3500" dirty="0" smtClean="0"/>
              <a:t> (americká voj. základna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8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8. 12. 1941 USA válku Japonsku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C00000"/>
                </a:solidFill>
              </a:rPr>
              <a:t>USA + VB </a:t>
            </a:r>
            <a:r>
              <a:rPr lang="cs-CZ" dirty="0" smtClean="0"/>
              <a:t>× </a:t>
            </a:r>
            <a:r>
              <a:rPr lang="cs-CZ" dirty="0" smtClean="0">
                <a:solidFill>
                  <a:srgbClr val="002060"/>
                </a:solidFill>
              </a:rPr>
              <a:t>Japonsko, Německo, Itálie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Počáteční úspěchy Japonska, dobytí mnohých tichomořských ostrovů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problémy rozsáhlá území udržet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Síly Spojenců rostou→ první velké neúspěchy Japonců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69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B</a:t>
            </a:r>
            <a:r>
              <a:rPr lang="cs-CZ" dirty="0" smtClean="0"/>
              <a:t>itva u souostroví </a:t>
            </a:r>
            <a:r>
              <a:rPr lang="cs-CZ" dirty="0" err="1" smtClean="0">
                <a:solidFill>
                  <a:srgbClr val="C00000"/>
                </a:solidFill>
              </a:rPr>
              <a:t>Midway</a:t>
            </a:r>
            <a:r>
              <a:rPr lang="cs-CZ" dirty="0" smtClean="0"/>
              <a:t> - červen 1942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strategicky důležité místo pro USA i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Japonsko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porážka japonského loďstva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(USA - rozluštění japonské šifry, silné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plavební letectvo, použití radarů)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↓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Obrat ve válce v Tichomoří, Japonci jen ustupují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26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dirty="0" smtClean="0"/>
              <a:t>Boj o ostrov </a:t>
            </a:r>
            <a:r>
              <a:rPr lang="cs-CZ" sz="4000" dirty="0" err="1" smtClean="0">
                <a:solidFill>
                  <a:srgbClr val="C00000"/>
                </a:solidFill>
              </a:rPr>
              <a:t>Guadalcanal</a:t>
            </a:r>
            <a:r>
              <a:rPr lang="cs-CZ" sz="4000" dirty="0"/>
              <a:t> </a:t>
            </a:r>
            <a:r>
              <a:rPr lang="cs-CZ" sz="4000" dirty="0" smtClean="0"/>
              <a:t>na Šalamounových </a:t>
            </a:r>
            <a:r>
              <a:rPr lang="cs-CZ" sz="4000" dirty="0" smtClean="0"/>
              <a:t>ostrovech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    - srpen 1942 až únor 1943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- námořní a letecká základna </a:t>
            </a:r>
            <a:r>
              <a:rPr lang="cs-CZ" sz="4000" dirty="0" smtClean="0"/>
              <a:t>	Japonců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- tvrdý boj (džungle, bažiny, </a:t>
            </a:r>
            <a:r>
              <a:rPr lang="cs-CZ" sz="4000" dirty="0" smtClean="0"/>
              <a:t>	kamikadze</a:t>
            </a:r>
            <a:r>
              <a:rPr lang="cs-CZ" sz="4000" dirty="0" smtClean="0"/>
              <a:t>)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20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4000" dirty="0" smtClean="0"/>
              <a:t>Boj o ostrov </a:t>
            </a:r>
            <a:r>
              <a:rPr lang="cs-CZ" sz="4000" dirty="0" err="1" smtClean="0">
                <a:solidFill>
                  <a:srgbClr val="C00000"/>
                </a:solidFill>
              </a:rPr>
              <a:t>Guadalcanal</a:t>
            </a:r>
            <a:r>
              <a:rPr lang="cs-CZ" sz="4000" dirty="0"/>
              <a:t> </a:t>
            </a:r>
            <a:r>
              <a:rPr lang="cs-CZ" sz="4000" dirty="0" smtClean="0"/>
              <a:t>na Šalamounových </a:t>
            </a:r>
            <a:r>
              <a:rPr lang="cs-CZ" sz="4000" dirty="0" smtClean="0"/>
              <a:t>ostrovech</a:t>
            </a:r>
          </a:p>
          <a:p>
            <a:pPr marL="0" indent="0" algn="ctr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</a:t>
            </a:r>
            <a:r>
              <a:rPr lang="cs-CZ" sz="4000" dirty="0" smtClean="0"/>
              <a:t>- </a:t>
            </a:r>
            <a:r>
              <a:rPr lang="cs-CZ" sz="4000" dirty="0" smtClean="0"/>
              <a:t>první porážka Japonců na pevnině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- Japonci se z této porážky již </a:t>
            </a:r>
            <a:r>
              <a:rPr lang="cs-CZ" sz="4000" dirty="0" smtClean="0"/>
              <a:t>	nevzpamatují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- ztráta mýtu o neporazitelnosti japon. </a:t>
            </a:r>
            <a:r>
              <a:rPr lang="cs-CZ" sz="4000" dirty="0" smtClean="0"/>
              <a:t>	vojáka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                                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387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000" dirty="0" smtClean="0"/>
              <a:t>Boj i na pevnině</a:t>
            </a:r>
          </a:p>
          <a:p>
            <a:pPr marL="0" indent="0" algn="ctr">
              <a:buNone/>
            </a:pPr>
            <a:r>
              <a:rPr lang="cs-CZ" sz="4000" dirty="0" smtClean="0"/>
              <a:t>↓</a:t>
            </a:r>
            <a:endParaRPr lang="cs-CZ" sz="4000" dirty="0" smtClean="0"/>
          </a:p>
          <a:p>
            <a:pPr marL="0" indent="0" algn="ctr">
              <a:buNone/>
            </a:pPr>
            <a:r>
              <a:rPr lang="cs-CZ" sz="4000" dirty="0" smtClean="0"/>
              <a:t>    - snaha Japonců ovládnout pozemní cesty v 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Barmě a Číně → zásobování a přesun vojska</a:t>
            </a:r>
          </a:p>
          <a:p>
            <a:pPr marL="0" indent="0" algn="ctr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(cesta Peking =</a:t>
            </a:r>
            <a:r>
              <a:rPr lang="cs-CZ" sz="4000" dirty="0" err="1" smtClean="0"/>
              <a:t>Beijing</a:t>
            </a:r>
            <a:r>
              <a:rPr lang="cs-CZ" sz="4000" dirty="0" smtClean="0"/>
              <a:t> → Singapore)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sz="3100" dirty="0" smtClean="0"/>
              <a:t>    </a:t>
            </a:r>
            <a:endParaRPr lang="cs-CZ" sz="31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76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Boje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3100" dirty="0" smtClean="0"/>
          </a:p>
          <a:p>
            <a:pPr algn="ctr">
              <a:buFont typeface="Wingdings" pitchFamily="2" charset="2"/>
              <a:buChar char="§"/>
            </a:pPr>
            <a:r>
              <a:rPr lang="cs-CZ" sz="3100" b="1" dirty="0" smtClean="0"/>
              <a:t>Boj o Filipíny – říjen 1944</a:t>
            </a:r>
          </a:p>
          <a:p>
            <a:pPr marL="0" indent="0" algn="ctr">
              <a:buNone/>
            </a:pPr>
            <a:r>
              <a:rPr lang="cs-CZ" sz="3100" dirty="0"/>
              <a:t> </a:t>
            </a:r>
            <a:r>
              <a:rPr lang="cs-CZ" sz="3100" dirty="0" smtClean="0"/>
              <a:t>   - strategicky důležité místo (útok na Japonsko, ovládnutí  </a:t>
            </a:r>
          </a:p>
          <a:p>
            <a:pPr marL="0" indent="0" algn="ctr">
              <a:buNone/>
            </a:pPr>
            <a:r>
              <a:rPr lang="cs-CZ" sz="3100" dirty="0"/>
              <a:t> </a:t>
            </a:r>
            <a:r>
              <a:rPr lang="cs-CZ" sz="3100" dirty="0" smtClean="0"/>
              <a:t>     naftových polí)</a:t>
            </a:r>
          </a:p>
          <a:p>
            <a:pPr marL="0" indent="0" algn="ctr">
              <a:buNone/>
            </a:pPr>
            <a:r>
              <a:rPr lang="cs-CZ" sz="3100" dirty="0"/>
              <a:t> </a:t>
            </a:r>
            <a:r>
              <a:rPr lang="cs-CZ" sz="3100" dirty="0" smtClean="0"/>
              <a:t>   - letadlové lodě (rozhodující úloha)</a:t>
            </a:r>
          </a:p>
          <a:p>
            <a:pPr marL="0" indent="0" algn="ctr">
              <a:buNone/>
            </a:pPr>
            <a:r>
              <a:rPr lang="cs-CZ" sz="3100" dirty="0"/>
              <a:t> </a:t>
            </a:r>
            <a:r>
              <a:rPr lang="cs-CZ" sz="3100" dirty="0" smtClean="0"/>
              <a:t>   - generál </a:t>
            </a:r>
            <a:r>
              <a:rPr lang="cs-CZ" sz="3100" dirty="0" err="1" smtClean="0"/>
              <a:t>Douglase</a:t>
            </a:r>
            <a:r>
              <a:rPr lang="cs-CZ" sz="3100" dirty="0" smtClean="0"/>
              <a:t> </a:t>
            </a:r>
            <a:r>
              <a:rPr lang="cs-CZ" sz="3100" dirty="0" err="1" smtClean="0"/>
              <a:t>MacArthur</a:t>
            </a:r>
            <a:r>
              <a:rPr lang="cs-CZ" sz="3100" dirty="0" smtClean="0"/>
              <a:t> - </a:t>
            </a:r>
            <a:r>
              <a:rPr lang="cs-CZ" sz="3100" dirty="0" err="1" smtClean="0"/>
              <a:t>amer</a:t>
            </a:r>
            <a:r>
              <a:rPr lang="cs-CZ" sz="3100" dirty="0" smtClean="0"/>
              <a:t>. generál</a:t>
            </a:r>
          </a:p>
          <a:p>
            <a:pPr marL="0" indent="0" algn="ctr">
              <a:buNone/>
            </a:pPr>
            <a:r>
              <a:rPr lang="cs-CZ" sz="3100" dirty="0"/>
              <a:t> </a:t>
            </a:r>
            <a:r>
              <a:rPr lang="cs-CZ" sz="3100" dirty="0" smtClean="0"/>
              <a:t>   - porážka Japonska v letecké i námořní bitvě </a:t>
            </a:r>
          </a:p>
          <a:p>
            <a:pPr marL="0" indent="0">
              <a:buNone/>
            </a:pPr>
            <a:r>
              <a:rPr lang="cs-CZ" sz="3100" dirty="0"/>
              <a:t> </a:t>
            </a:r>
            <a:r>
              <a:rPr lang="cs-CZ" sz="3100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7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Konec války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400" dirty="0" smtClean="0"/>
              <a:t>Jaro 1945 Spojenci k Japonsku- bombardování </a:t>
            </a:r>
            <a:r>
              <a:rPr lang="cs-CZ" sz="5400" dirty="0"/>
              <a:t>(</a:t>
            </a:r>
            <a:r>
              <a:rPr lang="cs-CZ" sz="5400" dirty="0" smtClean="0"/>
              <a:t>města, průmyslové objekty a komunikace)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Konec války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8200" dirty="0" smtClean="0"/>
              <a:t>Snaha </a:t>
            </a:r>
            <a:r>
              <a:rPr lang="cs-CZ" sz="8200" dirty="0" smtClean="0"/>
              <a:t>Spojenců uzavřít s Japonci mír</a:t>
            </a:r>
          </a:p>
          <a:p>
            <a:pPr marL="0" indent="0">
              <a:buNone/>
            </a:pPr>
            <a:r>
              <a:rPr lang="cs-CZ" sz="8200" dirty="0"/>
              <a:t> </a:t>
            </a:r>
            <a:r>
              <a:rPr lang="cs-CZ" sz="8200" dirty="0" smtClean="0"/>
              <a:t>      </a:t>
            </a:r>
            <a:r>
              <a:rPr lang="cs-CZ" sz="8200" dirty="0" smtClean="0"/>
              <a:t>                 </a:t>
            </a:r>
            <a:r>
              <a:rPr lang="cs-CZ" sz="8200" dirty="0" smtClean="0"/>
              <a:t>↓</a:t>
            </a:r>
          </a:p>
          <a:p>
            <a:pPr marL="0" indent="0">
              <a:buNone/>
            </a:pPr>
            <a:r>
              <a:rPr lang="cs-CZ" sz="8200" dirty="0"/>
              <a:t> </a:t>
            </a:r>
            <a:r>
              <a:rPr lang="cs-CZ" sz="8200" dirty="0" smtClean="0"/>
              <a:t>    </a:t>
            </a:r>
            <a:r>
              <a:rPr lang="cs-CZ" sz="8200" dirty="0" smtClean="0"/>
              <a:t>    </a:t>
            </a:r>
            <a:r>
              <a:rPr lang="cs-CZ" sz="8200" dirty="0" smtClean="0"/>
              <a:t>odmítnutí kapitulace</a:t>
            </a:r>
          </a:p>
          <a:p>
            <a:pPr marL="0" indent="0">
              <a:buNone/>
            </a:pPr>
            <a:r>
              <a:rPr lang="cs-CZ" sz="8200" dirty="0"/>
              <a:t> </a:t>
            </a:r>
            <a:r>
              <a:rPr lang="cs-CZ" sz="8200" dirty="0" smtClean="0"/>
              <a:t>     </a:t>
            </a:r>
            <a:r>
              <a:rPr lang="cs-CZ" sz="8200" dirty="0" smtClean="0"/>
              <a:t>                  </a:t>
            </a:r>
            <a:r>
              <a:rPr lang="cs-CZ" sz="8200" dirty="0" smtClean="0"/>
              <a:t>↓</a:t>
            </a:r>
          </a:p>
          <a:p>
            <a:pPr>
              <a:buFont typeface="Wingdings" pitchFamily="2" charset="2"/>
              <a:buChar char="§"/>
            </a:pPr>
            <a:r>
              <a:rPr lang="cs-CZ" sz="8200" dirty="0" smtClean="0"/>
              <a:t>Američané - svržení atomové pumy na města</a:t>
            </a:r>
          </a:p>
          <a:p>
            <a:pPr marL="0" indent="0">
              <a:buNone/>
            </a:pPr>
            <a:r>
              <a:rPr lang="cs-CZ" sz="8200" dirty="0" smtClean="0"/>
              <a:t>      Hirošimu (6.8.1945) a Nagasaki (9.8.1945)</a:t>
            </a:r>
          </a:p>
          <a:p>
            <a:pPr marL="0" indent="0">
              <a:buNone/>
            </a:pPr>
            <a:r>
              <a:rPr lang="cs-CZ" sz="8200" dirty="0"/>
              <a:t> </a:t>
            </a:r>
            <a:r>
              <a:rPr lang="cs-CZ" sz="8200" dirty="0" smtClean="0"/>
              <a:t>                           ↘                 ↙</a:t>
            </a:r>
          </a:p>
          <a:p>
            <a:pPr marL="0" indent="0">
              <a:buNone/>
            </a:pPr>
            <a:r>
              <a:rPr lang="cs-CZ" sz="8200" dirty="0"/>
              <a:t> </a:t>
            </a:r>
            <a:r>
              <a:rPr lang="cs-CZ" sz="8200" dirty="0" smtClean="0"/>
              <a:t>     </a:t>
            </a:r>
            <a:r>
              <a:rPr lang="cs-CZ" sz="8200" dirty="0" smtClean="0"/>
              <a:t>negativní </a:t>
            </a:r>
            <a:r>
              <a:rPr lang="cs-CZ" sz="8200" dirty="0" smtClean="0"/>
              <a:t>dopad na civilní obyvatelstvo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49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Konec války v Tichomoří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sz="6500" dirty="0" smtClean="0"/>
          </a:p>
          <a:p>
            <a:pPr marL="0" indent="0" algn="ctr">
              <a:buNone/>
            </a:pPr>
            <a:r>
              <a:rPr lang="cs-CZ" sz="6500" dirty="0" smtClean="0">
                <a:solidFill>
                  <a:srgbClr val="00B050"/>
                </a:solidFill>
              </a:rPr>
              <a:t>2.9.1945</a:t>
            </a:r>
            <a:r>
              <a:rPr lang="cs-CZ" sz="6500" dirty="0" smtClean="0"/>
              <a:t> kapitulace Japonska → </a:t>
            </a:r>
            <a:r>
              <a:rPr lang="cs-CZ" sz="6500" dirty="0" smtClean="0">
                <a:solidFill>
                  <a:srgbClr val="00B050"/>
                </a:solidFill>
              </a:rPr>
              <a:t>KONEC </a:t>
            </a:r>
            <a:endParaRPr lang="cs-CZ" sz="6500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6500" dirty="0" smtClean="0">
                <a:solidFill>
                  <a:srgbClr val="00B050"/>
                </a:solidFill>
              </a:rPr>
              <a:t>2</a:t>
            </a:r>
            <a:r>
              <a:rPr lang="cs-CZ" sz="6500" dirty="0" smtClean="0">
                <a:solidFill>
                  <a:srgbClr val="00B050"/>
                </a:solidFill>
              </a:rPr>
              <a:t>. SV. VÁLKY VE SVĚTĚ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49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4572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2024" y="546432"/>
            <a:ext cx="6707088" cy="724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Konec hrůzy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24128" y="1988840"/>
            <a:ext cx="2602632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hlinkClick r:id="rId3"/>
              </a:rPr>
              <a:t>Apokalypsa: </a:t>
            </a:r>
          </a:p>
          <a:p>
            <a:pPr marL="0" indent="0" algn="ctr">
              <a:buNone/>
            </a:pPr>
            <a:r>
              <a:rPr lang="cs-CZ" dirty="0" smtClean="0">
                <a:hlinkClick r:id="rId3"/>
              </a:rPr>
              <a:t>2. světová válka - 6/6 - Konec hrůzy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40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3890581"/>
              </p:ext>
            </p:extLst>
          </p:nvPr>
        </p:nvGraphicFramePr>
        <p:xfrm>
          <a:off x="1369036" y="3233738"/>
          <a:ext cx="6405925" cy="220999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Youtube.cz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https://www.youtube.com/watch?v=dw5aBE-_UHg </a:t>
                      </a:r>
                    </a:p>
                    <a:p>
                      <a:pPr algn="l"/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hhttp://cs.wikipedia.org/wiki/Soubor:German_soldier_Ardennes_1944.jpeg </a:t>
                      </a:r>
                      <a:endParaRPr lang="cs-CZ" sz="1200" b="1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457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VÁLKA V TICHOMOŘÍ</vt:lpstr>
      <vt:lpstr>Napadení USA Japonskem</vt:lpstr>
      <vt:lpstr>Boje v Tichomoří</vt:lpstr>
      <vt:lpstr>Boje v Tichomoří</vt:lpstr>
      <vt:lpstr>Boje v Tichomoří</vt:lpstr>
      <vt:lpstr>Boje v Tichomoří</vt:lpstr>
      <vt:lpstr>Boje v Tichomoří</vt:lpstr>
      <vt:lpstr>Boje v Tichomoří</vt:lpstr>
      <vt:lpstr>Konec války v Tichomoří</vt:lpstr>
      <vt:lpstr>Konec války v Tichomoří</vt:lpstr>
      <vt:lpstr>Konec války v Tichomoří</vt:lpstr>
      <vt:lpstr>Konec hrůzy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27</cp:revision>
  <dcterms:created xsi:type="dcterms:W3CDTF">2012-04-04T05:08:45Z</dcterms:created>
  <dcterms:modified xsi:type="dcterms:W3CDTF">2013-05-28T21:04:07Z</dcterms:modified>
</cp:coreProperties>
</file>