
<file path=[Content_Types].xml><?xml version="1.0" encoding="utf-8"?>
<Types xmlns="http://schemas.openxmlformats.org/package/2006/content-types"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bookmarkIdSeed="5">
  <p:sldMasterIdLst>
    <p:sldMasterId id="2147483648" r:id="rId1"/>
  </p:sldMasterIdLst>
  <p:sldIdLst>
    <p:sldId id="262" r:id="rId2"/>
    <p:sldId id="263" r:id="rId3"/>
    <p:sldId id="270" r:id="rId4"/>
    <p:sldId id="271" r:id="rId5"/>
    <p:sldId id="272" r:id="rId6"/>
    <p:sldId id="265" r:id="rId7"/>
    <p:sldId id="274" r:id="rId8"/>
    <p:sldId id="273" r:id="rId9"/>
    <p:sldId id="275" r:id="rId10"/>
    <p:sldId id="276" r:id="rId11"/>
    <p:sldId id="277" r:id="rId12"/>
    <p:sldId id="267" r:id="rId13"/>
    <p:sldId id="280" r:id="rId14"/>
    <p:sldId id="281" r:id="rId15"/>
    <p:sldId id="278" r:id="rId16"/>
    <p:sldId id="282" r:id="rId17"/>
    <p:sldId id="283" r:id="rId18"/>
    <p:sldId id="284" r:id="rId19"/>
    <p:sldId id="268" r:id="rId20"/>
    <p:sldId id="269" r:id="rId21"/>
    <p:sldId id="264" r:id="rId2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26.5.2013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247029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26.5.2013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8117867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26.5.2013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6470555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26.5.2013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7392315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26.5.2013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5253452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26.5.2013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5918201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26.5.2013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2916165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26.5.2013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6366424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26.5.2013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56868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26.5.2013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4745315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26.5.2013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2741105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ABEE89A-9886-403C-B21D-7EDA1601A55F}" type="datetimeFigureOut">
              <a:rPr lang="cs-CZ" smtClean="0"/>
              <a:pPr/>
              <a:t>26.5.2013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9561939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38626316"/>
              </p:ext>
            </p:extLst>
          </p:nvPr>
        </p:nvGraphicFramePr>
        <p:xfrm>
          <a:off x="1368425" y="2924944"/>
          <a:ext cx="6405925" cy="3265234"/>
        </p:xfrm>
        <a:graphic>
          <a:graphicData uri="http://schemas.openxmlformats.org/drawingml/2006/table">
            <a:tbl>
              <a:tblPr firstRow="1" firstCol="1" bandRow="1"/>
              <a:tblGrid>
                <a:gridCol w="1202213"/>
                <a:gridCol w="114300"/>
                <a:gridCol w="5089412"/>
              </a:tblGrid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Název školy: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Základní škola a Mateřská škola, Hradec Králové, Úprkova 1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Autor: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Mgr. Medková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Blanka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Název: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VY_32_INOVACE_5B_19_Důsledky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2. světové války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Téma: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5B_Dě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9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.roč</a:t>
                      </a: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Datum ověření: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VM ověřen 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dne 17. 1. 2013 v 9. B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Číslo projektu: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CZ.1.07/1.4.00/21.3215 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DUM je určen k výkladu učiva.  DUM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seznámí žáky přehledným způsobem  s důsledky 2. světové války. Textová část slouží nejen jako osnova  výkladu, ale i podklad pro žáky k zápisu do sešitů. Obrazový materiál doplňuje žákům představu o tomto úseku dějin.</a:t>
                      </a:r>
                      <a:endParaRPr lang="cs-CZ" sz="14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8194" name="Obrázek 0" descr="Popis: logo EU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232668"/>
            <a:ext cx="7903033" cy="847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3" name="obrázek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58759" y="1909763"/>
            <a:ext cx="2152650" cy="781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1368425" y="2224088"/>
            <a:ext cx="7019999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 dirty="0"/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755576" y="1268760"/>
            <a:ext cx="7759017" cy="800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 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kumimoji="0" lang="cs-CZ" sz="1100" b="0" i="0" u="none" strike="noStrike" cap="none" normalizeH="0" baseline="0" dirty="0" smtClean="0" bmk="OLE_LINK4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1368425" y="398621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936048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5"/>
          <p:cNvSpPr txBox="1">
            <a:spLocks/>
          </p:cNvSpPr>
          <p:nvPr/>
        </p:nvSpPr>
        <p:spPr>
          <a:xfrm>
            <a:off x="539552" y="116632"/>
            <a:ext cx="8229600" cy="142130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cs-CZ" sz="4800" dirty="0" smtClean="0"/>
          </a:p>
          <a:p>
            <a:endParaRPr lang="cs-CZ" sz="4800" dirty="0"/>
          </a:p>
        </p:txBody>
      </p:sp>
      <p:sp>
        <p:nvSpPr>
          <p:cNvPr id="10" name="Nadpis 5"/>
          <p:cNvSpPr txBox="1">
            <a:spLocks/>
          </p:cNvSpPr>
          <p:nvPr/>
        </p:nvSpPr>
        <p:spPr>
          <a:xfrm>
            <a:off x="608049" y="116632"/>
            <a:ext cx="8229600" cy="142130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cs-CZ" sz="4800" dirty="0" smtClean="0"/>
          </a:p>
          <a:p>
            <a:endParaRPr lang="cs-CZ" sz="4800" dirty="0"/>
          </a:p>
        </p:txBody>
      </p:sp>
      <p:sp>
        <p:nvSpPr>
          <p:cNvPr id="12" name="Nadpis 5"/>
          <p:cNvSpPr txBox="1">
            <a:spLocks/>
          </p:cNvSpPr>
          <p:nvPr/>
        </p:nvSpPr>
        <p:spPr>
          <a:xfrm>
            <a:off x="539552" y="144310"/>
            <a:ext cx="8229600" cy="142130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cs-CZ" sz="4800" dirty="0" smtClean="0"/>
          </a:p>
          <a:p>
            <a:endParaRPr lang="cs-CZ" sz="4800" dirty="0"/>
          </a:p>
        </p:txBody>
      </p:sp>
      <p:sp>
        <p:nvSpPr>
          <p:cNvPr id="13" name="Nadpis 5"/>
          <p:cNvSpPr txBox="1">
            <a:spLocks/>
          </p:cNvSpPr>
          <p:nvPr/>
        </p:nvSpPr>
        <p:spPr>
          <a:xfrm>
            <a:off x="608049" y="144310"/>
            <a:ext cx="8229600" cy="142130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cs-CZ" sz="4800" dirty="0" smtClean="0"/>
          </a:p>
          <a:p>
            <a:endParaRPr lang="cs-CZ" sz="4800" dirty="0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539552" y="422618"/>
            <a:ext cx="8229600" cy="1143000"/>
          </a:xfrm>
        </p:spPr>
        <p:txBody>
          <a:bodyPr/>
          <a:lstStyle/>
          <a:p>
            <a:r>
              <a:rPr lang="cs-CZ" dirty="0" smtClean="0"/>
              <a:t>DŮSLEDKY 2. SVĚTOVÉ VÁLKY</a:t>
            </a:r>
            <a:endParaRPr lang="cs-CZ" dirty="0"/>
          </a:p>
        </p:txBody>
      </p:sp>
      <p:sp>
        <p:nvSpPr>
          <p:cNvPr id="22" name="Zástupný symbol pro obsah 21"/>
          <p:cNvSpPr>
            <a:spLocks noGrp="1"/>
          </p:cNvSpPr>
          <p:nvPr>
            <p:ph idx="1"/>
          </p:nvPr>
        </p:nvSpPr>
        <p:spPr>
          <a:xfrm>
            <a:off x="566308" y="2204864"/>
            <a:ext cx="8147248" cy="4032448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83288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5"/>
          <p:cNvSpPr txBox="1">
            <a:spLocks/>
          </p:cNvSpPr>
          <p:nvPr/>
        </p:nvSpPr>
        <p:spPr>
          <a:xfrm>
            <a:off x="539552" y="116632"/>
            <a:ext cx="8229600" cy="142130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cs-CZ" sz="4800" dirty="0" smtClean="0"/>
          </a:p>
          <a:p>
            <a:endParaRPr lang="cs-CZ" sz="4800" dirty="0"/>
          </a:p>
        </p:txBody>
      </p:sp>
      <p:sp>
        <p:nvSpPr>
          <p:cNvPr id="10" name="Nadpis 5"/>
          <p:cNvSpPr txBox="1">
            <a:spLocks/>
          </p:cNvSpPr>
          <p:nvPr/>
        </p:nvSpPr>
        <p:spPr>
          <a:xfrm>
            <a:off x="608049" y="116632"/>
            <a:ext cx="8229600" cy="142130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cs-CZ" sz="4800" dirty="0" smtClean="0"/>
          </a:p>
          <a:p>
            <a:endParaRPr lang="cs-CZ" sz="4800" dirty="0"/>
          </a:p>
        </p:txBody>
      </p:sp>
      <p:sp>
        <p:nvSpPr>
          <p:cNvPr id="12" name="Nadpis 5"/>
          <p:cNvSpPr txBox="1">
            <a:spLocks/>
          </p:cNvSpPr>
          <p:nvPr/>
        </p:nvSpPr>
        <p:spPr>
          <a:xfrm>
            <a:off x="539552" y="144310"/>
            <a:ext cx="8229600" cy="142130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cs-CZ" sz="4800" dirty="0" smtClean="0"/>
          </a:p>
          <a:p>
            <a:endParaRPr lang="cs-CZ" sz="4800" dirty="0"/>
          </a:p>
        </p:txBody>
      </p:sp>
      <p:sp>
        <p:nvSpPr>
          <p:cNvPr id="13" name="Nadpis 5"/>
          <p:cNvSpPr txBox="1">
            <a:spLocks/>
          </p:cNvSpPr>
          <p:nvPr/>
        </p:nvSpPr>
        <p:spPr>
          <a:xfrm>
            <a:off x="608049" y="144310"/>
            <a:ext cx="8229600" cy="142130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cs-CZ" sz="4800" dirty="0" smtClean="0"/>
          </a:p>
          <a:p>
            <a:endParaRPr lang="cs-CZ" sz="4800" dirty="0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539552" y="422618"/>
            <a:ext cx="8229600" cy="1143000"/>
          </a:xfrm>
        </p:spPr>
        <p:txBody>
          <a:bodyPr/>
          <a:lstStyle/>
          <a:p>
            <a:r>
              <a:rPr lang="cs-CZ" dirty="0" smtClean="0"/>
              <a:t>DŮSLEDKY 2. SVĚTOVÉ VÁLKY</a:t>
            </a:r>
            <a:endParaRPr lang="cs-CZ" dirty="0"/>
          </a:p>
        </p:txBody>
      </p:sp>
      <p:sp>
        <p:nvSpPr>
          <p:cNvPr id="22" name="Zástupný symbol pro obsah 21"/>
          <p:cNvSpPr>
            <a:spLocks noGrp="1"/>
          </p:cNvSpPr>
          <p:nvPr>
            <p:ph idx="1"/>
          </p:nvPr>
        </p:nvSpPr>
        <p:spPr>
          <a:xfrm>
            <a:off x="566308" y="2204864"/>
            <a:ext cx="8147248" cy="4032448"/>
          </a:xfrm>
        </p:spPr>
        <p:txBody>
          <a:bodyPr>
            <a:normAutofit/>
          </a:bodyPr>
          <a:lstStyle/>
          <a:p>
            <a:pPr algn="ctr">
              <a:buFont typeface="Wingdings" pitchFamily="2" charset="2"/>
              <a:buChar char="§"/>
            </a:pPr>
            <a:r>
              <a:rPr lang="cs-CZ" sz="4500" b="1" dirty="0" smtClean="0">
                <a:solidFill>
                  <a:srgbClr val="002060"/>
                </a:solidFill>
              </a:rPr>
              <a:t>Lidské a materiální škody</a:t>
            </a:r>
          </a:p>
          <a:p>
            <a:pPr algn="ctr">
              <a:buFont typeface="Wingdings" pitchFamily="2" charset="2"/>
              <a:buChar char="§"/>
            </a:pPr>
            <a:endParaRPr lang="cs-CZ" sz="4500" b="1" dirty="0" smtClean="0">
              <a:solidFill>
                <a:srgbClr val="002060"/>
              </a:solidFill>
            </a:endParaRPr>
          </a:p>
          <a:p>
            <a:pPr marL="0" indent="0">
              <a:buNone/>
            </a:pPr>
            <a:endParaRPr lang="cs-CZ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227159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5"/>
          <p:cNvSpPr txBox="1">
            <a:spLocks/>
          </p:cNvSpPr>
          <p:nvPr/>
        </p:nvSpPr>
        <p:spPr>
          <a:xfrm>
            <a:off x="539552" y="116632"/>
            <a:ext cx="8229600" cy="142130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cs-CZ" sz="4800" dirty="0" smtClean="0"/>
          </a:p>
          <a:p>
            <a:endParaRPr lang="cs-CZ" sz="4800" dirty="0"/>
          </a:p>
        </p:txBody>
      </p:sp>
      <p:sp>
        <p:nvSpPr>
          <p:cNvPr id="10" name="Nadpis 5"/>
          <p:cNvSpPr txBox="1">
            <a:spLocks/>
          </p:cNvSpPr>
          <p:nvPr/>
        </p:nvSpPr>
        <p:spPr>
          <a:xfrm>
            <a:off x="608049" y="116632"/>
            <a:ext cx="8229600" cy="142130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cs-CZ" sz="4800" dirty="0" smtClean="0"/>
          </a:p>
          <a:p>
            <a:endParaRPr lang="cs-CZ" sz="4800" dirty="0"/>
          </a:p>
        </p:txBody>
      </p:sp>
      <p:sp>
        <p:nvSpPr>
          <p:cNvPr id="12" name="Nadpis 5"/>
          <p:cNvSpPr txBox="1">
            <a:spLocks/>
          </p:cNvSpPr>
          <p:nvPr/>
        </p:nvSpPr>
        <p:spPr>
          <a:xfrm>
            <a:off x="539552" y="144310"/>
            <a:ext cx="8229600" cy="142130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cs-CZ" sz="4800" dirty="0" smtClean="0"/>
          </a:p>
          <a:p>
            <a:endParaRPr lang="cs-CZ" sz="4800" dirty="0"/>
          </a:p>
        </p:txBody>
      </p:sp>
      <p:sp>
        <p:nvSpPr>
          <p:cNvPr id="13" name="Nadpis 5"/>
          <p:cNvSpPr txBox="1">
            <a:spLocks/>
          </p:cNvSpPr>
          <p:nvPr/>
        </p:nvSpPr>
        <p:spPr>
          <a:xfrm>
            <a:off x="608049" y="144310"/>
            <a:ext cx="8229600" cy="142130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cs-CZ" sz="4800" dirty="0" smtClean="0"/>
          </a:p>
          <a:p>
            <a:endParaRPr lang="cs-CZ" sz="4800" dirty="0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539552" y="422618"/>
            <a:ext cx="8229600" cy="1143000"/>
          </a:xfrm>
        </p:spPr>
        <p:txBody>
          <a:bodyPr/>
          <a:lstStyle/>
          <a:p>
            <a:r>
              <a:rPr lang="cs-CZ" dirty="0" smtClean="0"/>
              <a:t>DŮSLEDKY 2. SVĚTOVÉ VÁLKY</a:t>
            </a:r>
            <a:endParaRPr lang="cs-CZ" dirty="0"/>
          </a:p>
        </p:txBody>
      </p:sp>
      <p:sp>
        <p:nvSpPr>
          <p:cNvPr id="22" name="Zástupný symbol pro obsah 21"/>
          <p:cNvSpPr>
            <a:spLocks noGrp="1"/>
          </p:cNvSpPr>
          <p:nvPr>
            <p:ph idx="1"/>
          </p:nvPr>
        </p:nvSpPr>
        <p:spPr>
          <a:xfrm>
            <a:off x="566308" y="2204864"/>
            <a:ext cx="8147248" cy="4032448"/>
          </a:xfrm>
        </p:spPr>
        <p:txBody>
          <a:bodyPr>
            <a:normAutofit/>
          </a:bodyPr>
          <a:lstStyle/>
          <a:p>
            <a:pPr algn="ctr">
              <a:buFont typeface="Wingdings" pitchFamily="2" charset="2"/>
              <a:buChar char="§"/>
            </a:pPr>
            <a:r>
              <a:rPr lang="cs-CZ" sz="4500" b="1" dirty="0" smtClean="0">
                <a:solidFill>
                  <a:srgbClr val="002060"/>
                </a:solidFill>
              </a:rPr>
              <a:t>Lidské a materiální škody</a:t>
            </a:r>
          </a:p>
          <a:p>
            <a:pPr algn="ctr">
              <a:buFont typeface="Wingdings" pitchFamily="2" charset="2"/>
              <a:buChar char="§"/>
            </a:pPr>
            <a:endParaRPr lang="cs-CZ" sz="4500" b="1" dirty="0" smtClean="0">
              <a:solidFill>
                <a:srgbClr val="002060"/>
              </a:solidFill>
            </a:endParaRPr>
          </a:p>
          <a:p>
            <a:pPr algn="ctr">
              <a:buFont typeface="Wingdings" pitchFamily="2" charset="2"/>
              <a:buChar char="§"/>
            </a:pPr>
            <a:r>
              <a:rPr lang="cs-CZ" sz="4500" b="1" dirty="0" smtClean="0">
                <a:solidFill>
                  <a:srgbClr val="002060"/>
                </a:solidFill>
              </a:rPr>
              <a:t>Technický pokrok</a:t>
            </a:r>
          </a:p>
          <a:p>
            <a:pPr marL="0" indent="0" algn="ctr">
              <a:buNone/>
            </a:pPr>
            <a:endParaRPr lang="cs-CZ" sz="4500" b="1" dirty="0" smtClean="0">
              <a:solidFill>
                <a:srgbClr val="002060"/>
              </a:solidFill>
            </a:endParaRPr>
          </a:p>
          <a:p>
            <a:pPr marL="0" indent="0">
              <a:buNone/>
            </a:pPr>
            <a:endParaRPr lang="cs-CZ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227159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5"/>
          <p:cNvSpPr txBox="1">
            <a:spLocks/>
          </p:cNvSpPr>
          <p:nvPr/>
        </p:nvSpPr>
        <p:spPr>
          <a:xfrm>
            <a:off x="539552" y="116632"/>
            <a:ext cx="8229600" cy="142130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cs-CZ" sz="4800" dirty="0" smtClean="0"/>
          </a:p>
          <a:p>
            <a:endParaRPr lang="cs-CZ" sz="4800" dirty="0"/>
          </a:p>
        </p:txBody>
      </p:sp>
      <p:sp>
        <p:nvSpPr>
          <p:cNvPr id="10" name="Nadpis 5"/>
          <p:cNvSpPr txBox="1">
            <a:spLocks/>
          </p:cNvSpPr>
          <p:nvPr/>
        </p:nvSpPr>
        <p:spPr>
          <a:xfrm>
            <a:off x="608049" y="116632"/>
            <a:ext cx="8229600" cy="142130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cs-CZ" sz="4800" dirty="0" smtClean="0"/>
          </a:p>
          <a:p>
            <a:endParaRPr lang="cs-CZ" sz="4800" dirty="0"/>
          </a:p>
        </p:txBody>
      </p:sp>
      <p:sp>
        <p:nvSpPr>
          <p:cNvPr id="12" name="Nadpis 5"/>
          <p:cNvSpPr txBox="1">
            <a:spLocks/>
          </p:cNvSpPr>
          <p:nvPr/>
        </p:nvSpPr>
        <p:spPr>
          <a:xfrm>
            <a:off x="539552" y="144310"/>
            <a:ext cx="8229600" cy="142130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cs-CZ" sz="4800" dirty="0" smtClean="0"/>
          </a:p>
          <a:p>
            <a:endParaRPr lang="cs-CZ" sz="4800" dirty="0"/>
          </a:p>
        </p:txBody>
      </p:sp>
      <p:sp>
        <p:nvSpPr>
          <p:cNvPr id="13" name="Nadpis 5"/>
          <p:cNvSpPr txBox="1">
            <a:spLocks/>
          </p:cNvSpPr>
          <p:nvPr/>
        </p:nvSpPr>
        <p:spPr>
          <a:xfrm>
            <a:off x="608049" y="144310"/>
            <a:ext cx="8229600" cy="142130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cs-CZ" sz="4800" dirty="0" smtClean="0"/>
          </a:p>
          <a:p>
            <a:endParaRPr lang="cs-CZ" sz="4800" dirty="0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539552" y="422618"/>
            <a:ext cx="8229600" cy="1143000"/>
          </a:xfrm>
        </p:spPr>
        <p:txBody>
          <a:bodyPr/>
          <a:lstStyle/>
          <a:p>
            <a:r>
              <a:rPr lang="cs-CZ" dirty="0" smtClean="0"/>
              <a:t>DŮSLEDKY 2. SVĚTOVÉ VÁLKY</a:t>
            </a:r>
            <a:endParaRPr lang="cs-CZ" dirty="0"/>
          </a:p>
        </p:txBody>
      </p:sp>
      <p:sp>
        <p:nvSpPr>
          <p:cNvPr id="22" name="Zástupný symbol pro obsah 21"/>
          <p:cNvSpPr>
            <a:spLocks noGrp="1"/>
          </p:cNvSpPr>
          <p:nvPr>
            <p:ph idx="1"/>
          </p:nvPr>
        </p:nvSpPr>
        <p:spPr>
          <a:xfrm>
            <a:off x="566308" y="2204864"/>
            <a:ext cx="8147248" cy="4032448"/>
          </a:xfrm>
        </p:spPr>
        <p:txBody>
          <a:bodyPr>
            <a:normAutofit lnSpcReduction="10000"/>
          </a:bodyPr>
          <a:lstStyle/>
          <a:p>
            <a:pPr algn="ctr">
              <a:buFont typeface="Wingdings" pitchFamily="2" charset="2"/>
              <a:buChar char="§"/>
            </a:pPr>
            <a:r>
              <a:rPr lang="cs-CZ" sz="4500" b="1" dirty="0" smtClean="0">
                <a:solidFill>
                  <a:srgbClr val="002060"/>
                </a:solidFill>
              </a:rPr>
              <a:t>Lidské a materiální škody</a:t>
            </a:r>
          </a:p>
          <a:p>
            <a:pPr algn="ctr">
              <a:buFont typeface="Wingdings" pitchFamily="2" charset="2"/>
              <a:buChar char="§"/>
            </a:pPr>
            <a:endParaRPr lang="cs-CZ" sz="4500" b="1" dirty="0" smtClean="0">
              <a:solidFill>
                <a:srgbClr val="002060"/>
              </a:solidFill>
            </a:endParaRPr>
          </a:p>
          <a:p>
            <a:pPr algn="ctr">
              <a:buFont typeface="Wingdings" pitchFamily="2" charset="2"/>
              <a:buChar char="§"/>
            </a:pPr>
            <a:r>
              <a:rPr lang="cs-CZ" sz="4500" b="1" dirty="0" smtClean="0">
                <a:solidFill>
                  <a:srgbClr val="002060"/>
                </a:solidFill>
              </a:rPr>
              <a:t>Technický pokrok</a:t>
            </a:r>
          </a:p>
          <a:p>
            <a:pPr marL="0" indent="0" algn="ctr">
              <a:buNone/>
            </a:pPr>
            <a:endParaRPr lang="cs-CZ" sz="4500" b="1" dirty="0" smtClean="0">
              <a:solidFill>
                <a:srgbClr val="002060"/>
              </a:solidFill>
            </a:endParaRPr>
          </a:p>
          <a:p>
            <a:pPr algn="ctr">
              <a:buFont typeface="Wingdings" pitchFamily="2" charset="2"/>
              <a:buChar char="§"/>
            </a:pPr>
            <a:r>
              <a:rPr lang="cs-CZ" sz="4500" b="1" dirty="0" smtClean="0">
                <a:solidFill>
                  <a:srgbClr val="002060"/>
                </a:solidFill>
              </a:rPr>
              <a:t>Vznik OSN</a:t>
            </a:r>
          </a:p>
          <a:p>
            <a:pPr marL="0" indent="0">
              <a:buNone/>
            </a:pPr>
            <a:endParaRPr lang="cs-CZ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227159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algn="ctr">
              <a:buFont typeface="Wingdings" pitchFamily="2" charset="2"/>
              <a:buChar char="§"/>
            </a:pPr>
            <a:r>
              <a:rPr lang="cs-CZ" sz="4000" b="1" dirty="0" smtClean="0"/>
              <a:t>ztráty na životech</a:t>
            </a:r>
          </a:p>
          <a:p>
            <a:pPr marL="0" indent="0" algn="ctr">
              <a:buNone/>
            </a:pPr>
            <a:r>
              <a:rPr lang="cs-CZ" sz="4000" dirty="0"/>
              <a:t> </a:t>
            </a:r>
            <a:r>
              <a:rPr lang="cs-CZ" sz="4000" dirty="0" smtClean="0"/>
              <a:t>   (60 miliónů lidí, z toho polovina civilní obyv.)</a:t>
            </a:r>
          </a:p>
          <a:p>
            <a:pPr marL="0" indent="0" algn="ctr">
              <a:buNone/>
            </a:pPr>
            <a:endParaRPr lang="cs-CZ" sz="4000" dirty="0"/>
          </a:p>
        </p:txBody>
      </p:sp>
      <p:sp>
        <p:nvSpPr>
          <p:cNvPr id="9" name="Nadpis 8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2060"/>
                </a:solidFill>
              </a:rPr>
              <a:t>Lidské a materiální škody</a:t>
            </a:r>
            <a:endParaRPr lang="cs-CZ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399303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algn="ctr">
              <a:buFont typeface="Wingdings" pitchFamily="2" charset="2"/>
              <a:buChar char="§"/>
            </a:pPr>
            <a:r>
              <a:rPr lang="cs-CZ" sz="4000" b="1" dirty="0" smtClean="0"/>
              <a:t>ztráty na životech</a:t>
            </a:r>
          </a:p>
          <a:p>
            <a:pPr marL="0" indent="0" algn="ctr">
              <a:buNone/>
            </a:pPr>
            <a:r>
              <a:rPr lang="cs-CZ" sz="4000" dirty="0"/>
              <a:t> </a:t>
            </a:r>
            <a:r>
              <a:rPr lang="cs-CZ" sz="4000" dirty="0" smtClean="0"/>
              <a:t>   (60 miliónů lidí, z toho polovina civilní obyv.)</a:t>
            </a:r>
          </a:p>
          <a:p>
            <a:pPr algn="ctr">
              <a:buFont typeface="Wingdings" pitchFamily="2" charset="2"/>
              <a:buChar char="§"/>
            </a:pPr>
            <a:r>
              <a:rPr lang="cs-CZ" sz="4000" b="1" dirty="0" smtClean="0"/>
              <a:t>návrat pouze některých lidí z koncentračních táborů </a:t>
            </a:r>
            <a:r>
              <a:rPr lang="cs-CZ" sz="4000" dirty="0" smtClean="0"/>
              <a:t>– podlomené zdraví, hrůzostrašné prožitky</a:t>
            </a:r>
          </a:p>
          <a:p>
            <a:pPr marL="0" indent="0" algn="ctr">
              <a:buNone/>
            </a:pPr>
            <a:endParaRPr lang="cs-CZ" sz="4000" dirty="0"/>
          </a:p>
        </p:txBody>
      </p:sp>
      <p:sp>
        <p:nvSpPr>
          <p:cNvPr id="9" name="Nadpis 8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2060"/>
                </a:solidFill>
              </a:rPr>
              <a:t>Lidské a materiální škody</a:t>
            </a:r>
            <a:endParaRPr lang="cs-CZ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433069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>
              <a:buFont typeface="Wingdings" pitchFamily="2" charset="2"/>
              <a:buChar char="§"/>
            </a:pPr>
            <a:r>
              <a:rPr lang="cs-CZ" sz="4500" dirty="0" smtClean="0"/>
              <a:t>množství</a:t>
            </a:r>
            <a:r>
              <a:rPr lang="cs-CZ" sz="4500" b="1" dirty="0" smtClean="0"/>
              <a:t> nezvěstných </a:t>
            </a:r>
            <a:r>
              <a:rPr lang="cs-CZ" sz="4500" dirty="0" smtClean="0"/>
              <a:t>lidí</a:t>
            </a:r>
          </a:p>
          <a:p>
            <a:pPr marL="0" indent="0">
              <a:buNone/>
            </a:pPr>
            <a:endParaRPr lang="cs-CZ" sz="2800" dirty="0"/>
          </a:p>
        </p:txBody>
      </p:sp>
      <p:sp>
        <p:nvSpPr>
          <p:cNvPr id="9" name="Nadpis 8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2060"/>
                </a:solidFill>
              </a:rPr>
              <a:t>Lidské a materiální škody</a:t>
            </a:r>
            <a:endParaRPr lang="cs-CZ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45166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>
              <a:buFont typeface="Wingdings" pitchFamily="2" charset="2"/>
              <a:buChar char="§"/>
            </a:pPr>
            <a:r>
              <a:rPr lang="cs-CZ" sz="4500" dirty="0" smtClean="0"/>
              <a:t>množství</a:t>
            </a:r>
            <a:r>
              <a:rPr lang="cs-CZ" sz="4500" b="1" dirty="0" smtClean="0"/>
              <a:t> nezvěstných </a:t>
            </a:r>
            <a:r>
              <a:rPr lang="cs-CZ" sz="4500" dirty="0" smtClean="0"/>
              <a:t>lidí</a:t>
            </a:r>
          </a:p>
          <a:p>
            <a:pPr algn="ctr">
              <a:buFont typeface="Wingdings" pitchFamily="2" charset="2"/>
              <a:buChar char="§"/>
            </a:pPr>
            <a:r>
              <a:rPr lang="cs-CZ" sz="4500" b="1" dirty="0" smtClean="0"/>
              <a:t>zničená </a:t>
            </a:r>
            <a:r>
              <a:rPr lang="cs-CZ" sz="4500" dirty="0" smtClean="0"/>
              <a:t>města a průmysl</a:t>
            </a:r>
          </a:p>
          <a:p>
            <a:pPr marL="0" indent="0">
              <a:buNone/>
            </a:pPr>
            <a:endParaRPr lang="cs-CZ" sz="2800" dirty="0"/>
          </a:p>
        </p:txBody>
      </p:sp>
      <p:sp>
        <p:nvSpPr>
          <p:cNvPr id="9" name="Nadpis 8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2060"/>
                </a:solidFill>
              </a:rPr>
              <a:t>Lidské a materiální škody</a:t>
            </a:r>
            <a:endParaRPr lang="cs-CZ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890511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>
              <a:buFont typeface="Wingdings" pitchFamily="2" charset="2"/>
              <a:buChar char="§"/>
            </a:pPr>
            <a:r>
              <a:rPr lang="cs-CZ" sz="4500" dirty="0" smtClean="0"/>
              <a:t>množství</a:t>
            </a:r>
            <a:r>
              <a:rPr lang="cs-CZ" sz="4500" b="1" dirty="0" smtClean="0"/>
              <a:t> nezvěstných </a:t>
            </a:r>
            <a:r>
              <a:rPr lang="cs-CZ" sz="4500" dirty="0" smtClean="0"/>
              <a:t>lidí</a:t>
            </a:r>
          </a:p>
          <a:p>
            <a:pPr algn="ctr">
              <a:buFont typeface="Wingdings" pitchFamily="2" charset="2"/>
              <a:buChar char="§"/>
            </a:pPr>
            <a:r>
              <a:rPr lang="cs-CZ" sz="4500" b="1" dirty="0" smtClean="0"/>
              <a:t>zničená </a:t>
            </a:r>
            <a:r>
              <a:rPr lang="cs-CZ" sz="4500" dirty="0" smtClean="0"/>
              <a:t>města a průmysl</a:t>
            </a:r>
          </a:p>
          <a:p>
            <a:pPr algn="ctr">
              <a:buFont typeface="Wingdings" pitchFamily="2" charset="2"/>
              <a:buChar char="§"/>
            </a:pPr>
            <a:r>
              <a:rPr lang="cs-CZ" sz="4500" b="1" dirty="0" smtClean="0"/>
              <a:t>nedostatek </a:t>
            </a:r>
            <a:r>
              <a:rPr lang="cs-CZ" sz="4500" dirty="0" smtClean="0"/>
              <a:t>potravin a léků</a:t>
            </a:r>
          </a:p>
          <a:p>
            <a:pPr marL="0" indent="0">
              <a:buNone/>
            </a:pPr>
            <a:endParaRPr lang="cs-CZ" sz="2800" dirty="0"/>
          </a:p>
        </p:txBody>
      </p:sp>
      <p:sp>
        <p:nvSpPr>
          <p:cNvPr id="9" name="Nadpis 8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2060"/>
                </a:solidFill>
              </a:rPr>
              <a:t>Lidské a materiální škody</a:t>
            </a:r>
            <a:endParaRPr lang="cs-CZ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890511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>
              <a:buFont typeface="Wingdings" pitchFamily="2" charset="2"/>
              <a:buChar char="§"/>
            </a:pPr>
            <a:r>
              <a:rPr lang="cs-CZ" sz="4500" dirty="0" smtClean="0"/>
              <a:t>množství</a:t>
            </a:r>
            <a:r>
              <a:rPr lang="cs-CZ" sz="4500" b="1" dirty="0" smtClean="0"/>
              <a:t> nezvěstných </a:t>
            </a:r>
            <a:r>
              <a:rPr lang="cs-CZ" sz="4500" dirty="0" smtClean="0"/>
              <a:t>lidí</a:t>
            </a:r>
          </a:p>
          <a:p>
            <a:pPr algn="ctr">
              <a:buFont typeface="Wingdings" pitchFamily="2" charset="2"/>
              <a:buChar char="§"/>
            </a:pPr>
            <a:r>
              <a:rPr lang="cs-CZ" sz="4500" b="1" dirty="0" smtClean="0"/>
              <a:t>zničená </a:t>
            </a:r>
            <a:r>
              <a:rPr lang="cs-CZ" sz="4500" dirty="0" smtClean="0"/>
              <a:t>města a průmysl</a:t>
            </a:r>
          </a:p>
          <a:p>
            <a:pPr algn="ctr">
              <a:buFont typeface="Wingdings" pitchFamily="2" charset="2"/>
              <a:buChar char="§"/>
            </a:pPr>
            <a:r>
              <a:rPr lang="cs-CZ" sz="4500" b="1" dirty="0" smtClean="0"/>
              <a:t>nedostatek </a:t>
            </a:r>
            <a:r>
              <a:rPr lang="cs-CZ" sz="4500" dirty="0" smtClean="0"/>
              <a:t>potravin a léků</a:t>
            </a:r>
          </a:p>
          <a:p>
            <a:pPr marL="0" indent="0" algn="ctr">
              <a:buNone/>
            </a:pPr>
            <a:r>
              <a:rPr lang="cs-CZ" sz="4500" b="1" dirty="0" smtClean="0"/>
              <a:t> ↓</a:t>
            </a:r>
          </a:p>
          <a:p>
            <a:pPr marL="0" indent="0" algn="ctr">
              <a:buNone/>
            </a:pPr>
            <a:r>
              <a:rPr lang="cs-CZ" sz="4500" b="1" dirty="0"/>
              <a:t> </a:t>
            </a:r>
            <a:r>
              <a:rPr lang="cs-CZ" sz="4500" b="1" dirty="0" smtClean="0"/>
              <a:t>    lístkový přídělový systém</a:t>
            </a:r>
          </a:p>
          <a:p>
            <a:pPr marL="0" indent="0">
              <a:buNone/>
            </a:pPr>
            <a:endParaRPr lang="cs-CZ" sz="2800" dirty="0"/>
          </a:p>
        </p:txBody>
      </p:sp>
      <p:sp>
        <p:nvSpPr>
          <p:cNvPr id="9" name="Nadpis 8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2060"/>
                </a:solidFill>
              </a:rPr>
              <a:t>Lidské a materiální škody</a:t>
            </a:r>
            <a:endParaRPr lang="cs-CZ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890511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2060"/>
                </a:solidFill>
              </a:rPr>
              <a:t>Technický pokrok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>
              <a:buFont typeface="Wingdings" pitchFamily="2" charset="2"/>
              <a:buChar char="§"/>
            </a:pPr>
            <a:r>
              <a:rPr lang="cs-CZ" sz="4500" b="1" dirty="0" smtClean="0"/>
              <a:t>rozvoj letectví </a:t>
            </a:r>
            <a:r>
              <a:rPr lang="cs-CZ" sz="4500" dirty="0" smtClean="0"/>
              <a:t>(větší rychlost, dolet)</a:t>
            </a:r>
          </a:p>
          <a:p>
            <a:pPr marL="0" indent="0">
              <a:buNone/>
            </a:pPr>
            <a:endParaRPr lang="cs-CZ" dirty="0" smtClean="0"/>
          </a:p>
          <a:p>
            <a:pPr>
              <a:buFont typeface="Wingdings" pitchFamily="2" charset="2"/>
              <a:buChar char="§"/>
            </a:pPr>
            <a:endParaRPr lang="cs-CZ" dirty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467544" y="26064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dirty="0" smtClean="0"/>
              <a:t>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729026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2060"/>
                </a:solidFill>
              </a:rPr>
              <a:t>Technický pokrok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>
              <a:buFont typeface="Wingdings" pitchFamily="2" charset="2"/>
              <a:buChar char="§"/>
            </a:pPr>
            <a:r>
              <a:rPr lang="cs-CZ" sz="4500" b="1" dirty="0" smtClean="0"/>
              <a:t>rozvoj letectví </a:t>
            </a:r>
            <a:r>
              <a:rPr lang="cs-CZ" sz="4500" dirty="0" smtClean="0"/>
              <a:t>(větší rychlost, dolet)</a:t>
            </a:r>
          </a:p>
          <a:p>
            <a:pPr algn="ctr">
              <a:buFont typeface="Wingdings" pitchFamily="2" charset="2"/>
              <a:buChar char="§"/>
            </a:pPr>
            <a:r>
              <a:rPr lang="cs-CZ" sz="4500" b="1" dirty="0"/>
              <a:t>p</a:t>
            </a:r>
            <a:r>
              <a:rPr lang="cs-CZ" sz="4500" b="1" dirty="0" smtClean="0"/>
              <a:t>rvní rakety </a:t>
            </a:r>
            <a:r>
              <a:rPr lang="cs-CZ" sz="4500" dirty="0" smtClean="0"/>
              <a:t>(tajné zbraně, později znalosti využity při rozvoji kosmonautiky)</a:t>
            </a:r>
          </a:p>
          <a:p>
            <a:pPr marL="0" indent="0">
              <a:buNone/>
            </a:pPr>
            <a:endParaRPr lang="cs-CZ" dirty="0" smtClean="0"/>
          </a:p>
          <a:p>
            <a:pPr>
              <a:buFont typeface="Wingdings" pitchFamily="2" charset="2"/>
              <a:buChar char="§"/>
            </a:pPr>
            <a:endParaRPr lang="cs-CZ" dirty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467544" y="26064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dirty="0" smtClean="0"/>
              <a:t>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88684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2060"/>
                </a:solidFill>
              </a:rPr>
              <a:t>Technický pokrok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>
              <a:buFont typeface="Wingdings" pitchFamily="2" charset="2"/>
              <a:buChar char="§"/>
            </a:pPr>
            <a:r>
              <a:rPr lang="cs-CZ" sz="4500" b="1" dirty="0" smtClean="0"/>
              <a:t>rozvoj letectví </a:t>
            </a:r>
            <a:r>
              <a:rPr lang="cs-CZ" sz="4500" dirty="0" smtClean="0"/>
              <a:t>(větší rychlost, dolet)</a:t>
            </a:r>
          </a:p>
          <a:p>
            <a:pPr algn="ctr">
              <a:buFont typeface="Wingdings" pitchFamily="2" charset="2"/>
              <a:buChar char="§"/>
            </a:pPr>
            <a:r>
              <a:rPr lang="cs-CZ" sz="4500" b="1" dirty="0"/>
              <a:t>p</a:t>
            </a:r>
            <a:r>
              <a:rPr lang="cs-CZ" sz="4500" b="1" dirty="0" smtClean="0"/>
              <a:t>rvní rakety </a:t>
            </a:r>
            <a:r>
              <a:rPr lang="cs-CZ" sz="4500" dirty="0" smtClean="0"/>
              <a:t>(tajné zbraně, později znalosti využity při rozvoji kosmonautiky)</a:t>
            </a:r>
          </a:p>
          <a:p>
            <a:pPr algn="ctr">
              <a:buFont typeface="Wingdings" pitchFamily="2" charset="2"/>
              <a:buChar char="§"/>
            </a:pPr>
            <a:r>
              <a:rPr lang="cs-CZ" sz="4500" dirty="0" smtClean="0"/>
              <a:t>využívání </a:t>
            </a:r>
            <a:r>
              <a:rPr lang="cs-CZ" sz="4500" b="1" dirty="0" smtClean="0"/>
              <a:t>radaru</a:t>
            </a:r>
          </a:p>
          <a:p>
            <a:pPr marL="0" indent="0">
              <a:buNone/>
            </a:pPr>
            <a:endParaRPr lang="cs-CZ" dirty="0" smtClean="0"/>
          </a:p>
          <a:p>
            <a:pPr>
              <a:buFont typeface="Wingdings" pitchFamily="2" charset="2"/>
              <a:buChar char="§"/>
            </a:pPr>
            <a:endParaRPr lang="cs-CZ" dirty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467544" y="26064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dirty="0" smtClean="0"/>
              <a:t>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88684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2060"/>
                </a:solidFill>
              </a:rPr>
              <a:t>Technický pokrok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algn="ctr">
              <a:buFont typeface="Wingdings" pitchFamily="2" charset="2"/>
              <a:buChar char="§"/>
            </a:pPr>
            <a:r>
              <a:rPr lang="cs-CZ" sz="4500" dirty="0" smtClean="0"/>
              <a:t>sestrojení </a:t>
            </a:r>
            <a:r>
              <a:rPr lang="cs-CZ" sz="4500" b="1" dirty="0" smtClean="0"/>
              <a:t>1. počítače</a:t>
            </a:r>
          </a:p>
          <a:p>
            <a:pPr marL="0" indent="0" algn="ctr">
              <a:buNone/>
            </a:pPr>
            <a:endParaRPr lang="cs-CZ" sz="4500" dirty="0" smtClean="0"/>
          </a:p>
          <a:p>
            <a:pPr algn="ctr">
              <a:buFont typeface="Wingdings" pitchFamily="2" charset="2"/>
              <a:buChar char="§"/>
            </a:pPr>
            <a:endParaRPr lang="cs-CZ" sz="4500" dirty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467544" y="26064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dirty="0" smtClean="0"/>
              <a:t>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681186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2060"/>
                </a:solidFill>
              </a:rPr>
              <a:t>Technický pokrok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algn="ctr">
              <a:buFont typeface="Wingdings" pitchFamily="2" charset="2"/>
              <a:buChar char="§"/>
            </a:pPr>
            <a:r>
              <a:rPr lang="cs-CZ" sz="4500" dirty="0" smtClean="0"/>
              <a:t>sestrojení </a:t>
            </a:r>
            <a:r>
              <a:rPr lang="cs-CZ" sz="4500" b="1" dirty="0" smtClean="0"/>
              <a:t>1. počítače</a:t>
            </a:r>
          </a:p>
          <a:p>
            <a:pPr algn="ctr">
              <a:buFont typeface="Wingdings" pitchFamily="2" charset="2"/>
              <a:buChar char="§"/>
            </a:pPr>
            <a:r>
              <a:rPr lang="cs-CZ" sz="4500" b="1" dirty="0" smtClean="0"/>
              <a:t>jaderné zbraně </a:t>
            </a:r>
            <a:r>
              <a:rPr lang="cs-CZ" sz="4500" dirty="0" smtClean="0"/>
              <a:t>(Hirošima, Nagasaki)</a:t>
            </a:r>
          </a:p>
          <a:p>
            <a:pPr marL="0" indent="0" algn="ctr">
              <a:buNone/>
            </a:pPr>
            <a:endParaRPr lang="cs-CZ" sz="4500" dirty="0" smtClean="0"/>
          </a:p>
          <a:p>
            <a:pPr algn="ctr">
              <a:buFont typeface="Wingdings" pitchFamily="2" charset="2"/>
              <a:buChar char="§"/>
            </a:pPr>
            <a:endParaRPr lang="cs-CZ" sz="4500" dirty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467544" y="26064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dirty="0" smtClean="0"/>
              <a:t>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421026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2060"/>
                </a:solidFill>
              </a:rPr>
              <a:t>Technický pokrok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algn="ctr">
              <a:buFont typeface="Wingdings" pitchFamily="2" charset="2"/>
              <a:buChar char="§"/>
            </a:pPr>
            <a:r>
              <a:rPr lang="cs-CZ" sz="4500" dirty="0" smtClean="0"/>
              <a:t>sestrojení </a:t>
            </a:r>
            <a:r>
              <a:rPr lang="cs-CZ" sz="4500" b="1" dirty="0" smtClean="0"/>
              <a:t>1. počítače</a:t>
            </a:r>
          </a:p>
          <a:p>
            <a:pPr algn="ctr">
              <a:buFont typeface="Wingdings" pitchFamily="2" charset="2"/>
              <a:buChar char="§"/>
            </a:pPr>
            <a:r>
              <a:rPr lang="cs-CZ" sz="4500" b="1" dirty="0" smtClean="0"/>
              <a:t>jaderné zbraně </a:t>
            </a:r>
            <a:r>
              <a:rPr lang="cs-CZ" sz="4500" dirty="0" smtClean="0"/>
              <a:t>(Hirošima, Nagasaki)</a:t>
            </a:r>
          </a:p>
          <a:p>
            <a:pPr algn="ctr">
              <a:buFont typeface="Wingdings" pitchFamily="2" charset="2"/>
              <a:buChar char="§"/>
            </a:pPr>
            <a:r>
              <a:rPr lang="cs-CZ" sz="4500" dirty="0" smtClean="0"/>
              <a:t>využívání </a:t>
            </a:r>
            <a:r>
              <a:rPr lang="cs-CZ" sz="4500" b="1" dirty="0" smtClean="0"/>
              <a:t>atomové energie </a:t>
            </a:r>
            <a:r>
              <a:rPr lang="cs-CZ" sz="4500" dirty="0" smtClean="0"/>
              <a:t>pro výrobu elektřiny a pohon</a:t>
            </a:r>
          </a:p>
          <a:p>
            <a:pPr marL="0" indent="0" algn="ctr">
              <a:buNone/>
            </a:pPr>
            <a:endParaRPr lang="cs-CZ" sz="4500" dirty="0" smtClean="0"/>
          </a:p>
          <a:p>
            <a:pPr algn="ctr">
              <a:buFont typeface="Wingdings" pitchFamily="2" charset="2"/>
              <a:buChar char="§"/>
            </a:pPr>
            <a:endParaRPr lang="cs-CZ" sz="4500" dirty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467544" y="26064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dirty="0" smtClean="0"/>
              <a:t>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421026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2060"/>
                </a:solidFill>
              </a:rPr>
              <a:t>Technický pokrok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algn="ctr">
              <a:buFont typeface="Wingdings" pitchFamily="2" charset="2"/>
              <a:buChar char="§"/>
            </a:pPr>
            <a:r>
              <a:rPr lang="cs-CZ" sz="4500" dirty="0" smtClean="0"/>
              <a:t>sestrojení </a:t>
            </a:r>
            <a:r>
              <a:rPr lang="cs-CZ" sz="4500" b="1" dirty="0" smtClean="0"/>
              <a:t>1. počítače</a:t>
            </a:r>
          </a:p>
          <a:p>
            <a:pPr algn="ctr">
              <a:buFont typeface="Wingdings" pitchFamily="2" charset="2"/>
              <a:buChar char="§"/>
            </a:pPr>
            <a:r>
              <a:rPr lang="cs-CZ" sz="4500" b="1" dirty="0" smtClean="0"/>
              <a:t>jaderné zbraně </a:t>
            </a:r>
            <a:r>
              <a:rPr lang="cs-CZ" sz="4500" dirty="0" smtClean="0"/>
              <a:t>(Hirošima, Nagasaki)</a:t>
            </a:r>
          </a:p>
          <a:p>
            <a:pPr algn="ctr">
              <a:buFont typeface="Wingdings" pitchFamily="2" charset="2"/>
              <a:buChar char="§"/>
            </a:pPr>
            <a:r>
              <a:rPr lang="cs-CZ" sz="4500" dirty="0" smtClean="0"/>
              <a:t>využívání </a:t>
            </a:r>
            <a:r>
              <a:rPr lang="cs-CZ" sz="4500" b="1" dirty="0" smtClean="0"/>
              <a:t>atomové energie </a:t>
            </a:r>
            <a:r>
              <a:rPr lang="cs-CZ" sz="4500" dirty="0" smtClean="0"/>
              <a:t>pro výrobu elektřiny a pohon</a:t>
            </a:r>
          </a:p>
          <a:p>
            <a:pPr algn="ctr">
              <a:buFont typeface="Wingdings" pitchFamily="2" charset="2"/>
              <a:buChar char="§"/>
            </a:pPr>
            <a:r>
              <a:rPr lang="cs-CZ" sz="4500" dirty="0"/>
              <a:t>p</a:t>
            </a:r>
            <a:r>
              <a:rPr lang="cs-CZ" sz="4500" dirty="0" smtClean="0"/>
              <a:t>rvní antibiotika - </a:t>
            </a:r>
            <a:r>
              <a:rPr lang="cs-CZ" sz="4500" b="1" dirty="0" smtClean="0"/>
              <a:t>penicilin</a:t>
            </a:r>
            <a:r>
              <a:rPr lang="cs-CZ" sz="4500" dirty="0" smtClean="0"/>
              <a:t> </a:t>
            </a:r>
          </a:p>
          <a:p>
            <a:pPr algn="ctr">
              <a:buFont typeface="Wingdings" pitchFamily="2" charset="2"/>
              <a:buChar char="§"/>
            </a:pPr>
            <a:endParaRPr lang="cs-CZ" sz="4500" dirty="0" smtClean="0"/>
          </a:p>
          <a:p>
            <a:pPr algn="ctr">
              <a:buFont typeface="Wingdings" pitchFamily="2" charset="2"/>
              <a:buChar char="§"/>
            </a:pPr>
            <a:endParaRPr lang="cs-CZ" sz="4500" dirty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467544" y="26064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dirty="0" smtClean="0"/>
              <a:t>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421026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2060"/>
                </a:solidFill>
              </a:rPr>
              <a:t>Vznik OSN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algn="ctr">
              <a:buFont typeface="Wingdings" pitchFamily="2" charset="2"/>
              <a:buChar char="§"/>
            </a:pPr>
            <a:r>
              <a:rPr lang="cs-CZ" dirty="0" smtClean="0"/>
              <a:t>nutnost nahradit Společnost národů (Moskva 1943)</a:t>
            </a:r>
          </a:p>
          <a:p>
            <a:pPr marL="0" indent="0" algn="ctr">
              <a:buNone/>
            </a:pPr>
            <a:r>
              <a:rPr lang="cs-CZ" dirty="0"/>
              <a:t> </a:t>
            </a:r>
            <a:r>
              <a:rPr lang="cs-CZ" dirty="0" smtClean="0"/>
              <a:t>  ↓</a:t>
            </a:r>
          </a:p>
          <a:p>
            <a:pPr marL="0" indent="0" algn="ctr">
              <a:buNone/>
            </a:pPr>
            <a:r>
              <a:rPr lang="cs-CZ" dirty="0"/>
              <a:t> </a:t>
            </a:r>
            <a:r>
              <a:rPr lang="cs-CZ" dirty="0" smtClean="0"/>
              <a:t>   založení Organizace spojených národů (OSN)</a:t>
            </a:r>
          </a:p>
          <a:p>
            <a:pPr algn="ctr">
              <a:buFont typeface="Wingdings" pitchFamily="2" charset="2"/>
              <a:buChar char="§"/>
            </a:pPr>
            <a:r>
              <a:rPr lang="cs-CZ" b="1" dirty="0" smtClean="0"/>
              <a:t>OSN – duben 1945, San Francisko</a:t>
            </a:r>
          </a:p>
          <a:p>
            <a:pPr marL="0" indent="0" algn="ctr">
              <a:buNone/>
            </a:pPr>
            <a:r>
              <a:rPr lang="cs-CZ" dirty="0"/>
              <a:t> </a:t>
            </a:r>
            <a:r>
              <a:rPr lang="cs-CZ" dirty="0" smtClean="0"/>
              <a:t>  ↓</a:t>
            </a:r>
          </a:p>
          <a:p>
            <a:pPr marL="0" indent="0" algn="ctr">
              <a:buNone/>
            </a:pPr>
            <a:r>
              <a:rPr lang="cs-CZ" dirty="0" smtClean="0"/>
              <a:t>zajistit mír a bezpečnost národů</a:t>
            </a:r>
          </a:p>
          <a:p>
            <a:pPr algn="ctr">
              <a:buFont typeface="Wingdings" pitchFamily="2" charset="2"/>
              <a:buChar char="§"/>
            </a:pPr>
            <a:r>
              <a:rPr lang="cs-CZ" dirty="0" smtClean="0"/>
              <a:t>Charta OSN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12451196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Vznik OSN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Font typeface="Wingdings" pitchFamily="2" charset="2"/>
              <a:buChar char="§"/>
            </a:pPr>
            <a:r>
              <a:rPr lang="cs-CZ" b="1" dirty="0" smtClean="0"/>
              <a:t>Charta OSN</a:t>
            </a:r>
            <a:r>
              <a:rPr lang="cs-CZ" dirty="0" smtClean="0"/>
              <a:t> </a:t>
            </a:r>
            <a:r>
              <a:rPr lang="cs-CZ" dirty="0"/>
              <a:t>=</a:t>
            </a:r>
            <a:r>
              <a:rPr lang="cs-CZ" dirty="0" smtClean="0"/>
              <a:t> dokument podle kterého se  </a:t>
            </a:r>
          </a:p>
          <a:p>
            <a:pPr marL="0" indent="0">
              <a:buNone/>
            </a:pPr>
            <a:r>
              <a:rPr lang="cs-CZ" dirty="0" smtClean="0"/>
              <a:t>                             členové OSN mají řídit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- mír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- lidská a občanská práva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- rovnost všech lidí </a:t>
            </a:r>
            <a:r>
              <a:rPr lang="cs-CZ" smtClean="0"/>
              <a:t>a národů</a:t>
            </a:r>
          </a:p>
          <a:p>
            <a:pPr marL="0" indent="0">
              <a:buNone/>
            </a:pPr>
            <a:endParaRPr lang="cs-CZ" dirty="0" smtClean="0"/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Všeobecná deklarace lidských práv - 1947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528926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31984445"/>
              </p:ext>
            </p:extLst>
          </p:nvPr>
        </p:nvGraphicFramePr>
        <p:xfrm>
          <a:off x="1369036" y="3233738"/>
          <a:ext cx="6405925" cy="1717548"/>
        </p:xfrm>
        <a:graphic>
          <a:graphicData uri="http://schemas.openxmlformats.org/drawingml/2006/table">
            <a:tbl>
              <a:tblPr firstRow="1" firstCol="1" bandRow="1"/>
              <a:tblGrid>
                <a:gridCol w="1202213"/>
                <a:gridCol w="114300"/>
                <a:gridCol w="5089412"/>
              </a:tblGrid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Použití zdroje: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r>
                        <a:rPr lang="cs-CZ" sz="1100" dirty="0" smtClean="0">
                          <a:effectLst/>
                        </a:rPr>
                        <a:t>VÁLKOVÁ, Veronika. </a:t>
                      </a:r>
                      <a:r>
                        <a:rPr lang="cs-CZ" sz="1100" i="1" dirty="0" smtClean="0">
                          <a:effectLst/>
                        </a:rPr>
                        <a:t>Dějepis 9, nejnovější dějiny pro základní školy</a:t>
                      </a:r>
                      <a:r>
                        <a:rPr lang="cs-CZ" sz="1100" dirty="0" smtClean="0">
                          <a:effectLst/>
                        </a:rPr>
                        <a:t>. </a:t>
                      </a:r>
                      <a:r>
                        <a:rPr lang="cs-CZ" sz="1100" smtClean="0">
                          <a:effectLst/>
                        </a:rPr>
                        <a:t>Praha: SPN - pedagogické nakladatelství, 2009, ISBN 978-80-7235-428-3. </a:t>
                      </a:r>
                      <a:endParaRPr lang="cs-CZ" sz="110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Citace: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9218" name="Obrázek 0" descr="Popis: logo EU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59" y="548680"/>
            <a:ext cx="7920881" cy="847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17" name="obrázek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5674" y="2158008"/>
            <a:ext cx="2152650" cy="781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1368425" y="300513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 dirty="0"/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611559" y="1556792"/>
            <a:ext cx="7920881" cy="800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 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1368425" y="476726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940345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106</TotalTime>
  <Words>421</Words>
  <Application>Microsoft Office PowerPoint</Application>
  <PresentationFormat>Předvádění na obrazovce (4:3)</PresentationFormat>
  <Paragraphs>120</Paragraphs>
  <Slides>21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21</vt:i4>
      </vt:variant>
    </vt:vector>
  </HeadingPairs>
  <TitlesOfParts>
    <vt:vector size="22" baseType="lpstr">
      <vt:lpstr>Motiv systému Office</vt:lpstr>
      <vt:lpstr>Prezentace aplikace PowerPoint</vt:lpstr>
      <vt:lpstr>DŮSLEDKY 2. SVĚTOVÉ VÁLKY</vt:lpstr>
      <vt:lpstr>DŮSLEDKY 2. SVĚTOVÉ VÁLKY</vt:lpstr>
      <vt:lpstr>DŮSLEDKY 2. SVĚTOVÉ VÁLKY</vt:lpstr>
      <vt:lpstr>DŮSLEDKY 2. SVĚTOVÉ VÁLKY</vt:lpstr>
      <vt:lpstr>Lidské a materiální škody</vt:lpstr>
      <vt:lpstr>Lidské a materiální škody</vt:lpstr>
      <vt:lpstr>Lidské a materiální škody</vt:lpstr>
      <vt:lpstr>Lidské a materiální škody</vt:lpstr>
      <vt:lpstr>Lidské a materiální škody</vt:lpstr>
      <vt:lpstr>Lidské a materiální škody</vt:lpstr>
      <vt:lpstr>Technický pokrok</vt:lpstr>
      <vt:lpstr>Technický pokrok</vt:lpstr>
      <vt:lpstr>Technický pokrok</vt:lpstr>
      <vt:lpstr>Technický pokrok</vt:lpstr>
      <vt:lpstr>Technický pokrok</vt:lpstr>
      <vt:lpstr>Technický pokrok</vt:lpstr>
      <vt:lpstr>Technický pokrok</vt:lpstr>
      <vt:lpstr>Vznik OSN</vt:lpstr>
      <vt:lpstr>Vznik OSN</vt:lpstr>
      <vt:lpstr>Prezentace aplikace PowerPoint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administrator</dc:creator>
  <cp:lastModifiedBy>ntb</cp:lastModifiedBy>
  <cp:revision>21</cp:revision>
  <dcterms:created xsi:type="dcterms:W3CDTF">2012-04-04T05:08:45Z</dcterms:created>
  <dcterms:modified xsi:type="dcterms:W3CDTF">2013-05-26T15:07:40Z</dcterms:modified>
</cp:coreProperties>
</file>