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71" r:id="rId2"/>
    <p:sldId id="260" r:id="rId3"/>
    <p:sldId id="261" r:id="rId4"/>
    <p:sldId id="262" r:id="rId5"/>
    <p:sldId id="263" r:id="rId6"/>
    <p:sldId id="268" r:id="rId7"/>
    <p:sldId id="264" r:id="rId8"/>
    <p:sldId id="266" r:id="rId9"/>
    <p:sldId id="265" r:id="rId10"/>
    <p:sldId id="267" r:id="rId11"/>
    <p:sldId id="259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0" y="-6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029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0377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038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9078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6228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3816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173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7131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8487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393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4346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0085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118822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39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Výuka kreslení strojních součástí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Strojnické tabulky, pero,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hřídel, tolerance, Vari CAD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Technická dokumentace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Josef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Šindelář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doplňování CAD programem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17– 19 let, Mechanik seřizovač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Viz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1114004"/>
            <a:ext cx="7560840" cy="4308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200" b="1" dirty="0" smtClean="0"/>
              <a:t>Kreslení </a:t>
            </a:r>
            <a:r>
              <a:rPr lang="cs-CZ" sz="2200" b="1" dirty="0"/>
              <a:t>základních strojních součástí</a:t>
            </a: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VY_32_INOVACE_39_777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3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TECHNICKÁ</a:t>
            </a:r>
            <a:br>
              <a:rPr lang="cs-CZ" sz="7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</a:br>
            <a:r>
              <a:rPr lang="cs-CZ" sz="7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DOKUMENTACE</a:t>
            </a:r>
            <a:br>
              <a:rPr lang="cs-CZ" sz="7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</a:br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04113" y="1052736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Hřídel – spoje s perem</a:t>
            </a: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57200" y="1600201"/>
            <a:ext cx="8229600" cy="434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2800" dirty="0" smtClean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  <a:ea typeface="+mj-ea"/>
              <a:cs typeface="+mj-cs"/>
            </a:endParaRPr>
          </a:p>
          <a:p>
            <a:pPr algn="l"/>
            <a:r>
              <a:rPr lang="cs-CZ" sz="28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  <a:ea typeface="+mj-ea"/>
                <a:cs typeface="+mj-cs"/>
              </a:rPr>
              <a:t>Spoje </a:t>
            </a: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  <a:ea typeface="+mj-ea"/>
                <a:cs typeface="+mj-cs"/>
              </a:rPr>
              <a:t>s perem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dirty="0">
                <a:solidFill>
                  <a:schemeClr val="tx1"/>
                </a:solidFill>
                <a:latin typeface="+mj-lt"/>
              </a:rPr>
              <a:t>Pera používáme k rozebíratelnému spojení součástí přenášejících kroutící moment z hřídele na náboj nebo naopak.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dirty="0">
                <a:solidFill>
                  <a:schemeClr val="tx1"/>
                </a:solidFill>
                <a:latin typeface="+mj-lt"/>
              </a:rPr>
              <a:t>Tento spoj nám umožňuje posun náboje na hřídeli.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2400" dirty="0">
              <a:solidFill>
                <a:schemeClr val="tx1"/>
              </a:solidFill>
              <a:latin typeface="+mj-lt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dirty="0">
                <a:solidFill>
                  <a:schemeClr val="tx1"/>
                </a:solidFill>
                <a:latin typeface="+mj-lt"/>
              </a:rPr>
              <a:t>Rozměry a tolerance normalizovaných per a přiřazení per k hřídelům a nábojů jsou v příslušných normách </a:t>
            </a:r>
            <a:r>
              <a:rPr lang="cs-CZ" sz="2400" dirty="0" smtClean="0">
                <a:solidFill>
                  <a:schemeClr val="tx1"/>
                </a:solidFill>
                <a:latin typeface="+mj-lt"/>
              </a:rPr>
              <a:t>(</a:t>
            </a:r>
            <a:r>
              <a:rPr lang="cs-CZ" sz="2400" dirty="0">
                <a:solidFill>
                  <a:schemeClr val="tx1"/>
                </a:solidFill>
                <a:latin typeface="+mj-lt"/>
              </a:rPr>
              <a:t>Strojnických tabulkách).</a:t>
            </a:r>
          </a:p>
        </p:txBody>
      </p:sp>
    </p:spTree>
    <p:extLst>
      <p:ext uri="{BB962C8B-B14F-4D97-AF65-F5344CB8AC3E}">
        <p14:creationId xmlns:p14="http://schemas.microsoft.com/office/powerpoint/2010/main" val="3933848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04113" y="1052736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Hřídel – spoje s perem</a:t>
            </a: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  <a:ea typeface="+mj-ea"/>
                <a:cs typeface="+mj-cs"/>
              </a:rPr>
              <a:t>Pera</a:t>
            </a:r>
          </a:p>
          <a:p>
            <a:pPr algn="l"/>
            <a:endParaRPr lang="cs-CZ" sz="28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  <a:ea typeface="+mj-ea"/>
              <a:cs typeface="+mj-cs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Rozměry a tolerance normalizovaných per a přiřazení per k hřídelům a nábojů jsou daná normou.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Přehled nejpoužívanějších per a jejich označování je uveden  ve </a:t>
            </a:r>
            <a:r>
              <a:rPr lang="cs-CZ" sz="2800" b="1" dirty="0" smtClean="0">
                <a:solidFill>
                  <a:schemeClr val="tx1"/>
                </a:solidFill>
              </a:rPr>
              <a:t>Strojnických tabulkách.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90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608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04113" y="1052736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Základní </a:t>
            </a:r>
            <a:r>
              <a:rPr lang="cs-CZ" sz="36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pera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68159" y="4149080"/>
            <a:ext cx="1499128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PERA TĚSNÁ</a:t>
            </a:r>
          </a:p>
          <a:p>
            <a:r>
              <a:rPr lang="cs-CZ" sz="2000" dirty="0" smtClean="0"/>
              <a:t>ČSN 02 2562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571827" y="4149080"/>
            <a:ext cx="1944215" cy="14773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PERA VÝMĚNNÁ </a:t>
            </a:r>
          </a:p>
          <a:p>
            <a:r>
              <a:rPr lang="cs-CZ" dirty="0" smtClean="0"/>
              <a:t>S DVĚMA </a:t>
            </a:r>
          </a:p>
          <a:p>
            <a:r>
              <a:rPr lang="cs-CZ" dirty="0" smtClean="0"/>
              <a:t>PŘÍDRŽNÝMI</a:t>
            </a:r>
          </a:p>
          <a:p>
            <a:r>
              <a:rPr lang="cs-CZ" dirty="0" smtClean="0"/>
              <a:t>ŠROUBY</a:t>
            </a:r>
          </a:p>
          <a:p>
            <a:r>
              <a:rPr lang="cs-CZ" dirty="0" smtClean="0"/>
              <a:t>ČSN 02 2570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601318" y="4147894"/>
            <a:ext cx="1763624" cy="14773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PERA VÝMĚNNÁ </a:t>
            </a:r>
          </a:p>
          <a:p>
            <a:r>
              <a:rPr lang="cs-CZ" dirty="0" smtClean="0"/>
              <a:t>S JEDNÍM </a:t>
            </a:r>
          </a:p>
          <a:p>
            <a:r>
              <a:rPr lang="cs-CZ" dirty="0" smtClean="0"/>
              <a:t>PŘÍDRŽNÝM</a:t>
            </a:r>
          </a:p>
          <a:p>
            <a:r>
              <a:rPr lang="cs-CZ" dirty="0" smtClean="0"/>
              <a:t>ŠROUBEM</a:t>
            </a:r>
          </a:p>
          <a:p>
            <a:r>
              <a:rPr lang="cs-CZ" dirty="0" smtClean="0"/>
              <a:t>ČSN 02 2575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828364" y="4147894"/>
            <a:ext cx="1216872" cy="64633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DRÁŽKA</a:t>
            </a:r>
          </a:p>
          <a:p>
            <a:r>
              <a:rPr lang="cs-CZ" dirty="0" smtClean="0"/>
              <a:t>NA PERO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65" y="2132856"/>
            <a:ext cx="8104187" cy="180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5757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04113" y="1052736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Základní </a:t>
            </a:r>
            <a:r>
              <a:rPr lang="cs-CZ" sz="36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pera</a:t>
            </a:r>
          </a:p>
        </p:txBody>
      </p:sp>
      <p:sp>
        <p:nvSpPr>
          <p:cNvPr id="20" name="Zástupný symbol pro obsah 3"/>
          <p:cNvSpPr txBox="1">
            <a:spLocks/>
          </p:cNvSpPr>
          <p:nvPr/>
        </p:nvSpPr>
        <p:spPr>
          <a:xfrm>
            <a:off x="457200" y="1600201"/>
            <a:ext cx="8229600" cy="9539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Při použití systému Vari CAD, vkládáme pera přímo z knihoven příslušných strojních součástí</a:t>
            </a:r>
          </a:p>
          <a:p>
            <a:endParaRPr lang="cs-CZ" dirty="0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450" y="2836166"/>
            <a:ext cx="3095084" cy="3140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Šipka nahoru 21"/>
          <p:cNvSpPr/>
          <p:nvPr/>
        </p:nvSpPr>
        <p:spPr>
          <a:xfrm rot="17945639">
            <a:off x="3178245" y="2722583"/>
            <a:ext cx="242316" cy="1502841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847369"/>
            <a:ext cx="3596670" cy="3118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prava 2"/>
          <p:cNvSpPr/>
          <p:nvPr/>
        </p:nvSpPr>
        <p:spPr>
          <a:xfrm rot="12185538">
            <a:off x="6989116" y="4608356"/>
            <a:ext cx="978408" cy="2236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3799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458661" y="1361832"/>
            <a:ext cx="822960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HŘÍDEL - NÁBOJ - PERO</a:t>
            </a:r>
            <a:endParaRPr lang="cs-CZ" sz="36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00" y="2340177"/>
            <a:ext cx="8532440" cy="22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4015512" y="5198888"/>
            <a:ext cx="1364476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HŘÍDEL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780405" y="5198888"/>
            <a:ext cx="1212191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NÁBOJ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380312" y="5198888"/>
            <a:ext cx="1005403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PERO</a:t>
            </a:r>
            <a:endParaRPr lang="cs-CZ" sz="2400" dirty="0"/>
          </a:p>
        </p:txBody>
      </p:sp>
      <p:sp>
        <p:nvSpPr>
          <p:cNvPr id="24" name="Šipka nahoru 23"/>
          <p:cNvSpPr/>
          <p:nvPr/>
        </p:nvSpPr>
        <p:spPr>
          <a:xfrm rot="1079124">
            <a:off x="4842883" y="4136188"/>
            <a:ext cx="242316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nahoru 24"/>
          <p:cNvSpPr/>
          <p:nvPr/>
        </p:nvSpPr>
        <p:spPr>
          <a:xfrm>
            <a:off x="6238399" y="4350419"/>
            <a:ext cx="242316" cy="777236"/>
          </a:xfrm>
          <a:prstGeom prst="up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 nahoru 25"/>
          <p:cNvSpPr/>
          <p:nvPr/>
        </p:nvSpPr>
        <p:spPr>
          <a:xfrm rot="21030148">
            <a:off x="7468674" y="3302368"/>
            <a:ext cx="221622" cy="1891357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582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1331640" y="1194405"/>
            <a:ext cx="5832648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Kreslení </a:t>
            </a:r>
            <a:r>
              <a:rPr lang="cs-CZ" sz="36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na výkrese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863085" y="2036880"/>
            <a:ext cx="4769165" cy="40011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SESTAVA  HŘÍDEL S  DRÁŽKOU PRO  PERO </a:t>
            </a:r>
            <a:endParaRPr lang="cs-CZ" sz="2000" dirty="0"/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376" y="2599957"/>
            <a:ext cx="3479962" cy="332633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897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1331640" y="1194405"/>
            <a:ext cx="5832648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Kreslení </a:t>
            </a:r>
            <a:r>
              <a:rPr lang="cs-CZ" sz="36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na výkrese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457854" y="2284329"/>
            <a:ext cx="3770330" cy="400110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HŘÍDEL S  DRÁŽKOU PRO  PERO</a:t>
            </a:r>
            <a:endParaRPr lang="cs-CZ" sz="2000" dirty="0"/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998" y="3079492"/>
            <a:ext cx="7428901" cy="286458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1747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7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1331640" y="1194405"/>
            <a:ext cx="5832648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800"/>
              </a:lnSpc>
            </a:pPr>
            <a:r>
              <a:rPr lang="cs-CZ" sz="36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Kreslení </a:t>
            </a:r>
            <a:r>
              <a:rPr lang="cs-CZ" sz="36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na výkrese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303" y="2924945"/>
            <a:ext cx="5347911" cy="296166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2604800" y="2169104"/>
            <a:ext cx="3443474" cy="40011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NÁBOJ S  DRÁŽKOU PRO  PERO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353161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2205536"/>
            <a:ext cx="7632848" cy="1631216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</a:t>
            </a:r>
          </a:p>
          <a:p>
            <a:endParaRPr lang="cs-CZ" sz="2000" dirty="0"/>
          </a:p>
          <a:p>
            <a:r>
              <a:rPr lang="cs-CZ" sz="2000" dirty="0" smtClean="0"/>
              <a:t>Kde používáme těsná pera.</a:t>
            </a:r>
          </a:p>
          <a:p>
            <a:r>
              <a:rPr lang="cs-CZ" sz="2000" dirty="0" smtClean="0"/>
              <a:t>Jak kreslíme v CAD systému </a:t>
            </a:r>
            <a:r>
              <a:rPr lang="cs-CZ" sz="2000" dirty="0"/>
              <a:t>pera ČSN 02 2562 </a:t>
            </a:r>
            <a:endParaRPr lang="cs-CZ" sz="2000" dirty="0" smtClean="0"/>
          </a:p>
          <a:p>
            <a:r>
              <a:rPr lang="cs-CZ" sz="2000" dirty="0" smtClean="0"/>
              <a:t>Navrhněte pero pro hřídel ø 20.</a:t>
            </a:r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20952" y="2393148"/>
            <a:ext cx="603614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Citace:</a:t>
            </a:r>
          </a:p>
          <a:p>
            <a:r>
              <a:rPr lang="cs-CZ" sz="2000" dirty="0" smtClean="0"/>
              <a:t>Učebnice: TECNICKÉ KRESLENÍ/2     Václav  </a:t>
            </a:r>
            <a:r>
              <a:rPr lang="cs-CZ" sz="2000" dirty="0" err="1" smtClean="0"/>
              <a:t>Slanař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Nákres součásti : vlastní </a:t>
            </a:r>
          </a:p>
          <a:p>
            <a:r>
              <a:rPr lang="cs-CZ" sz="2000" dirty="0" smtClean="0"/>
              <a:t>Model součásti : vlastní</a:t>
            </a:r>
          </a:p>
          <a:p>
            <a:r>
              <a:rPr lang="cs-CZ" sz="2000" dirty="0" smtClean="0"/>
              <a:t>Odkaz na kreslící program Vari CAD využívaný pro výuku </a:t>
            </a:r>
          </a:p>
          <a:p>
            <a:r>
              <a:rPr lang="cs-CZ" sz="2000" dirty="0"/>
              <a:t>http://www.varicad.com/cz/home/</a:t>
            </a:r>
          </a:p>
        </p:txBody>
      </p:sp>
    </p:spTree>
    <p:extLst>
      <p:ext uri="{BB962C8B-B14F-4D97-AF65-F5344CB8AC3E}">
        <p14:creationId xmlns:p14="http://schemas.microsoft.com/office/powerpoint/2010/main" val="415468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833</TotalTime>
  <Words>394</Words>
  <Application>Microsoft Office PowerPoint</Application>
  <PresentationFormat>Předvádění na obrazovce (4:3)</PresentationFormat>
  <Paragraphs>114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Sindelar</cp:lastModifiedBy>
  <cp:revision>58</cp:revision>
  <dcterms:created xsi:type="dcterms:W3CDTF">2010-11-01T23:40:31Z</dcterms:created>
  <dcterms:modified xsi:type="dcterms:W3CDTF">2013-05-11T05:07:25Z</dcterms:modified>
</cp:coreProperties>
</file>