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20"/>
  </p:notesMasterIdLst>
  <p:sldIdLst>
    <p:sldId id="256" r:id="rId3"/>
    <p:sldId id="260" r:id="rId4"/>
    <p:sldId id="291" r:id="rId5"/>
    <p:sldId id="292" r:id="rId6"/>
    <p:sldId id="293" r:id="rId7"/>
    <p:sldId id="294" r:id="rId8"/>
    <p:sldId id="295" r:id="rId9"/>
    <p:sldId id="296" r:id="rId10"/>
    <p:sldId id="297" r:id="rId11"/>
    <p:sldId id="298" r:id="rId12"/>
    <p:sldId id="299" r:id="rId13"/>
    <p:sldId id="300" r:id="rId14"/>
    <p:sldId id="301" r:id="rId15"/>
    <p:sldId id="302" r:id="rId16"/>
    <p:sldId id="303" r:id="rId17"/>
    <p:sldId id="304" r:id="rId18"/>
    <p:sldId id="26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D0D0D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575" autoAdjust="0"/>
  </p:normalViewPr>
  <p:slideViewPr>
    <p:cSldViewPr>
      <p:cViewPr>
        <p:scale>
          <a:sx n="70" d="100"/>
          <a:sy n="70" d="100"/>
        </p:scale>
        <p:origin x="-1060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1379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1380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r" eaLnBrk="1" fontAlgn="base" hangingPunct="1">
              <a:spcBef>
                <a:spcPct val="0"/>
              </a:spcBef>
              <a:spcAft>
                <a:spcPct val="0"/>
              </a:spcAft>
            </a:pPr>
            <a:fld id="{44419E4B-0655-48ED-9EB8-D475A9EA940C}" type="slidenum">
              <a:rPr lang="cs-CZ" sz="1200" smtClean="0">
                <a:solidFill>
                  <a:prstClr val="black"/>
                </a:solidFill>
              </a:rPr>
              <a:pPr algn="r" eaLnBrk="1" fontAlgn="base" hangingPunct="1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 sz="1200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029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377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0381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0787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228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8161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1739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7131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8487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393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3461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3222625" y="304800"/>
            <a:ext cx="11909425" cy="4724400"/>
            <a:chOff x="-2030" y="192"/>
            <a:chExt cx="7502" cy="2976"/>
          </a:xfrm>
        </p:grpSpPr>
        <p:sp>
          <p:nvSpPr>
            <p:cNvPr id="5" name="Line 3"/>
            <p:cNvSpPr>
              <a:spLocks noChangeShapeType="1"/>
            </p:cNvSpPr>
            <p:nvPr/>
          </p:nvSpPr>
          <p:spPr bwMode="auto">
            <a:xfrm>
              <a:off x="912" y="1584"/>
              <a:ext cx="456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000000"/>
                </a:solidFill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auto">
            <a:xfrm>
              <a:off x="-1584" y="864"/>
              <a:ext cx="2304" cy="2304"/>
            </a:xfrm>
            <a:custGeom>
              <a:avLst/>
              <a:gdLst>
                <a:gd name="T0" fmla="*/ 44083 w 64000"/>
                <a:gd name="T1" fmla="*/ 2368 h 64000"/>
                <a:gd name="T2" fmla="*/ 64000 w 64000"/>
                <a:gd name="T3" fmla="*/ 32000 h 64000"/>
                <a:gd name="T4" fmla="*/ 44083 w 64000"/>
                <a:gd name="T5" fmla="*/ 61631 h 64000"/>
                <a:gd name="T6" fmla="*/ 44083 w 64000"/>
                <a:gd name="T7" fmla="*/ 61631 h 64000"/>
                <a:gd name="T8" fmla="*/ 44082 w 64000"/>
                <a:gd name="T9" fmla="*/ 61631 h 64000"/>
                <a:gd name="T10" fmla="*/ 44083 w 64000"/>
                <a:gd name="T11" fmla="*/ 61632 h 64000"/>
                <a:gd name="T12" fmla="*/ 44083 w 64000"/>
                <a:gd name="T13" fmla="*/ 2368 h 64000"/>
                <a:gd name="T14" fmla="*/ 44082 w 64000"/>
                <a:gd name="T15" fmla="*/ 2368 h 64000"/>
                <a:gd name="T16" fmla="*/ 44083 w 64000"/>
                <a:gd name="T17" fmla="*/ 2368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44083 w 64000"/>
                <a:gd name="T28" fmla="*/ -29639 h 64000"/>
                <a:gd name="T29" fmla="*/ 44083 w 64000"/>
                <a:gd name="T30" fmla="*/ 29639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44083" y="2368"/>
                  </a:moveTo>
                  <a:cubicBezTo>
                    <a:pt x="56127" y="7280"/>
                    <a:pt x="64000" y="18993"/>
                    <a:pt x="64000" y="32000"/>
                  </a:cubicBezTo>
                  <a:cubicBezTo>
                    <a:pt x="64000" y="45006"/>
                    <a:pt x="56127" y="56719"/>
                    <a:pt x="44083" y="61631"/>
                  </a:cubicBezTo>
                  <a:cubicBezTo>
                    <a:pt x="44082" y="61631"/>
                    <a:pt x="44082" y="61631"/>
                    <a:pt x="44082" y="61631"/>
                  </a:cubicBezTo>
                  <a:lnTo>
                    <a:pt x="44083" y="61632"/>
                  </a:lnTo>
                  <a:lnTo>
                    <a:pt x="44083" y="2368"/>
                  </a:lnTo>
                  <a:lnTo>
                    <a:pt x="44082" y="2368"/>
                  </a:lnTo>
                  <a:cubicBezTo>
                    <a:pt x="44082" y="2368"/>
                    <a:pt x="44082" y="2368"/>
                    <a:pt x="44083" y="236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000000"/>
                </a:solidFill>
              </a:endParaRPr>
            </a:p>
          </p:txBody>
        </p:sp>
        <p:sp>
          <p:nvSpPr>
            <p:cNvPr id="7" name="AutoShape 5"/>
            <p:cNvSpPr>
              <a:spLocks noChangeArrowheads="1"/>
            </p:cNvSpPr>
            <p:nvPr/>
          </p:nvSpPr>
          <p:spPr bwMode="auto">
            <a:xfrm>
              <a:off x="-2030" y="192"/>
              <a:ext cx="2544" cy="2544"/>
            </a:xfrm>
            <a:custGeom>
              <a:avLst/>
              <a:gdLst>
                <a:gd name="T0" fmla="*/ 50994 w 64000"/>
                <a:gd name="T1" fmla="*/ 6246 h 64000"/>
                <a:gd name="T2" fmla="*/ 64000 w 64000"/>
                <a:gd name="T3" fmla="*/ 32000 h 64000"/>
                <a:gd name="T4" fmla="*/ 50994 w 64000"/>
                <a:gd name="T5" fmla="*/ 57753 h 64000"/>
                <a:gd name="T6" fmla="*/ 50994 w 64000"/>
                <a:gd name="T7" fmla="*/ 57753 h 64000"/>
                <a:gd name="T8" fmla="*/ 50993 w 64000"/>
                <a:gd name="T9" fmla="*/ 57753 h 64000"/>
                <a:gd name="T10" fmla="*/ 50994 w 64000"/>
                <a:gd name="T11" fmla="*/ 57754 h 64000"/>
                <a:gd name="T12" fmla="*/ 50994 w 64000"/>
                <a:gd name="T13" fmla="*/ 6246 h 64000"/>
                <a:gd name="T14" fmla="*/ 50993 w 64000"/>
                <a:gd name="T15" fmla="*/ 6246 h 64000"/>
                <a:gd name="T16" fmla="*/ 50994 w 64000"/>
                <a:gd name="T17" fmla="*/ 6246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994 w 64000"/>
                <a:gd name="T28" fmla="*/ -25761 h 64000"/>
                <a:gd name="T29" fmla="*/ 50994 w 64000"/>
                <a:gd name="T30" fmla="*/ 25761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994" y="6246"/>
                  </a:moveTo>
                  <a:cubicBezTo>
                    <a:pt x="59172" y="12279"/>
                    <a:pt x="64000" y="21837"/>
                    <a:pt x="64000" y="32000"/>
                  </a:cubicBezTo>
                  <a:cubicBezTo>
                    <a:pt x="64000" y="42162"/>
                    <a:pt x="59172" y="51720"/>
                    <a:pt x="50994" y="57753"/>
                  </a:cubicBezTo>
                  <a:cubicBezTo>
                    <a:pt x="50993" y="57753"/>
                    <a:pt x="50993" y="57753"/>
                    <a:pt x="50993" y="57753"/>
                  </a:cubicBezTo>
                  <a:lnTo>
                    <a:pt x="50994" y="57754"/>
                  </a:lnTo>
                  <a:lnTo>
                    <a:pt x="50994" y="6246"/>
                  </a:lnTo>
                  <a:lnTo>
                    <a:pt x="50993" y="6246"/>
                  </a:lnTo>
                  <a:cubicBezTo>
                    <a:pt x="50993" y="6246"/>
                    <a:pt x="50993" y="6246"/>
                    <a:pt x="50994" y="6246"/>
                  </a:cubicBez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000000"/>
                </a:solidFill>
              </a:endParaRPr>
            </a:p>
          </p:txBody>
        </p:sp>
      </p:grpSp>
      <p:sp>
        <p:nvSpPr>
          <p:cNvPr id="150534" name="Rectangle 6"/>
          <p:cNvSpPr>
            <a:spLocks noGrp="1" noChangeArrowheads="1"/>
          </p:cNvSpPr>
          <p:nvPr>
            <p:ph type="ctrTitle"/>
          </p:nvPr>
        </p:nvSpPr>
        <p:spPr>
          <a:xfrm>
            <a:off x="1443038" y="985838"/>
            <a:ext cx="7239000" cy="1444625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50535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443038" y="3427413"/>
            <a:ext cx="72390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8" name="Rectangle 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57D746-F040-40D2-B1AC-4A06A870775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0782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699DA9-3ECF-4483-A95C-4105FF3B612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81007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663E49-7DAB-42A1-AD49-FA8F6DEDF34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59795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8BDCDF-CA30-40EF-82E7-684E63DD661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44554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8736D5-17C4-49A0-A448-7FCB717C302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25345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42980F-4EE9-4549-BDE1-7570D26C522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603556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6EAB4B-71E7-4A2E-9A46-E770ED00C51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38213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EA3BC2-B3AD-4191-B664-E52AF1B0ED6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6403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226F13-8AD0-4BA0-99A8-E942B2BEB33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49968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A157A4-E8BA-440E-BC15-AE5DFEC74DB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86931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6413" y="301625"/>
            <a:ext cx="1827212" cy="5640388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370013" y="301625"/>
            <a:ext cx="5334000" cy="5640388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405501-2550-4471-866B-A93FBE66266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727912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2564E0-DB51-4B85-A1C9-D1C99C69772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5208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0085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-3238500" y="0"/>
            <a:ext cx="11925300" cy="3810000"/>
            <a:chOff x="-2040" y="0"/>
            <a:chExt cx="7512" cy="2400"/>
          </a:xfrm>
        </p:grpSpPr>
        <p:sp>
          <p:nvSpPr>
            <p:cNvPr id="1032" name="AutoShape 3"/>
            <p:cNvSpPr>
              <a:spLocks noChangeArrowheads="1"/>
            </p:cNvSpPr>
            <p:nvPr/>
          </p:nvSpPr>
          <p:spPr bwMode="auto">
            <a:xfrm>
              <a:off x="-2040" y="432"/>
              <a:ext cx="2592" cy="1968"/>
            </a:xfrm>
            <a:custGeom>
              <a:avLst/>
              <a:gdLst>
                <a:gd name="T0" fmla="*/ 50296 w 64000"/>
                <a:gd name="T1" fmla="*/ 5746 h 64000"/>
                <a:gd name="T2" fmla="*/ 64000 w 64000"/>
                <a:gd name="T3" fmla="*/ 32000 h 64000"/>
                <a:gd name="T4" fmla="*/ 50296 w 64000"/>
                <a:gd name="T5" fmla="*/ 58253 h 64000"/>
                <a:gd name="T6" fmla="*/ 50296 w 64000"/>
                <a:gd name="T7" fmla="*/ 58253 h 64000"/>
                <a:gd name="T8" fmla="*/ 50295 w 64000"/>
                <a:gd name="T9" fmla="*/ 58253 h 64000"/>
                <a:gd name="T10" fmla="*/ 50296 w 64000"/>
                <a:gd name="T11" fmla="*/ 58254 h 64000"/>
                <a:gd name="T12" fmla="*/ 50296 w 64000"/>
                <a:gd name="T13" fmla="*/ 5746 h 64000"/>
                <a:gd name="T14" fmla="*/ 50295 w 64000"/>
                <a:gd name="T15" fmla="*/ 5746 h 64000"/>
                <a:gd name="T16" fmla="*/ 50296 w 64000"/>
                <a:gd name="T17" fmla="*/ 5746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296 w 64000"/>
                <a:gd name="T28" fmla="*/ -26244 h 64000"/>
                <a:gd name="T29" fmla="*/ 50296 w 64000"/>
                <a:gd name="T30" fmla="*/ 26244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296" y="5746"/>
                  </a:moveTo>
                  <a:cubicBezTo>
                    <a:pt x="58882" y="11730"/>
                    <a:pt x="64000" y="21534"/>
                    <a:pt x="64000" y="32000"/>
                  </a:cubicBezTo>
                  <a:cubicBezTo>
                    <a:pt x="64000" y="42465"/>
                    <a:pt x="58882" y="52269"/>
                    <a:pt x="50296" y="58253"/>
                  </a:cubicBezTo>
                  <a:cubicBezTo>
                    <a:pt x="50296" y="58253"/>
                    <a:pt x="50296" y="58253"/>
                    <a:pt x="50295" y="58253"/>
                  </a:cubicBezTo>
                  <a:lnTo>
                    <a:pt x="50296" y="58254"/>
                  </a:lnTo>
                  <a:lnTo>
                    <a:pt x="50296" y="5746"/>
                  </a:lnTo>
                  <a:lnTo>
                    <a:pt x="50295" y="5746"/>
                  </a:lnTo>
                  <a:cubicBezTo>
                    <a:pt x="50296" y="5746"/>
                    <a:pt x="50296" y="5746"/>
                    <a:pt x="50296" y="574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000000"/>
                </a:solidFill>
              </a:endParaRPr>
            </a:p>
          </p:txBody>
        </p:sp>
        <p:sp>
          <p:nvSpPr>
            <p:cNvPr id="1033" name="AutoShape 4"/>
            <p:cNvSpPr>
              <a:spLocks noChangeArrowheads="1"/>
            </p:cNvSpPr>
            <p:nvPr/>
          </p:nvSpPr>
          <p:spPr bwMode="auto">
            <a:xfrm>
              <a:off x="-1528" y="0"/>
              <a:ext cx="1949" cy="1987"/>
            </a:xfrm>
            <a:custGeom>
              <a:avLst/>
              <a:gdLst>
                <a:gd name="T0" fmla="*/ 50077 w 64000"/>
                <a:gd name="T1" fmla="*/ 5595 h 64000"/>
                <a:gd name="T2" fmla="*/ 64000 w 64000"/>
                <a:gd name="T3" fmla="*/ 32000 h 64000"/>
                <a:gd name="T4" fmla="*/ 50077 w 64000"/>
                <a:gd name="T5" fmla="*/ 58404 h 64000"/>
                <a:gd name="T6" fmla="*/ 50077 w 64000"/>
                <a:gd name="T7" fmla="*/ 58404 h 64000"/>
                <a:gd name="T8" fmla="*/ 50076 w 64000"/>
                <a:gd name="T9" fmla="*/ 58404 h 64000"/>
                <a:gd name="T10" fmla="*/ 50077 w 64000"/>
                <a:gd name="T11" fmla="*/ 58405 h 64000"/>
                <a:gd name="T12" fmla="*/ 50077 w 64000"/>
                <a:gd name="T13" fmla="*/ 5595 h 64000"/>
                <a:gd name="T14" fmla="*/ 50076 w 64000"/>
                <a:gd name="T15" fmla="*/ 5595 h 64000"/>
                <a:gd name="T16" fmla="*/ 50077 w 64000"/>
                <a:gd name="T17" fmla="*/ 5595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077 w 64000"/>
                <a:gd name="T28" fmla="*/ -26412 h 64000"/>
                <a:gd name="T29" fmla="*/ 50077 w 64000"/>
                <a:gd name="T30" fmla="*/ 26412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077" y="5595"/>
                  </a:moveTo>
                  <a:cubicBezTo>
                    <a:pt x="58790" y="11560"/>
                    <a:pt x="64000" y="21440"/>
                    <a:pt x="64000" y="32000"/>
                  </a:cubicBezTo>
                  <a:cubicBezTo>
                    <a:pt x="64000" y="42559"/>
                    <a:pt x="58790" y="52439"/>
                    <a:pt x="50077" y="58404"/>
                  </a:cubicBezTo>
                  <a:cubicBezTo>
                    <a:pt x="50077" y="58404"/>
                    <a:pt x="50077" y="58404"/>
                    <a:pt x="50076" y="58404"/>
                  </a:cubicBezTo>
                  <a:lnTo>
                    <a:pt x="50077" y="58405"/>
                  </a:lnTo>
                  <a:lnTo>
                    <a:pt x="50077" y="5595"/>
                  </a:lnTo>
                  <a:lnTo>
                    <a:pt x="50076" y="5595"/>
                  </a:lnTo>
                  <a:cubicBezTo>
                    <a:pt x="50077" y="5595"/>
                    <a:pt x="50077" y="5595"/>
                    <a:pt x="50077" y="5595"/>
                  </a:cubicBez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000000"/>
                </a:solidFill>
              </a:endParaRPr>
            </a:p>
          </p:txBody>
        </p:sp>
        <p:sp>
          <p:nvSpPr>
            <p:cNvPr id="1034" name="Line 5"/>
            <p:cNvSpPr>
              <a:spLocks noChangeShapeType="1"/>
            </p:cNvSpPr>
            <p:nvPr/>
          </p:nvSpPr>
          <p:spPr bwMode="auto">
            <a:xfrm>
              <a:off x="864" y="960"/>
              <a:ext cx="460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 smtClean="0">
                <a:solidFill>
                  <a:srgbClr val="000000"/>
                </a:solidFill>
              </a:endParaRPr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1370013" y="301625"/>
            <a:ext cx="7313612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0013" y="1827213"/>
            <a:ext cx="7313612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49512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49513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49514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2DB4B2D-8C22-4AE4-AA8D-E80860AB395C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2906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¡"/>
        <a:defRPr sz="29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5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5000"/>
        <a:buFont typeface="Wingdings" pitchFamily="2" charset="2"/>
        <a:buChar char="¡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19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952213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39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Výuka elektroerozivní obrábění materiálů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Technologie,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elektroda, řezání drátem, elektroerozivní, anoda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Technologie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Josef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Šindelář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názorné pomůcky,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dataprojektor, kamera,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materiály firmy IMS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17– 19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79" y="1090180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ea typeface="Calibri"/>
                <a:cs typeface="Times New Roman"/>
              </a:rPr>
              <a:t>Elektroerozivní </a:t>
            </a:r>
            <a:r>
              <a:rPr lang="cs-CZ" sz="2400" b="1" dirty="0">
                <a:ea typeface="Calibri"/>
                <a:cs typeface="Times New Roman"/>
              </a:rPr>
              <a:t>obrábění </a:t>
            </a:r>
            <a:r>
              <a:rPr lang="cs-CZ" sz="2400" b="1" dirty="0" smtClean="0"/>
              <a:t>  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91580" y="1535467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VY_32_INOVACE_39_779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684140" y="1196752"/>
            <a:ext cx="7772400" cy="4267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72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>TECHNOLOGIE</a:t>
            </a:r>
          </a:p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>Elektroerozivní </a:t>
            </a:r>
            <a:r>
              <a:rPr lang="cs-CZ" sz="4000" dirty="0">
                <a:solidFill>
                  <a:schemeClr val="accent2">
                    <a:lumMod val="75000"/>
                  </a:scheme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>obrábění   </a:t>
            </a:r>
          </a:p>
          <a:p>
            <a:r>
              <a:rPr lang="cs-CZ" sz="7200" dirty="0">
                <a:solidFill>
                  <a:schemeClr val="accent2">
                    <a:lumMod val="75000"/>
                  </a:scheme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/>
            </a:r>
            <a:br>
              <a:rPr lang="cs-CZ" sz="7200" dirty="0">
                <a:solidFill>
                  <a:schemeClr val="accent2">
                    <a:lumMod val="75000"/>
                  </a:scheme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</a:br>
            <a:endParaRPr lang="cs-CZ" sz="6000" dirty="0">
              <a:solidFill>
                <a:schemeClr val="accent2">
                  <a:lumMod val="75000"/>
                </a:schemeClr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572" name="Rectangle 4"/>
          <p:cNvSpPr>
            <a:spLocks noGrp="1" noChangeArrowheads="1"/>
          </p:cNvSpPr>
          <p:nvPr>
            <p:ph type="ctrTitle" idx="4294967295"/>
          </p:nvPr>
        </p:nvSpPr>
        <p:spPr>
          <a:xfrm>
            <a:off x="1258888" y="836613"/>
            <a:ext cx="7561262" cy="1593850"/>
          </a:xfrm>
        </p:spPr>
        <p:txBody>
          <a:bodyPr/>
          <a:lstStyle/>
          <a:p>
            <a:pPr marL="914400" indent="-914400" algn="ctr" eaLnBrk="1" hangingPunct="1">
              <a:defRPr/>
            </a:pPr>
            <a:r>
              <a:rPr lang="cs-CZ" sz="4800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Elektrojiskrové hloubení a řezání </a:t>
            </a:r>
          </a:p>
        </p:txBody>
      </p:sp>
      <p:sp>
        <p:nvSpPr>
          <p:cNvPr id="64515" name="Rectangle 8"/>
          <p:cNvSpPr>
            <a:spLocks noGrp="1" noChangeArrowheads="1"/>
          </p:cNvSpPr>
          <p:nvPr>
            <p:ph type="subTitle" idx="4294967295"/>
          </p:nvPr>
        </p:nvSpPr>
        <p:spPr>
          <a:xfrm>
            <a:off x="1443038" y="2852738"/>
            <a:ext cx="7239000" cy="3529012"/>
          </a:xfrm>
          <a:scene3d>
            <a:camera prst="perspectiveContrastingRightFacing"/>
            <a:lightRig rig="threePt" dir="t"/>
          </a:scene3d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200" dirty="0" smtClean="0">
                <a:latin typeface="Arial" charset="0"/>
              </a:rPr>
              <a:t>Elektroerozivní obrábění</a:t>
            </a:r>
          </a:p>
          <a:p>
            <a:pPr lvl="1" eaLnBrk="1" hangingPunct="1"/>
            <a:r>
              <a:rPr lang="cs-CZ" sz="2800" dirty="0" smtClean="0">
                <a:latin typeface="Arial" charset="0"/>
              </a:rPr>
              <a:t>Hloubení elektrodou</a:t>
            </a:r>
          </a:p>
          <a:p>
            <a:pPr lvl="1" eaLnBrk="1" hangingPunct="1"/>
            <a:r>
              <a:rPr lang="cs-CZ" sz="2800" dirty="0" smtClean="0">
                <a:latin typeface="Arial" charset="0"/>
              </a:rPr>
              <a:t>Řezání drátem</a:t>
            </a:r>
          </a:p>
          <a:p>
            <a:pPr lvl="1" eaLnBrk="1" hangingPunct="1"/>
            <a:r>
              <a:rPr lang="cs-CZ" sz="2800" dirty="0" smtClean="0">
                <a:latin typeface="Arial" charset="0"/>
              </a:rPr>
              <a:t>Leštění</a:t>
            </a:r>
          </a:p>
          <a:p>
            <a:pPr lvl="1" eaLnBrk="1" hangingPunct="1"/>
            <a:r>
              <a:rPr lang="cs-CZ" sz="2800" dirty="0" smtClean="0">
                <a:latin typeface="Arial" charset="0"/>
              </a:rPr>
              <a:t>Výroba otvorů</a:t>
            </a:r>
          </a:p>
          <a:p>
            <a:pPr lvl="1" eaLnBrk="1" hangingPunct="1"/>
            <a:endParaRPr lang="cs-CZ" sz="2800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763059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4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4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4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4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4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4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45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45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45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906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z="4400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Základní pojem</a:t>
            </a:r>
          </a:p>
        </p:txBody>
      </p:sp>
      <p:sp>
        <p:nvSpPr>
          <p:cNvPr id="65539" name="Rectangle 5"/>
          <p:cNvSpPr>
            <a:spLocks noGrp="1" noChangeArrowheads="1"/>
          </p:cNvSpPr>
          <p:nvPr>
            <p:ph type="body" idx="4294967295"/>
          </p:nvPr>
        </p:nvSpPr>
        <p:spPr>
          <a:xfrm>
            <a:off x="1116013" y="1844675"/>
            <a:ext cx="7559675" cy="453707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3200" b="1" dirty="0" smtClean="0">
                <a:latin typeface="Arial" charset="0"/>
              </a:rPr>
              <a:t>Elektroerozivní obrábění</a:t>
            </a:r>
            <a:r>
              <a:rPr lang="cs-CZ" dirty="0" smtClean="0">
                <a:latin typeface="Arial" charset="0"/>
              </a:rPr>
              <a:t> – je elektrotepelný proces, u kterého se dosahuje úběr materiálu elektrickými výboji mezi </a:t>
            </a:r>
            <a:r>
              <a:rPr lang="cs-CZ" b="1" dirty="0" smtClean="0">
                <a:solidFill>
                  <a:schemeClr val="tx2"/>
                </a:solidFill>
                <a:latin typeface="Arial" charset="0"/>
              </a:rPr>
              <a:t>katodou</a:t>
            </a:r>
            <a:r>
              <a:rPr lang="cs-CZ" dirty="0" smtClean="0">
                <a:latin typeface="Arial" charset="0"/>
              </a:rPr>
              <a:t> (</a:t>
            </a:r>
            <a:r>
              <a:rPr lang="cs-CZ" i="1" dirty="0" smtClean="0">
                <a:latin typeface="Arial" charset="0"/>
              </a:rPr>
              <a:t>nejčastěji nástrojová</a:t>
            </a:r>
            <a:r>
              <a:rPr lang="cs-CZ" dirty="0" smtClean="0">
                <a:latin typeface="Arial" charset="0"/>
              </a:rPr>
              <a:t> </a:t>
            </a:r>
            <a:r>
              <a:rPr lang="cs-CZ" i="1" dirty="0" smtClean="0">
                <a:latin typeface="Arial" charset="0"/>
              </a:rPr>
              <a:t>elektroda</a:t>
            </a:r>
            <a:r>
              <a:rPr lang="cs-CZ" dirty="0" smtClean="0">
                <a:latin typeface="Arial" charset="0"/>
              </a:rPr>
              <a:t>) a </a:t>
            </a:r>
            <a:r>
              <a:rPr lang="cs-CZ" b="1" dirty="0" smtClean="0">
                <a:solidFill>
                  <a:schemeClr val="tx2"/>
                </a:solidFill>
                <a:latin typeface="Arial" charset="0"/>
              </a:rPr>
              <a:t>anodou</a:t>
            </a:r>
            <a:r>
              <a:rPr lang="cs-CZ" dirty="0" smtClean="0">
                <a:solidFill>
                  <a:schemeClr val="tx2"/>
                </a:solidFill>
                <a:latin typeface="Arial" charset="0"/>
              </a:rPr>
              <a:t> </a:t>
            </a:r>
            <a:r>
              <a:rPr lang="cs-CZ" dirty="0" smtClean="0">
                <a:latin typeface="Arial" charset="0"/>
              </a:rPr>
              <a:t>(</a:t>
            </a:r>
            <a:r>
              <a:rPr lang="cs-CZ" i="1" dirty="0" smtClean="0">
                <a:latin typeface="Arial" charset="0"/>
              </a:rPr>
              <a:t>nejčastěji obrobek</a:t>
            </a:r>
            <a:r>
              <a:rPr lang="cs-CZ" dirty="0" smtClean="0">
                <a:latin typeface="Arial" charset="0"/>
              </a:rPr>
              <a:t>) ponořený do tekutého dielektrika (</a:t>
            </a:r>
            <a:r>
              <a:rPr lang="cs-CZ" i="1" dirty="0" smtClean="0">
                <a:latin typeface="Arial" charset="0"/>
              </a:rPr>
              <a:t>kapalina</a:t>
            </a:r>
            <a:r>
              <a:rPr lang="cs-CZ" dirty="0" smtClean="0">
                <a:latin typeface="Arial" charset="0"/>
              </a:rPr>
              <a:t> </a:t>
            </a:r>
            <a:r>
              <a:rPr lang="cs-CZ" i="1" dirty="0" smtClean="0">
                <a:latin typeface="Arial" charset="0"/>
              </a:rPr>
              <a:t>s vysokým elektrickým odporem</a:t>
            </a:r>
            <a:r>
              <a:rPr lang="cs-CZ" dirty="0" smtClean="0">
                <a:latin typeface="Arial" charset="0"/>
              </a:rPr>
              <a:t>). Základem úběru je </a:t>
            </a:r>
            <a:r>
              <a:rPr lang="cs-CZ" dirty="0" err="1" smtClean="0">
                <a:latin typeface="Arial" charset="0"/>
              </a:rPr>
              <a:t>elektroeroze</a:t>
            </a:r>
            <a:r>
              <a:rPr lang="cs-CZ" dirty="0" smtClean="0">
                <a:latin typeface="Arial" charset="0"/>
              </a:rPr>
              <a:t>.</a:t>
            </a:r>
          </a:p>
          <a:p>
            <a:pPr eaLnBrk="1" hangingPunct="1">
              <a:lnSpc>
                <a:spcPct val="90000"/>
              </a:lnSpc>
            </a:pPr>
            <a:r>
              <a:rPr lang="cs-CZ" b="1" dirty="0" smtClean="0">
                <a:solidFill>
                  <a:schemeClr val="tx2"/>
                </a:solidFill>
                <a:latin typeface="Arial" charset="0"/>
              </a:rPr>
              <a:t>Lze obrábět pouze elektricky vodivé materiály</a:t>
            </a:r>
          </a:p>
        </p:txBody>
      </p:sp>
    </p:spTree>
    <p:extLst>
      <p:ext uri="{BB962C8B-B14F-4D97-AF65-F5344CB8AC3E}">
        <p14:creationId xmlns:p14="http://schemas.microsoft.com/office/powerpoint/2010/main" val="381583109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Princip obrábění</a:t>
            </a:r>
          </a:p>
        </p:txBody>
      </p:sp>
      <p:sp>
        <p:nvSpPr>
          <p:cNvPr id="66563" name="Zástupný symbol pro obsah 3"/>
          <p:cNvSpPr>
            <a:spLocks noGrp="1"/>
          </p:cNvSpPr>
          <p:nvPr>
            <p:ph idx="4294967295"/>
          </p:nvPr>
        </p:nvSpPr>
        <p:spPr>
          <a:xfrm>
            <a:off x="971550" y="1827213"/>
            <a:ext cx="7777163" cy="4841875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2200" b="1" dirty="0" smtClean="0"/>
              <a:t>Obrábění </a:t>
            </a:r>
            <a:r>
              <a:rPr lang="cs-CZ" sz="2200" dirty="0" smtClean="0"/>
              <a:t>probíhá na dvou elektrodách oddělených jiskrovou mezerou velikosti 0,01-0,5mm. Obrobek je napojen na anodu (+) a nástroj na katodu (-) jsou ponořeny v dielektrické kapalině. Tvar nástroje je negativem obráběné plochy. Je vyroben z materiálu odolného vůči erozi /</a:t>
            </a:r>
            <a:r>
              <a:rPr lang="cs-CZ" sz="2200" b="1" dirty="0" smtClean="0">
                <a:solidFill>
                  <a:schemeClr val="tx2"/>
                </a:solidFill>
              </a:rPr>
              <a:t>měď, mosaz,</a:t>
            </a:r>
            <a:r>
              <a:rPr lang="cs-CZ" sz="2200" dirty="0" smtClean="0">
                <a:solidFill>
                  <a:schemeClr val="tx2"/>
                </a:solidFill>
              </a:rPr>
              <a:t> </a:t>
            </a:r>
            <a:r>
              <a:rPr lang="cs-CZ" sz="2200" b="1" dirty="0" smtClean="0">
                <a:solidFill>
                  <a:schemeClr val="tx2"/>
                </a:solidFill>
              </a:rPr>
              <a:t>grafit</a:t>
            </a:r>
            <a:r>
              <a:rPr lang="cs-CZ" sz="2200" dirty="0" smtClean="0"/>
              <a:t>/. Připojením obou elektrod na zdroj nastává elektrický výboj ve formě jisker. Jejich teplotou a tlakem se materiál v místě napadení zahřívá na tavící teplotu a jejich „vystřelení“ do </a:t>
            </a:r>
            <a:r>
              <a:rPr lang="cs-CZ" sz="2200" dirty="0" err="1" smtClean="0"/>
              <a:t>mezielektrodového</a:t>
            </a:r>
            <a:r>
              <a:rPr lang="cs-CZ" sz="2200" dirty="0" smtClean="0"/>
              <a:t> prostoru. Každá jiskra zanechává na povrchu „kráter“, jehož šířka i hloubka je závislá na energii výboje. Jak dochází k postupnému odebírání materiálu obrobku.</a:t>
            </a:r>
          </a:p>
        </p:txBody>
      </p:sp>
    </p:spTree>
    <p:extLst>
      <p:ext uri="{BB962C8B-B14F-4D97-AF65-F5344CB8AC3E}">
        <p14:creationId xmlns:p14="http://schemas.microsoft.com/office/powerpoint/2010/main" val="81931887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Hlavní zákonitosti </a:t>
            </a:r>
            <a:r>
              <a:rPr lang="cs-CZ" sz="3200" b="1" i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ELEKTROEROZE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4294967295"/>
          </p:nvPr>
        </p:nvSpPr>
        <p:spPr>
          <a:xfrm>
            <a:off x="1403350" y="1628775"/>
            <a:ext cx="7313613" cy="5040313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2400" dirty="0" smtClean="0"/>
              <a:t>Podléhají jí všechny vodivé materiály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/>
              <a:t>Může probíhat v plynném i kapalném - prostředí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/>
              <a:t>Lze dosáhnout dvou druhů výroby</a:t>
            </a:r>
          </a:p>
          <a:p>
            <a:pPr lvl="1">
              <a:buFont typeface="Wingdings" pitchFamily="2" charset="2"/>
              <a:buChar char="v"/>
            </a:pPr>
            <a:r>
              <a:rPr lang="cs-CZ" sz="2000" dirty="0" smtClean="0"/>
              <a:t>oblouk</a:t>
            </a:r>
          </a:p>
          <a:p>
            <a:pPr lvl="1">
              <a:buFont typeface="Wingdings" pitchFamily="2" charset="2"/>
              <a:buChar char="v"/>
            </a:pPr>
            <a:r>
              <a:rPr lang="cs-CZ" sz="2000" dirty="0" smtClean="0"/>
              <a:t>jiskra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/>
              <a:t>Výboj probíhá mezi elektrodami ve vzdálenosti 5 až 100 </a:t>
            </a:r>
            <a:r>
              <a:rPr lang="en-US" sz="2400" dirty="0" smtClean="0"/>
              <a:t>µ</a:t>
            </a:r>
            <a:r>
              <a:rPr lang="cs-CZ" sz="2400" dirty="0" smtClean="0"/>
              <a:t>m.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/>
              <a:t>V místě výboje vzniká teplota                   3 000 až 12 000 </a:t>
            </a:r>
            <a:r>
              <a:rPr lang="cs-CZ" sz="2400" baseline="30000" dirty="0" err="1" smtClean="0"/>
              <a:t>o</a:t>
            </a:r>
            <a:r>
              <a:rPr lang="cs-CZ" sz="2400" dirty="0" err="1" smtClean="0"/>
              <a:t>C</a:t>
            </a:r>
            <a:endParaRPr lang="cs-CZ" sz="2400" dirty="0" smtClean="0"/>
          </a:p>
          <a:p>
            <a:pPr>
              <a:buFont typeface="Wingdings" pitchFamily="2" charset="2"/>
              <a:buChar char="v"/>
            </a:pPr>
            <a:r>
              <a:rPr lang="cs-CZ" sz="2400" dirty="0" smtClean="0"/>
              <a:t>Trvání pulzu t = 10</a:t>
            </a:r>
            <a:r>
              <a:rPr lang="cs-CZ" sz="2400" baseline="30000" dirty="0" smtClean="0"/>
              <a:t>-4</a:t>
            </a:r>
            <a:r>
              <a:rPr lang="cs-CZ" sz="2400" dirty="0" smtClean="0"/>
              <a:t>  až 10</a:t>
            </a:r>
            <a:r>
              <a:rPr lang="cs-CZ" sz="2400" baseline="30000" dirty="0" smtClean="0"/>
              <a:t>-6</a:t>
            </a:r>
            <a:r>
              <a:rPr lang="cs-CZ" sz="2400" dirty="0" smtClean="0"/>
              <a:t> s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/>
              <a:t>Hustota proudu 10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až 10</a:t>
            </a:r>
            <a:r>
              <a:rPr lang="cs-CZ" sz="2400" baseline="30000" dirty="0" smtClean="0"/>
              <a:t>6</a:t>
            </a:r>
            <a:r>
              <a:rPr lang="cs-CZ" sz="2400" dirty="0" smtClean="0"/>
              <a:t> A.mm</a:t>
            </a:r>
            <a:r>
              <a:rPr lang="cs-CZ" sz="2400" baseline="30000" dirty="0" smtClean="0"/>
              <a:t>-2</a:t>
            </a:r>
            <a:endParaRPr lang="en-US" sz="2400" baseline="30000" dirty="0" smtClean="0"/>
          </a:p>
        </p:txBody>
      </p:sp>
    </p:spTree>
    <p:extLst>
      <p:ext uri="{BB962C8B-B14F-4D97-AF65-F5344CB8AC3E}">
        <p14:creationId xmlns:p14="http://schemas.microsoft.com/office/powerpoint/2010/main" val="284671726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906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z="44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Elektrodové hloubení</a:t>
            </a:r>
          </a:p>
        </p:txBody>
      </p:sp>
      <p:sp>
        <p:nvSpPr>
          <p:cNvPr id="68611" name="Rectangle 5"/>
          <p:cNvSpPr>
            <a:spLocks noGrp="1" noChangeArrowheads="1"/>
          </p:cNvSpPr>
          <p:nvPr>
            <p:ph type="body" idx="4294967295"/>
          </p:nvPr>
        </p:nvSpPr>
        <p:spPr>
          <a:xfrm>
            <a:off x="1116013" y="1844675"/>
            <a:ext cx="7559675" cy="4537075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tx2"/>
                </a:solidFill>
                <a:latin typeface="Arial" charset="0"/>
              </a:rPr>
              <a:t>Elektroda – </a:t>
            </a:r>
            <a:r>
              <a:rPr lang="cs-CZ" b="1" dirty="0" smtClean="0">
                <a:latin typeface="Arial" charset="0"/>
              </a:rPr>
              <a:t>je</a:t>
            </a:r>
            <a:r>
              <a:rPr lang="cs-CZ" b="1" dirty="0" smtClean="0">
                <a:solidFill>
                  <a:schemeClr val="tx2"/>
                </a:solidFill>
                <a:latin typeface="Arial" charset="0"/>
              </a:rPr>
              <a:t> </a:t>
            </a:r>
            <a:r>
              <a:rPr lang="cs-CZ" b="1" dirty="0" smtClean="0">
                <a:latin typeface="Arial" charset="0"/>
              </a:rPr>
              <a:t>důležitou součástí</a:t>
            </a:r>
            <a:r>
              <a:rPr lang="cs-CZ" b="1" dirty="0" smtClean="0">
                <a:solidFill>
                  <a:schemeClr val="tx2"/>
                </a:solidFill>
                <a:latin typeface="Arial" charset="0"/>
              </a:rPr>
              <a:t> </a:t>
            </a:r>
            <a:r>
              <a:rPr lang="cs-CZ" b="1" dirty="0" smtClean="0">
                <a:latin typeface="Arial" charset="0"/>
              </a:rPr>
              <a:t>hloubení</a:t>
            </a:r>
          </a:p>
          <a:p>
            <a:pPr eaLnBrk="1" hangingPunct="1"/>
            <a:r>
              <a:rPr lang="cs-CZ" b="1" dirty="0" smtClean="0">
                <a:latin typeface="Arial" charset="0"/>
              </a:rPr>
              <a:t>Určují přesnost rozměru, jakost plochy, výkon obrábění.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b="1" dirty="0" smtClean="0">
                <a:latin typeface="Arial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093347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906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z="44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Elektrodové hloubení</a:t>
            </a:r>
          </a:p>
        </p:txBody>
      </p:sp>
      <p:pic>
        <p:nvPicPr>
          <p:cNvPr id="69635" name="Picture 3" descr="Hloubení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03350" y="1989138"/>
            <a:ext cx="6985000" cy="4070350"/>
          </a:xfrm>
        </p:spPr>
      </p:pic>
    </p:spTree>
    <p:extLst>
      <p:ext uri="{BB962C8B-B14F-4D97-AF65-F5344CB8AC3E}">
        <p14:creationId xmlns:p14="http://schemas.microsoft.com/office/powerpoint/2010/main" val="226294632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9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906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z="44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Elektrody pro hloubení</a:t>
            </a:r>
          </a:p>
        </p:txBody>
      </p:sp>
      <p:sp>
        <p:nvSpPr>
          <p:cNvPr id="70659" name="Rectangle 5"/>
          <p:cNvSpPr>
            <a:spLocks noGrp="1" noChangeArrowheads="1"/>
          </p:cNvSpPr>
          <p:nvPr>
            <p:ph type="body" idx="4294967295"/>
          </p:nvPr>
        </p:nvSpPr>
        <p:spPr>
          <a:xfrm>
            <a:off x="1115616" y="2276872"/>
            <a:ext cx="7559675" cy="3888581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tx2"/>
                </a:solidFill>
                <a:latin typeface="Arial" charset="0"/>
              </a:rPr>
              <a:t>Kovové</a:t>
            </a:r>
            <a:r>
              <a:rPr lang="cs-CZ" b="1" dirty="0" smtClean="0">
                <a:latin typeface="Arial" charset="0"/>
              </a:rPr>
              <a:t> – měď, slitina wolfram a měď, slitina wolfram a stříbro, ocel, mosaz, chrom</a:t>
            </a:r>
          </a:p>
          <a:p>
            <a:pPr eaLnBrk="1" hangingPunct="1"/>
            <a:r>
              <a:rPr lang="cs-CZ" b="1" dirty="0" smtClean="0">
                <a:solidFill>
                  <a:schemeClr val="tx2"/>
                </a:solidFill>
                <a:latin typeface="Arial" charset="0"/>
              </a:rPr>
              <a:t>Nekovové</a:t>
            </a:r>
            <a:r>
              <a:rPr lang="cs-CZ" b="1" dirty="0" smtClean="0">
                <a:latin typeface="Arial" charset="0"/>
              </a:rPr>
              <a:t> - grafit </a:t>
            </a:r>
          </a:p>
          <a:p>
            <a:pPr eaLnBrk="1" hangingPunct="1"/>
            <a:r>
              <a:rPr lang="cs-CZ" b="1" dirty="0" smtClean="0">
                <a:solidFill>
                  <a:schemeClr val="tx2"/>
                </a:solidFill>
                <a:latin typeface="Arial" charset="0"/>
              </a:rPr>
              <a:t>Kombinované </a:t>
            </a:r>
            <a:r>
              <a:rPr lang="cs-CZ" b="1" dirty="0" smtClean="0">
                <a:latin typeface="Arial" charset="0"/>
              </a:rPr>
              <a:t>– kompozice grafit měď</a:t>
            </a:r>
          </a:p>
        </p:txBody>
      </p:sp>
    </p:spTree>
    <p:extLst>
      <p:ext uri="{BB962C8B-B14F-4D97-AF65-F5344CB8AC3E}">
        <p14:creationId xmlns:p14="http://schemas.microsoft.com/office/powerpoint/2010/main" val="300769214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906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z="44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Vlastnosti elektrod</a:t>
            </a:r>
          </a:p>
        </p:txBody>
      </p:sp>
      <p:sp>
        <p:nvSpPr>
          <p:cNvPr id="71683" name="Rectangle 5"/>
          <p:cNvSpPr>
            <a:spLocks noGrp="1" noChangeArrowheads="1"/>
          </p:cNvSpPr>
          <p:nvPr>
            <p:ph type="body" idx="4294967295"/>
          </p:nvPr>
        </p:nvSpPr>
        <p:spPr>
          <a:xfrm>
            <a:off x="1116013" y="1844675"/>
            <a:ext cx="7559675" cy="4537075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b="1" dirty="0" smtClean="0">
                <a:latin typeface="Arial" charset="0"/>
              </a:rPr>
              <a:t>Tepelná a elektrická vodivost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b="1" dirty="0" smtClean="0">
                <a:latin typeface="Arial" charset="0"/>
              </a:rPr>
              <a:t>Vysoký bod tání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b="1" dirty="0" smtClean="0">
                <a:latin typeface="Arial" charset="0"/>
              </a:rPr>
              <a:t>Odolnost proti el. erozi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b="1" dirty="0" smtClean="0">
                <a:latin typeface="Arial" charset="0"/>
              </a:rPr>
              <a:t>Mechanická pevnost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b="1" dirty="0" smtClean="0">
                <a:latin typeface="Arial" charset="0"/>
              </a:rPr>
              <a:t>Stálost tvarů, malá tepelná roztažnost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b="1" dirty="0" smtClean="0">
                <a:latin typeface="Arial" charset="0"/>
              </a:rPr>
              <a:t>Dobrá obrobitelnost</a:t>
            </a:r>
          </a:p>
          <a:p>
            <a:pPr eaLnBrk="1" hangingPunct="1">
              <a:buFont typeface="Wingdings" pitchFamily="2" charset="2"/>
              <a:buChar char="Ø"/>
            </a:pPr>
            <a:endParaRPr lang="cs-CZ" b="1" dirty="0" smtClean="0">
              <a:latin typeface="Arial" charset="0"/>
            </a:endParaRPr>
          </a:p>
          <a:p>
            <a:pPr eaLnBrk="1" hangingPunct="1"/>
            <a:endParaRPr lang="cs-CZ" b="1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933532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1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1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1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16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906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z="40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Řezání drátovou elektrodou</a:t>
            </a:r>
          </a:p>
        </p:txBody>
      </p:sp>
      <p:sp>
        <p:nvSpPr>
          <p:cNvPr id="72707" name="Rectangle 5"/>
          <p:cNvSpPr>
            <a:spLocks noGrp="1" noChangeArrowheads="1"/>
          </p:cNvSpPr>
          <p:nvPr>
            <p:ph type="body" idx="4294967295"/>
          </p:nvPr>
        </p:nvSpPr>
        <p:spPr>
          <a:xfrm>
            <a:off x="1116013" y="1844675"/>
            <a:ext cx="7559675" cy="453707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dirty="0" smtClean="0">
                <a:latin typeface="Arial" charset="0"/>
              </a:rPr>
              <a:t>Umožňuje vyrábět tvarové přímkové plochy.</a:t>
            </a:r>
          </a:p>
          <a:p>
            <a:pPr marL="0" indent="0" eaLnBrk="1" hangingPunct="1">
              <a:buNone/>
            </a:pPr>
            <a:endParaRPr lang="cs-CZ" dirty="0" smtClean="0">
              <a:latin typeface="Arial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cs-CZ" sz="3200" b="1" dirty="0" smtClean="0">
                <a:solidFill>
                  <a:schemeClr val="tx2"/>
                </a:solidFill>
                <a:latin typeface="Arial" charset="0"/>
              </a:rPr>
              <a:t>Stroj se skládá</a:t>
            </a:r>
            <a:r>
              <a:rPr lang="cs-CZ" b="1" dirty="0" smtClean="0">
                <a:latin typeface="Arial" charset="0"/>
              </a:rPr>
              <a:t>  </a:t>
            </a:r>
          </a:p>
          <a:p>
            <a:pPr eaLnBrk="1" hangingPunct="1"/>
            <a:r>
              <a:rPr lang="cs-CZ" dirty="0" smtClean="0">
                <a:latin typeface="Arial" charset="0"/>
              </a:rPr>
              <a:t>CNC řídící systém</a:t>
            </a:r>
          </a:p>
          <a:p>
            <a:pPr eaLnBrk="1" hangingPunct="1"/>
            <a:r>
              <a:rPr lang="cs-CZ" dirty="0" smtClean="0">
                <a:latin typeface="Arial" charset="0"/>
              </a:rPr>
              <a:t>Generátor pulzů</a:t>
            </a:r>
          </a:p>
          <a:p>
            <a:pPr eaLnBrk="1" hangingPunct="1"/>
            <a:r>
              <a:rPr lang="cs-CZ" dirty="0" smtClean="0">
                <a:latin typeface="Arial" charset="0"/>
              </a:rPr>
              <a:t>Systém dodávky a filtrace dielektrika</a:t>
            </a:r>
          </a:p>
          <a:p>
            <a:pPr eaLnBrk="1" hangingPunct="1"/>
            <a:r>
              <a:rPr lang="cs-CZ" dirty="0" smtClean="0">
                <a:latin typeface="Arial" charset="0"/>
              </a:rPr>
              <a:t>Systém podávání a vedení drátu</a:t>
            </a:r>
          </a:p>
          <a:p>
            <a:pPr eaLnBrk="1" hangingPunct="1"/>
            <a:r>
              <a:rPr lang="cs-CZ" dirty="0" smtClean="0">
                <a:latin typeface="Arial" charset="0"/>
              </a:rPr>
              <a:t>Upínač obrobků</a:t>
            </a:r>
          </a:p>
        </p:txBody>
      </p:sp>
    </p:spTree>
    <p:extLst>
      <p:ext uri="{BB962C8B-B14F-4D97-AF65-F5344CB8AC3E}">
        <p14:creationId xmlns:p14="http://schemas.microsoft.com/office/powerpoint/2010/main" val="160209581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2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2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2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2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27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727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727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727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727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906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z="40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Řezání drátovou elektrodou</a:t>
            </a:r>
          </a:p>
        </p:txBody>
      </p:sp>
      <p:pic>
        <p:nvPicPr>
          <p:cNvPr id="73731" name="Picture 3" descr="Drátové řezání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63713" y="1700213"/>
            <a:ext cx="5184775" cy="4819650"/>
          </a:xfrm>
        </p:spPr>
      </p:pic>
    </p:spTree>
    <p:extLst>
      <p:ext uri="{BB962C8B-B14F-4D97-AF65-F5344CB8AC3E}">
        <p14:creationId xmlns:p14="http://schemas.microsoft.com/office/powerpoint/2010/main" val="396511118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37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906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z="44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Drátová elektroda</a:t>
            </a:r>
          </a:p>
        </p:txBody>
      </p:sp>
      <p:sp>
        <p:nvSpPr>
          <p:cNvPr id="74755" name="Rectangle 5"/>
          <p:cNvSpPr>
            <a:spLocks noGrp="1" noChangeArrowheads="1"/>
          </p:cNvSpPr>
          <p:nvPr>
            <p:ph type="body" idx="4294967295"/>
          </p:nvPr>
        </p:nvSpPr>
        <p:spPr>
          <a:xfrm>
            <a:off x="1043608" y="2564904"/>
            <a:ext cx="7559675" cy="3456533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latin typeface="Arial" charset="0"/>
              </a:rPr>
              <a:t>Je tvořena tenkým drátem který se odvíjí, aby se předešlo jeho opotřebení</a:t>
            </a:r>
          </a:p>
          <a:p>
            <a:pPr eaLnBrk="1" hangingPunct="1"/>
            <a:r>
              <a:rPr lang="cs-CZ" sz="3200" b="1" dirty="0" smtClean="0">
                <a:latin typeface="Arial" charset="0"/>
              </a:rPr>
              <a:t>Drát je většinou měď o průměru 0,03 až 0,07 mm  </a:t>
            </a:r>
          </a:p>
        </p:txBody>
      </p:sp>
    </p:spTree>
    <p:extLst>
      <p:ext uri="{BB962C8B-B14F-4D97-AF65-F5344CB8AC3E}">
        <p14:creationId xmlns:p14="http://schemas.microsoft.com/office/powerpoint/2010/main" val="107205981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906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z="40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Vlastnosti drátové elektrody</a:t>
            </a:r>
          </a:p>
        </p:txBody>
      </p:sp>
      <p:sp>
        <p:nvSpPr>
          <p:cNvPr id="75779" name="Rectangle 5"/>
          <p:cNvSpPr>
            <a:spLocks noGrp="1" noChangeArrowheads="1"/>
          </p:cNvSpPr>
          <p:nvPr>
            <p:ph type="body" idx="4294967295"/>
          </p:nvPr>
        </p:nvSpPr>
        <p:spPr>
          <a:xfrm>
            <a:off x="1116013" y="1844675"/>
            <a:ext cx="7559675" cy="4537075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b="1" dirty="0" smtClean="0">
                <a:latin typeface="Arial" charset="0"/>
              </a:rPr>
              <a:t>Tepelná a elektrická vodivost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b="1" dirty="0" smtClean="0">
                <a:latin typeface="Arial" charset="0"/>
              </a:rPr>
              <a:t>Odolnost proti el. erozi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b="1" dirty="0" smtClean="0">
                <a:latin typeface="Arial" charset="0"/>
              </a:rPr>
              <a:t>Mechanická pevnost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b="1" dirty="0" smtClean="0">
                <a:latin typeface="Arial" charset="0"/>
              </a:rPr>
              <a:t>Vysoká přesnost průměru drátu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b="1" dirty="0" smtClean="0">
                <a:latin typeface="Arial" charset="0"/>
              </a:rPr>
              <a:t>Vysoká tvarová přesnost drátu (kruhovitost)</a:t>
            </a:r>
          </a:p>
          <a:p>
            <a:pPr eaLnBrk="1" hangingPunct="1">
              <a:buFont typeface="Wingdings" pitchFamily="2" charset="2"/>
              <a:buChar char="Ø"/>
            </a:pPr>
            <a:endParaRPr lang="cs-CZ" b="1" dirty="0" smtClean="0">
              <a:latin typeface="Arial" charset="0"/>
            </a:endParaRPr>
          </a:p>
          <a:p>
            <a:pPr eaLnBrk="1" hangingPunct="1"/>
            <a:endParaRPr lang="cs-CZ" b="1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91736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79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906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Dosahované parametry drátového obrábění</a:t>
            </a:r>
          </a:p>
        </p:txBody>
      </p:sp>
      <p:sp>
        <p:nvSpPr>
          <p:cNvPr id="76803" name="Rectangle 5"/>
          <p:cNvSpPr>
            <a:spLocks noGrp="1" noChangeArrowheads="1"/>
          </p:cNvSpPr>
          <p:nvPr>
            <p:ph type="body" idx="4294967295"/>
          </p:nvPr>
        </p:nvSpPr>
        <p:spPr>
          <a:xfrm>
            <a:off x="1116013" y="1844675"/>
            <a:ext cx="7559675" cy="4537075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b="1" dirty="0" smtClean="0">
                <a:latin typeface="Arial" charset="0"/>
              </a:rPr>
              <a:t>Maximální úběr materiálu 35 až 200 mm</a:t>
            </a:r>
            <a:r>
              <a:rPr lang="cs-CZ" b="1" baseline="30000" dirty="0" smtClean="0">
                <a:latin typeface="Arial" charset="0"/>
              </a:rPr>
              <a:t>2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b="1" dirty="0" smtClean="0">
                <a:latin typeface="Arial" charset="0"/>
              </a:rPr>
              <a:t>Rovnoběžnost řezu do 2 </a:t>
            </a:r>
            <a:r>
              <a:rPr lang="en-US" b="1" dirty="0" smtClean="0">
                <a:latin typeface="Arial" charset="0"/>
              </a:rPr>
              <a:t>µ</a:t>
            </a:r>
            <a:r>
              <a:rPr lang="cs-CZ" b="1" dirty="0" smtClean="0">
                <a:latin typeface="Arial" charset="0"/>
              </a:rPr>
              <a:t>m na 100 mm tloušťky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b="1" dirty="0" smtClean="0">
                <a:latin typeface="Arial" charset="0"/>
              </a:rPr>
              <a:t>Přesnost +/-  1 až 3 </a:t>
            </a:r>
            <a:r>
              <a:rPr lang="en-US" b="1" dirty="0" smtClean="0">
                <a:latin typeface="Arial" charset="0"/>
              </a:rPr>
              <a:t>µ</a:t>
            </a:r>
            <a:r>
              <a:rPr lang="cs-CZ" b="1" dirty="0" smtClean="0">
                <a:latin typeface="Arial" charset="0"/>
              </a:rPr>
              <a:t>m 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b="1" dirty="0" smtClean="0">
                <a:latin typeface="Arial" charset="0"/>
              </a:rPr>
              <a:t>Jakost povrchu </a:t>
            </a:r>
            <a:r>
              <a:rPr lang="cs-CZ" b="1" dirty="0" err="1" smtClean="0">
                <a:latin typeface="Arial" charset="0"/>
              </a:rPr>
              <a:t>Ra</a:t>
            </a:r>
            <a:r>
              <a:rPr lang="cs-CZ" b="1" dirty="0" smtClean="0">
                <a:latin typeface="Arial" charset="0"/>
              </a:rPr>
              <a:t> 0,15 až 0,3 </a:t>
            </a:r>
            <a:r>
              <a:rPr lang="en-US" b="1" dirty="0" smtClean="0">
                <a:latin typeface="Arial" charset="0"/>
              </a:rPr>
              <a:t>µ</a:t>
            </a:r>
            <a:r>
              <a:rPr lang="cs-CZ" b="1" dirty="0" smtClean="0">
                <a:latin typeface="Arial" charset="0"/>
              </a:rPr>
              <a:t>m </a:t>
            </a:r>
          </a:p>
        </p:txBody>
      </p:sp>
    </p:spTree>
    <p:extLst>
      <p:ext uri="{BB962C8B-B14F-4D97-AF65-F5344CB8AC3E}">
        <p14:creationId xmlns:p14="http://schemas.microsoft.com/office/powerpoint/2010/main" val="212252912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879759" y="1018445"/>
            <a:ext cx="3430747" cy="707886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4000" b="1" dirty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rPr>
              <a:t>Souhrn učiva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191451" y="3068960"/>
            <a:ext cx="7632848" cy="2246769"/>
          </a:xfrm>
          <a:prstGeom prst="rect">
            <a:avLst/>
          </a:prstGeom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</a:t>
            </a:r>
          </a:p>
          <a:p>
            <a:endParaRPr lang="cs-CZ" sz="2000" dirty="0"/>
          </a:p>
          <a:p>
            <a:r>
              <a:rPr lang="cs-CZ" sz="2000" dirty="0" smtClean="0"/>
              <a:t>Základní druhy </a:t>
            </a:r>
            <a:r>
              <a:rPr lang="cs-CZ" sz="2000" dirty="0" smtClean="0">
                <a:latin typeface="Arial" charset="0"/>
              </a:rPr>
              <a:t>elektroerozivního obrábění</a:t>
            </a:r>
          </a:p>
          <a:p>
            <a:r>
              <a:rPr lang="cs-CZ" sz="2000" dirty="0" smtClean="0">
                <a:latin typeface="Arial" charset="0"/>
              </a:rPr>
              <a:t>Vlastnosti elektrod</a:t>
            </a:r>
          </a:p>
          <a:p>
            <a:r>
              <a:rPr lang="cs-CZ" sz="2000" dirty="0" smtClean="0">
                <a:latin typeface="Arial" charset="0"/>
              </a:rPr>
              <a:t>Na jaký pól napojujeme </a:t>
            </a:r>
            <a:r>
              <a:rPr lang="cs-CZ" sz="2000" dirty="0">
                <a:latin typeface="Arial" charset="0"/>
              </a:rPr>
              <a:t>obrobek při elektroerozivního obrábění</a:t>
            </a:r>
            <a:endParaRPr lang="cs-CZ" sz="2000" dirty="0" smtClean="0">
              <a:latin typeface="Arial" charset="0"/>
            </a:endParaRPr>
          </a:p>
          <a:p>
            <a:endParaRPr lang="cs-CZ" sz="2000" dirty="0" smtClean="0"/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772640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17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20952" y="2393148"/>
            <a:ext cx="740632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Citace: </a:t>
            </a:r>
          </a:p>
          <a:p>
            <a:r>
              <a:rPr lang="cs-CZ" sz="2400" dirty="0" smtClean="0"/>
              <a:t>Stanislava </a:t>
            </a:r>
            <a:r>
              <a:rPr lang="cs-CZ" sz="2400" dirty="0" err="1" smtClean="0"/>
              <a:t>Karfiátová</a:t>
            </a:r>
            <a:r>
              <a:rPr lang="cs-CZ" sz="2400" dirty="0" smtClean="0"/>
              <a:t>, Ivo Langer </a:t>
            </a:r>
            <a:r>
              <a:rPr lang="cs-CZ" sz="2400" dirty="0"/>
              <a:t>Nekonvenční </a:t>
            </a:r>
            <a:r>
              <a:rPr lang="cs-CZ" sz="2400" dirty="0" smtClean="0"/>
              <a:t>technologie</a:t>
            </a:r>
          </a:p>
          <a:p>
            <a:r>
              <a:rPr lang="cs-CZ" sz="2000" dirty="0" smtClean="0"/>
              <a:t>Učebnice pro odborné školy</a:t>
            </a:r>
          </a:p>
          <a:p>
            <a:r>
              <a:rPr lang="cs-CZ" sz="2000" dirty="0" smtClean="0"/>
              <a:t>Nakladatelství Fragment Praha 4 ISBN 80-7200-296-1</a:t>
            </a:r>
          </a:p>
          <a:p>
            <a:r>
              <a:rPr lang="cs-CZ" sz="2000" dirty="0"/>
              <a:t>o</a:t>
            </a:r>
            <a:r>
              <a:rPr lang="cs-CZ" sz="2000" dirty="0" smtClean="0"/>
              <a:t>br. </a:t>
            </a:r>
            <a:r>
              <a:rPr lang="cs-CZ" sz="2000" dirty="0"/>
              <a:t>8</a:t>
            </a:r>
            <a:r>
              <a:rPr lang="cs-CZ" sz="2000" dirty="0" smtClean="0"/>
              <a:t> str. 18, obr. </a:t>
            </a:r>
            <a:r>
              <a:rPr lang="cs-CZ" sz="2000" dirty="0"/>
              <a:t>9</a:t>
            </a:r>
            <a:r>
              <a:rPr lang="cs-CZ" sz="2000" dirty="0" smtClean="0"/>
              <a:t> str.18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5468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Zatmění">
  <a:themeElements>
    <a:clrScheme name="Zatmění 1">
      <a:dk1>
        <a:srgbClr val="000000"/>
      </a:dk1>
      <a:lt1>
        <a:srgbClr val="FFFFFF"/>
      </a:lt1>
      <a:dk2>
        <a:srgbClr val="006666"/>
      </a:dk2>
      <a:lt2>
        <a:srgbClr val="5F5F5F"/>
      </a:lt2>
      <a:accent1>
        <a:srgbClr val="33CCCC"/>
      </a:accent1>
      <a:accent2>
        <a:srgbClr val="99CCCC"/>
      </a:accent2>
      <a:accent3>
        <a:srgbClr val="FFFFFF"/>
      </a:accent3>
      <a:accent4>
        <a:srgbClr val="000000"/>
      </a:accent4>
      <a:accent5>
        <a:srgbClr val="ADE2E2"/>
      </a:accent5>
      <a:accent6>
        <a:srgbClr val="8AB9B9"/>
      </a:accent6>
      <a:hlink>
        <a:srgbClr val="006666"/>
      </a:hlink>
      <a:folHlink>
        <a:srgbClr val="B2B2B2"/>
      </a:folHlink>
    </a:clrScheme>
    <a:fontScheme name="Zatmění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99CCFF">
            <a:alpha val="92999"/>
          </a:srgbClr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>
          <a:outerShdw dist="17961" dir="2700000" algn="ctr" rotWithShape="0">
            <a:srgbClr val="0033CC"/>
          </a:outerShdw>
        </a:effec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99CCFF">
            <a:alpha val="92999"/>
          </a:srgbClr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>
          <a:outerShdw dist="17961" dir="2700000" algn="ctr" rotWithShape="0">
            <a:srgbClr val="0033CC"/>
          </a:outerShdw>
        </a:effec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Zatmění 1">
        <a:dk1>
          <a:srgbClr val="000000"/>
        </a:dk1>
        <a:lt1>
          <a:srgbClr val="FFFFFF"/>
        </a:lt1>
        <a:dk2>
          <a:srgbClr val="006666"/>
        </a:dk2>
        <a:lt2>
          <a:srgbClr val="5F5F5F"/>
        </a:lt2>
        <a:accent1>
          <a:srgbClr val="33CCCC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AB9B9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2">
        <a:dk1>
          <a:srgbClr val="000000"/>
        </a:dk1>
        <a:lt1>
          <a:srgbClr val="FFFFFF"/>
        </a:lt1>
        <a:dk2>
          <a:srgbClr val="333366"/>
        </a:dk2>
        <a:lt2>
          <a:srgbClr val="5F5F5F"/>
        </a:lt2>
        <a:accent1>
          <a:srgbClr val="CC99FF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E2CAFF"/>
        </a:accent5>
        <a:accent6>
          <a:srgbClr val="8AB9B9"/>
        </a:accent6>
        <a:hlink>
          <a:srgbClr val="666699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3">
        <a:dk1>
          <a:srgbClr val="000000"/>
        </a:dk1>
        <a:lt1>
          <a:srgbClr val="FFFFFF"/>
        </a:lt1>
        <a:dk2>
          <a:srgbClr val="0000CC"/>
        </a:dk2>
        <a:lt2>
          <a:srgbClr val="434343"/>
        </a:lt2>
        <a:accent1>
          <a:srgbClr val="99CC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E7B900"/>
        </a:accent6>
        <a:hlink>
          <a:srgbClr val="FF00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4">
        <a:dk1>
          <a:srgbClr val="000000"/>
        </a:dk1>
        <a:lt1>
          <a:srgbClr val="64AAAE"/>
        </a:lt1>
        <a:dk2>
          <a:srgbClr val="FFFFCC"/>
        </a:dk2>
        <a:lt2>
          <a:srgbClr val="5F5F5F"/>
        </a:lt2>
        <a:accent1>
          <a:srgbClr val="B4B1DB"/>
        </a:accent1>
        <a:accent2>
          <a:srgbClr val="61C1D7"/>
        </a:accent2>
        <a:accent3>
          <a:srgbClr val="B8D2D3"/>
        </a:accent3>
        <a:accent4>
          <a:srgbClr val="000000"/>
        </a:accent4>
        <a:accent5>
          <a:srgbClr val="D6D5EA"/>
        </a:accent5>
        <a:accent6>
          <a:srgbClr val="57AFC3"/>
        </a:accent6>
        <a:hlink>
          <a:srgbClr val="257177"/>
        </a:hlink>
        <a:folHlink>
          <a:srgbClr val="CC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5">
        <a:dk1>
          <a:srgbClr val="5F5F5F"/>
        </a:dk1>
        <a:lt1>
          <a:srgbClr val="F8F8F8"/>
        </a:lt1>
        <a:dk2>
          <a:srgbClr val="2A285A"/>
        </a:dk2>
        <a:lt2>
          <a:srgbClr val="FFFFFF"/>
        </a:lt2>
        <a:accent1>
          <a:srgbClr val="999966"/>
        </a:accent1>
        <a:accent2>
          <a:srgbClr val="8C8B9D"/>
        </a:accent2>
        <a:accent3>
          <a:srgbClr val="ACACB5"/>
        </a:accent3>
        <a:accent4>
          <a:srgbClr val="D4D4D4"/>
        </a:accent4>
        <a:accent5>
          <a:srgbClr val="CACAB8"/>
        </a:accent5>
        <a:accent6>
          <a:srgbClr val="7E7D8E"/>
        </a:accent6>
        <a:hlink>
          <a:srgbClr val="465174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6">
        <a:dk1>
          <a:srgbClr val="434343"/>
        </a:dk1>
        <a:lt1>
          <a:srgbClr val="FFFFFF"/>
        </a:lt1>
        <a:dk2>
          <a:srgbClr val="360404"/>
        </a:dk2>
        <a:lt2>
          <a:srgbClr val="FFFFFF"/>
        </a:lt2>
        <a:accent1>
          <a:srgbClr val="669900"/>
        </a:accent1>
        <a:accent2>
          <a:srgbClr val="CC6600"/>
        </a:accent2>
        <a:accent3>
          <a:srgbClr val="AEAAAA"/>
        </a:accent3>
        <a:accent4>
          <a:srgbClr val="DADADA"/>
        </a:accent4>
        <a:accent5>
          <a:srgbClr val="B8CAAA"/>
        </a:accent5>
        <a:accent6>
          <a:srgbClr val="B95C00"/>
        </a:accent6>
        <a:hlink>
          <a:srgbClr val="CC33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7">
        <a:dk1>
          <a:srgbClr val="434343"/>
        </a:dk1>
        <a:lt1>
          <a:srgbClr val="FFFFFF"/>
        </a:lt1>
        <a:dk2>
          <a:srgbClr val="000000"/>
        </a:dk2>
        <a:lt2>
          <a:srgbClr val="8285FE"/>
        </a:lt2>
        <a:accent1>
          <a:srgbClr val="669900"/>
        </a:accent1>
        <a:accent2>
          <a:srgbClr val="9900FF"/>
        </a:accent2>
        <a:accent3>
          <a:srgbClr val="AAAAAA"/>
        </a:accent3>
        <a:accent4>
          <a:srgbClr val="DADADA"/>
        </a:accent4>
        <a:accent5>
          <a:srgbClr val="B8CAAA"/>
        </a:accent5>
        <a:accent6>
          <a:srgbClr val="8A00E7"/>
        </a:accent6>
        <a:hlink>
          <a:srgbClr val="6600CC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8">
        <a:dk1>
          <a:srgbClr val="434343"/>
        </a:dk1>
        <a:lt1>
          <a:srgbClr val="FFFFFF"/>
        </a:lt1>
        <a:dk2>
          <a:srgbClr val="000000"/>
        </a:dk2>
        <a:lt2>
          <a:srgbClr val="0066FF"/>
        </a:lt2>
        <a:accent1>
          <a:srgbClr val="339966"/>
        </a:accent1>
        <a:accent2>
          <a:srgbClr val="FFCC00"/>
        </a:accent2>
        <a:accent3>
          <a:srgbClr val="AAAAAA"/>
        </a:accent3>
        <a:accent4>
          <a:srgbClr val="DADADA"/>
        </a:accent4>
        <a:accent5>
          <a:srgbClr val="ADCAB8"/>
        </a:accent5>
        <a:accent6>
          <a:srgbClr val="E7B900"/>
        </a:accent6>
        <a:hlink>
          <a:srgbClr val="CC00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9">
        <a:dk1>
          <a:srgbClr val="333300"/>
        </a:dk1>
        <a:lt1>
          <a:srgbClr val="FFFFFF"/>
        </a:lt1>
        <a:dk2>
          <a:srgbClr val="669900"/>
        </a:dk2>
        <a:lt2>
          <a:srgbClr val="FFFFCC"/>
        </a:lt2>
        <a:accent1>
          <a:srgbClr val="CCCC00"/>
        </a:accent1>
        <a:accent2>
          <a:srgbClr val="99CC00"/>
        </a:accent2>
        <a:accent3>
          <a:srgbClr val="B8CAAA"/>
        </a:accent3>
        <a:accent4>
          <a:srgbClr val="DADADA"/>
        </a:accent4>
        <a:accent5>
          <a:srgbClr val="E2E2AA"/>
        </a:accent5>
        <a:accent6>
          <a:srgbClr val="8AB900"/>
        </a:accent6>
        <a:hlink>
          <a:srgbClr val="336600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10">
        <a:dk1>
          <a:srgbClr val="333333"/>
        </a:dk1>
        <a:lt1>
          <a:srgbClr val="FFFFCC"/>
        </a:lt1>
        <a:dk2>
          <a:srgbClr val="660000"/>
        </a:dk2>
        <a:lt2>
          <a:srgbClr val="CCCCCC"/>
        </a:lt2>
        <a:accent1>
          <a:srgbClr val="FF6600"/>
        </a:accent1>
        <a:accent2>
          <a:srgbClr val="CC3300"/>
        </a:accent2>
        <a:accent3>
          <a:srgbClr val="B8AAAA"/>
        </a:accent3>
        <a:accent4>
          <a:srgbClr val="DADAAE"/>
        </a:accent4>
        <a:accent5>
          <a:srgbClr val="FFB8AA"/>
        </a:accent5>
        <a:accent6>
          <a:srgbClr val="B92D00"/>
        </a:accent6>
        <a:hlink>
          <a:srgbClr val="9900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1167</TotalTime>
  <Words>524</Words>
  <Application>Microsoft Office PowerPoint</Application>
  <PresentationFormat>Předvádění na obrazovce (4:3)</PresentationFormat>
  <Paragraphs>121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systému Office</vt:lpstr>
      <vt:lpstr>Zatmění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Elektrojiskrové hloubení a řezání </vt:lpstr>
      <vt:lpstr>Základní pojem</vt:lpstr>
      <vt:lpstr>Princip obrábění</vt:lpstr>
      <vt:lpstr>Hlavní zákonitosti ELEKTROEROZE</vt:lpstr>
      <vt:lpstr>Elektrodové hloubení</vt:lpstr>
      <vt:lpstr>Elektrodové hloubení</vt:lpstr>
      <vt:lpstr>Elektrody pro hloubení</vt:lpstr>
      <vt:lpstr>Vlastnosti elektrod</vt:lpstr>
      <vt:lpstr>Řezání drátovou elektrodou</vt:lpstr>
      <vt:lpstr>Řezání drátovou elektrodou</vt:lpstr>
      <vt:lpstr>Drátová elektroda</vt:lpstr>
      <vt:lpstr>Vlastnosti drátové elektrody</vt:lpstr>
      <vt:lpstr>Dosahované parametry drátového obrábění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Sindelar</cp:lastModifiedBy>
  <cp:revision>89</cp:revision>
  <dcterms:created xsi:type="dcterms:W3CDTF">2010-11-01T23:40:31Z</dcterms:created>
  <dcterms:modified xsi:type="dcterms:W3CDTF">2013-05-11T05:12:29Z</dcterms:modified>
</cp:coreProperties>
</file>