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7" r:id="rId7"/>
    <p:sldId id="262" r:id="rId8"/>
    <p:sldId id="268" r:id="rId9"/>
    <p:sldId id="263" r:id="rId10"/>
    <p:sldId id="264" r:id="rId11"/>
    <p:sldId id="269" r:id="rId12"/>
    <p:sldId id="265" r:id="rId13"/>
    <p:sldId id="270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Uzivatel" initials="U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Katolické gymnázium Třebíč, Otmarova 22, Třebíč 674 01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</a:t>
                      </a:r>
                      <a:r>
                        <a:rPr lang="cs-CZ" sz="900" dirty="0" smtClean="0">
                          <a:effectLst/>
                        </a:rPr>
                        <a:t>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Moderní 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CZ.1.07/1.5.00/34.0464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Šablona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III/2 Inovace a zkvalitnění výuky prostřednictvím ICT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Drahomír Havlíček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DUM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err="1" smtClean="0">
                          <a:effectLst/>
                        </a:rPr>
                        <a:t>Aktualni</a:t>
                      </a:r>
                      <a:r>
                        <a:rPr lang="cs-CZ" sz="900" dirty="0" smtClean="0">
                          <a:effectLst/>
                        </a:rPr>
                        <a:t>  </a:t>
                      </a:r>
                      <a:r>
                        <a:rPr lang="cs-CZ" sz="900" dirty="0" err="1" smtClean="0">
                          <a:effectLst/>
                        </a:rPr>
                        <a:t>cleneni</a:t>
                      </a:r>
                      <a:r>
                        <a:rPr lang="cs-CZ" sz="900" dirty="0" smtClean="0">
                          <a:effectLst/>
                        </a:rPr>
                        <a:t> </a:t>
                      </a:r>
                      <a:r>
                        <a:rPr lang="cs-CZ" sz="900" dirty="0" err="1" smtClean="0">
                          <a:effectLst/>
                        </a:rPr>
                        <a:t>vypovedi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9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1.2.12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22. 3.</a:t>
                      </a:r>
                      <a:r>
                        <a:rPr lang="cs-CZ" sz="900" baseline="0" dirty="0" smtClean="0">
                          <a:effectLst/>
                        </a:rPr>
                        <a:t> 2013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Předmět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Český jazyk a literatura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Tematická oblast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Základní vlastnosti textu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Výstup ŠVP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 Žák poznatky o aktuálním členění výpovědi</a:t>
                      </a:r>
                      <a:r>
                        <a:rPr lang="cs-CZ" sz="900" baseline="0" dirty="0" smtClean="0">
                          <a:effectLst/>
                        </a:rPr>
                        <a:t> využívá při tvorbě vlastních textů.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Principy a zásady aktuálního členění výpovědi. Objektivní a subjektivní pořádek výpovědi.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popis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Prezentace sloužící jako opora</a:t>
                      </a:r>
                      <a:r>
                        <a:rPr lang="cs-CZ" sz="900" baseline="0" dirty="0" smtClean="0">
                          <a:effectLst/>
                        </a:rPr>
                        <a:t> výkladu. Příklady podporující teoretické poznatky. 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Hodnocení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Prezentace se osvědčila.  Žáci výklad pochopili a dokázali uvádět vlastní příklady.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Aktuální členění výpovědi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Aktuální členění výpovědi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obsah každé výpovědi propojen s konkrétní </a:t>
            </a:r>
          </a:p>
          <a:p>
            <a:pPr>
              <a:buNone/>
            </a:pPr>
            <a:r>
              <a:rPr lang="cs-CZ" dirty="0" smtClean="0"/>
              <a:t>komunikační situací a tématem jazykového</a:t>
            </a:r>
          </a:p>
          <a:p>
            <a:pPr>
              <a:buNone/>
            </a:pPr>
            <a:r>
              <a:rPr lang="cs-CZ" dirty="0" smtClean="0"/>
              <a:t>projevu</a:t>
            </a:r>
          </a:p>
          <a:p>
            <a:r>
              <a:rPr lang="cs-CZ" dirty="0" smtClean="0"/>
              <a:t>výpovědi v textu obsahově propojeny </a:t>
            </a:r>
          </a:p>
          <a:p>
            <a:r>
              <a:rPr lang="cs-CZ" dirty="0" smtClean="0"/>
              <a:t>obsahová soudržnost textu zajištěna </a:t>
            </a:r>
          </a:p>
          <a:p>
            <a:pPr>
              <a:buNone/>
            </a:pPr>
            <a:r>
              <a:rPr lang="cs-CZ" dirty="0" smtClean="0"/>
              <a:t>příslušností slov k témuž významovému okruhu</a:t>
            </a:r>
          </a:p>
          <a:p>
            <a:pPr>
              <a:buNone/>
            </a:pPr>
            <a:r>
              <a:rPr lang="cs-CZ" dirty="0" smtClean="0"/>
              <a:t>a členěním výpovědi na téma (T) a réma (R)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Téma a réma výpovědi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téma = to, o čem se mluví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réma = to, co se o tématu říká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Pořadí téma - réma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obecná zásada - nejdříve se udává to, o čem</a:t>
            </a:r>
          </a:p>
          <a:p>
            <a:pPr>
              <a:buNone/>
            </a:pPr>
            <a:r>
              <a:rPr lang="cs-CZ" dirty="0" smtClean="0"/>
              <a:t>budeme hovořit → téma</a:t>
            </a:r>
          </a:p>
          <a:p>
            <a:r>
              <a:rPr lang="cs-CZ" dirty="0" smtClean="0"/>
              <a:t>poté se udává to, co o tématu řekneme → </a:t>
            </a:r>
          </a:p>
          <a:p>
            <a:pPr>
              <a:buNone/>
            </a:pPr>
            <a:r>
              <a:rPr lang="cs-CZ" dirty="0" smtClean="0"/>
              <a:t>réma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Václav Havel </a:t>
            </a:r>
            <a:r>
              <a:rPr lang="cs-CZ" i="1" dirty="0" smtClean="0">
                <a:solidFill>
                  <a:srgbClr val="C00000"/>
                </a:solidFill>
              </a:rPr>
              <a:t>(téma výpovědi) </a:t>
            </a:r>
            <a:r>
              <a:rPr lang="cs-CZ" dirty="0" smtClean="0">
                <a:solidFill>
                  <a:srgbClr val="00B0F0"/>
                </a:solidFill>
              </a:rPr>
              <a:t>byl první </a:t>
            </a:r>
          </a:p>
          <a:p>
            <a:pPr>
              <a:buNone/>
            </a:pPr>
            <a:r>
              <a:rPr lang="cs-CZ" dirty="0" smtClean="0">
                <a:solidFill>
                  <a:srgbClr val="00B0F0"/>
                </a:solidFill>
              </a:rPr>
              <a:t>demokraticky zvolený polistopadový prezident </a:t>
            </a:r>
          </a:p>
          <a:p>
            <a:pPr>
              <a:buNone/>
            </a:pPr>
            <a:r>
              <a:rPr lang="cs-CZ" i="1" dirty="0" smtClean="0">
                <a:solidFill>
                  <a:srgbClr val="00B0F0"/>
                </a:solidFill>
              </a:rPr>
              <a:t>(réma výpovědi)</a:t>
            </a:r>
            <a:r>
              <a:rPr lang="cs-CZ" dirty="0" smtClean="0">
                <a:solidFill>
                  <a:srgbClr val="00B0F0"/>
                </a:solidFill>
              </a:rPr>
              <a:t>.</a:t>
            </a:r>
          </a:p>
          <a:p>
            <a:pPr>
              <a:buNone/>
            </a:pPr>
            <a:endParaRPr lang="cs-CZ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Praha </a:t>
            </a:r>
            <a:r>
              <a:rPr lang="cs-CZ" i="1" dirty="0" smtClean="0">
                <a:solidFill>
                  <a:srgbClr val="C00000"/>
                </a:solidFill>
              </a:rPr>
              <a:t>(téma výpovědi) 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</a:rPr>
              <a:t>je hlavní město České </a:t>
            </a:r>
          </a:p>
          <a:p>
            <a:pPr>
              <a:buNone/>
            </a:pPr>
            <a:r>
              <a:rPr lang="cs-CZ" dirty="0" smtClean="0">
                <a:solidFill>
                  <a:srgbClr val="00B0F0"/>
                </a:solidFill>
              </a:rPr>
              <a:t>republiky </a:t>
            </a:r>
            <a:r>
              <a:rPr lang="cs-CZ" i="1" dirty="0" smtClean="0">
                <a:solidFill>
                  <a:srgbClr val="00B0F0"/>
                </a:solidFill>
              </a:rPr>
              <a:t>(réma výpovědi)</a:t>
            </a:r>
            <a:r>
              <a:rPr lang="cs-CZ" dirty="0" smtClean="0">
                <a:solidFill>
                  <a:srgbClr val="00B0F0"/>
                </a:solidFill>
              </a:rPr>
              <a:t>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Východisko a jádro výpovědi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téma a réma obsaženo v každé větě</a:t>
            </a:r>
          </a:p>
          <a:p>
            <a:r>
              <a:rPr lang="cs-CZ" dirty="0" smtClean="0"/>
              <a:t>delší texty - důležitější začlenění věty do </a:t>
            </a:r>
          </a:p>
          <a:p>
            <a:pPr>
              <a:buNone/>
            </a:pPr>
            <a:r>
              <a:rPr lang="cs-CZ" dirty="0" smtClean="0"/>
              <a:t>kontextu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kontext = to, co bylo uvedeno a co se bude dále </a:t>
            </a:r>
          </a:p>
          <a:p>
            <a:pPr>
              <a:buNone/>
            </a:pPr>
            <a:r>
              <a:rPr lang="cs-CZ" dirty="0" smtClean="0"/>
              <a:t>uvádět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Východisko a jádro výpovědi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východisko = část výpovědi zasazená do</a:t>
            </a:r>
          </a:p>
          <a:p>
            <a:pPr>
              <a:buNone/>
            </a:pPr>
            <a:r>
              <a:rPr lang="cs-CZ" dirty="0" smtClean="0"/>
              <a:t>příslušného kontextu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jádro = z hlediska kontextu část nová, dosud do </a:t>
            </a:r>
          </a:p>
          <a:p>
            <a:pPr>
              <a:buNone/>
            </a:pPr>
            <a:r>
              <a:rPr lang="cs-CZ" dirty="0" smtClean="0"/>
              <a:t>kontextu nezapojená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obvykle réma = jádro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Přede dvěma dny odjel můj otec na třídenní</a:t>
            </a:r>
          </a:p>
          <a:p>
            <a:pPr>
              <a:buNone/>
            </a:pPr>
            <a:r>
              <a:rPr lang="cs-CZ" dirty="0" smtClean="0"/>
              <a:t>služební cestu.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Tato výpověď nabývá přesného významu teprve</a:t>
            </a:r>
          </a:p>
          <a:p>
            <a:pPr>
              <a:buNone/>
            </a:pPr>
            <a:r>
              <a:rPr lang="cs-CZ" dirty="0" smtClean="0"/>
              <a:t>v kontextu – dozvíme se, kdy to bylo, čí to otec </a:t>
            </a:r>
          </a:p>
          <a:p>
            <a:pPr>
              <a:buNone/>
            </a:pPr>
            <a:r>
              <a:rPr lang="cs-CZ" dirty="0" smtClean="0"/>
              <a:t>odjel na služební cestu, kdo je autorem</a:t>
            </a:r>
          </a:p>
          <a:p>
            <a:pPr>
              <a:buNone/>
            </a:pPr>
            <a:r>
              <a:rPr lang="cs-CZ" dirty="0" smtClean="0"/>
              <a:t>výpovědi…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Aktuální členění výpovědi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členění výpovědi na téma a réma (východisko</a:t>
            </a:r>
          </a:p>
          <a:p>
            <a:pPr>
              <a:buNone/>
            </a:pPr>
            <a:r>
              <a:rPr lang="cs-CZ" dirty="0" smtClean="0"/>
              <a:t>a jádro) = aktuální členění výpovědi</a:t>
            </a:r>
          </a:p>
          <a:p>
            <a:r>
              <a:rPr lang="cs-CZ" dirty="0" smtClean="0"/>
              <a:t>aktuální členění výpovědi v češtině</a:t>
            </a:r>
          </a:p>
          <a:p>
            <a:pPr>
              <a:buNone/>
            </a:pPr>
            <a:r>
              <a:rPr lang="cs-CZ" dirty="0" smtClean="0"/>
              <a:t>nejvýznamnějším slovosledným činitelem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Objektivní pořádek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obvykle dodrženo pořadí téma – réma</a:t>
            </a:r>
          </a:p>
          <a:p>
            <a:pPr>
              <a:buNone/>
            </a:pPr>
            <a:r>
              <a:rPr lang="cs-CZ" dirty="0" smtClean="0"/>
              <a:t>(východisko – jádro) </a:t>
            </a:r>
          </a:p>
          <a:p>
            <a:r>
              <a:rPr lang="cs-CZ" dirty="0" smtClean="0"/>
              <a:t>nejprve výpověď zasazena do kontextu </a:t>
            </a:r>
          </a:p>
          <a:p>
            <a:r>
              <a:rPr lang="cs-CZ" dirty="0" smtClean="0"/>
              <a:t>poté uvedení nové informace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Subjektivní pořádek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narušení, nedodržení objektivního pořádku</a:t>
            </a:r>
          </a:p>
          <a:p>
            <a:r>
              <a:rPr lang="cs-CZ" dirty="0" smtClean="0"/>
              <a:t>jádro uvedeno na začátku věty</a:t>
            </a:r>
          </a:p>
          <a:p>
            <a:r>
              <a:rPr lang="cs-CZ" dirty="0" smtClean="0"/>
              <a:t>např. při citovém rozrušení, v doplňovacích </a:t>
            </a:r>
          </a:p>
          <a:p>
            <a:pPr>
              <a:buNone/>
            </a:pPr>
            <a:r>
              <a:rPr lang="cs-CZ" dirty="0" smtClean="0"/>
              <a:t>otázkách, v publicistice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subjektivního pořádku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I nové zabezpečení jsme si do auta koupili a </a:t>
            </a:r>
          </a:p>
          <a:p>
            <a:pPr>
              <a:buNone/>
            </a:pPr>
            <a:r>
              <a:rPr lang="cs-CZ" dirty="0" smtClean="0"/>
              <a:t>stejně nám ho ukradli. </a:t>
            </a:r>
            <a:r>
              <a:rPr lang="cs-CZ" i="1" dirty="0" smtClean="0"/>
              <a:t>(Koupili jsme si do auta </a:t>
            </a:r>
          </a:p>
          <a:p>
            <a:pPr>
              <a:buNone/>
            </a:pPr>
            <a:r>
              <a:rPr lang="cs-CZ" i="1" dirty="0" smtClean="0"/>
              <a:t>nově zabezpečení a stejně nám ho ukradli.)</a:t>
            </a:r>
          </a:p>
          <a:p>
            <a:r>
              <a:rPr lang="cs-CZ" dirty="0" smtClean="0"/>
              <a:t>Kolik bude stát nová bunda?</a:t>
            </a:r>
          </a:p>
          <a:p>
            <a:r>
              <a:rPr lang="cs-CZ" dirty="0" smtClean="0"/>
              <a:t>Pět cestujících linkového autobusu včera přišlo</a:t>
            </a:r>
          </a:p>
          <a:p>
            <a:pPr>
              <a:buNone/>
            </a:pPr>
            <a:r>
              <a:rPr lang="cs-CZ" dirty="0" smtClean="0"/>
              <a:t>o život při hromadné havárii na dálnici D1. </a:t>
            </a:r>
            <a:r>
              <a:rPr lang="cs-CZ" i="1" dirty="0" smtClean="0"/>
              <a:t>(Včera </a:t>
            </a:r>
          </a:p>
          <a:p>
            <a:pPr>
              <a:buNone/>
            </a:pPr>
            <a:r>
              <a:rPr lang="cs-CZ" i="1" dirty="0" smtClean="0"/>
              <a:t>přišlo pět cestujících linkového autobusu o život při</a:t>
            </a:r>
          </a:p>
          <a:p>
            <a:pPr>
              <a:buNone/>
            </a:pPr>
            <a:r>
              <a:rPr lang="cs-CZ" i="1" dirty="0" smtClean="0"/>
              <a:t>hromadné havárii na dálnici D1.)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MARTINEC, Ivo, Jana Marie TUŠKOVÁ a Ludmila ZIMOVÁ. </a:t>
            </a:r>
            <a:r>
              <a:rPr lang="cs-CZ" sz="2000" i="1" dirty="0" smtClean="0"/>
              <a:t>Mluvnice: učebnice českého jazyka pro střední školy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Plzeň: </a:t>
            </a:r>
            <a:r>
              <a:rPr lang="cs-CZ" sz="2000" dirty="0" err="1" smtClean="0"/>
              <a:t>Fraus</a:t>
            </a:r>
            <a:r>
              <a:rPr lang="cs-CZ" sz="2000" dirty="0" smtClean="0"/>
              <a:t>, 2009, 264 s. ISBN 978-807-2387-793.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475</Words>
  <Application>Microsoft Office PowerPoint</Application>
  <PresentationFormat>Předvádění na obrazovce (4:3)</PresentationFormat>
  <Paragraphs>104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Aktuální členění výpovědi</vt:lpstr>
      <vt:lpstr>Aktuální členění výpovědi</vt:lpstr>
      <vt:lpstr>Téma a réma výpovědi</vt:lpstr>
      <vt:lpstr>Pořadí téma - réma</vt:lpstr>
      <vt:lpstr>Příklad</vt:lpstr>
      <vt:lpstr>Východisko a jádro výpovědi</vt:lpstr>
      <vt:lpstr>Východisko a jádro výpovědi</vt:lpstr>
      <vt:lpstr>Příklad</vt:lpstr>
      <vt:lpstr>Aktuální členění výpovědi </vt:lpstr>
      <vt:lpstr>Objektivní pořádek</vt:lpstr>
      <vt:lpstr>Subjektivní pořádek</vt:lpstr>
      <vt:lpstr>Příklady subjektivního pořádku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17</cp:revision>
  <dcterms:created xsi:type="dcterms:W3CDTF">2012-12-23T08:55:19Z</dcterms:created>
  <dcterms:modified xsi:type="dcterms:W3CDTF">2013-03-22T09:54:22Z</dcterms:modified>
</cp:coreProperties>
</file>