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65" r:id="rId3"/>
    <p:sldId id="256" r:id="rId4"/>
    <p:sldId id="263" r:id="rId5"/>
    <p:sldId id="258" r:id="rId6"/>
    <p:sldId id="259" r:id="rId7"/>
    <p:sldId id="257" r:id="rId8"/>
    <p:sldId id="261" r:id="rId9"/>
    <p:sldId id="262" r:id="rId10"/>
    <p:sldId id="260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F86C9-7DEE-4102-8307-924037CA2BA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0DAD1-FAE9-4B3E-B295-86BDB5C01D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436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VY_52_INOVACE_63_Zemědělství ČR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5292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 se strukturou zemědělské výroby v ČR a s nejdůležitějšími zem. produkty </a:t>
            </a:r>
          </a:p>
          <a:p>
            <a:r>
              <a:rPr lang="cs-CZ" dirty="0" smtClean="0"/>
              <a:t>Pomůcky: Školní atlas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9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Jaké je využití půdy v ČR?</a:t>
            </a:r>
          </a:p>
          <a:p>
            <a:r>
              <a:rPr lang="cs-CZ" dirty="0" smtClean="0"/>
              <a:t>Lesy </a:t>
            </a:r>
          </a:p>
          <a:p>
            <a:r>
              <a:rPr lang="cs-CZ" dirty="0" smtClean="0"/>
              <a:t>Zemědělská </a:t>
            </a:r>
            <a:r>
              <a:rPr lang="cs-CZ" dirty="0" smtClean="0"/>
              <a:t>půda – louky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- pastviny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- orná půda</a:t>
            </a:r>
          </a:p>
          <a:p>
            <a:r>
              <a:rPr lang="cs-CZ" dirty="0" smtClean="0"/>
              <a:t>Ostatní plochy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19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Podle nadmořské výšky, úrodnosti půdy, pěstovaných plodin a chovaných zvířat rozlišujeme 4 kategorie zem. </a:t>
            </a:r>
            <a:r>
              <a:rPr lang="cs-CZ" dirty="0"/>
              <a:t>o</a:t>
            </a:r>
            <a:r>
              <a:rPr lang="cs-CZ" dirty="0" smtClean="0"/>
              <a:t>blastí:</a:t>
            </a:r>
          </a:p>
          <a:p>
            <a:endParaRPr lang="cs-CZ" dirty="0" smtClean="0"/>
          </a:p>
          <a:p>
            <a:r>
              <a:rPr lang="cs-CZ" dirty="0" smtClean="0"/>
              <a:t>1) Obilnářsko – kukuřično – řepařská</a:t>
            </a:r>
          </a:p>
          <a:p>
            <a:r>
              <a:rPr lang="cs-CZ" dirty="0" smtClean="0"/>
              <a:t>2) </a:t>
            </a:r>
            <a:r>
              <a:rPr lang="cs-CZ" dirty="0"/>
              <a:t>Obilnářsko </a:t>
            </a:r>
            <a:r>
              <a:rPr lang="cs-CZ" dirty="0" smtClean="0"/>
              <a:t>– řepařská</a:t>
            </a:r>
          </a:p>
          <a:p>
            <a:r>
              <a:rPr lang="cs-CZ" dirty="0" smtClean="0"/>
              <a:t>3) Bramborářská</a:t>
            </a:r>
          </a:p>
          <a:p>
            <a:r>
              <a:rPr lang="cs-CZ" dirty="0" smtClean="0"/>
              <a:t>4) Pícninářská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331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Rostlinná výroba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obiloviny</a:t>
            </a:r>
            <a:r>
              <a:rPr lang="cs-CZ" dirty="0" smtClean="0"/>
              <a:t> </a:t>
            </a:r>
            <a:r>
              <a:rPr lang="cs-CZ" dirty="0"/>
              <a:t>(pšenice, žito, oves, ječmen i kukuřice)</a:t>
            </a:r>
          </a:p>
          <a:p>
            <a:r>
              <a:rPr lang="cs-CZ" b="1" dirty="0"/>
              <a:t>okopaniny</a:t>
            </a:r>
            <a:r>
              <a:rPr lang="cs-CZ" dirty="0"/>
              <a:t> (brambory, cukrová řepa)</a:t>
            </a:r>
          </a:p>
          <a:p>
            <a:r>
              <a:rPr lang="cs-CZ" b="1" dirty="0"/>
              <a:t>olejniny</a:t>
            </a:r>
            <a:r>
              <a:rPr lang="cs-CZ" dirty="0"/>
              <a:t> (řepka olejka, mák, slunečnice)</a:t>
            </a:r>
          </a:p>
          <a:p>
            <a:r>
              <a:rPr lang="cs-CZ" b="1" dirty="0"/>
              <a:t>ovoce </a:t>
            </a:r>
            <a:r>
              <a:rPr lang="cs-CZ" dirty="0"/>
              <a:t>(jablka, hrušky, třešně, švestky a další)</a:t>
            </a:r>
          </a:p>
          <a:p>
            <a:r>
              <a:rPr lang="cs-CZ" b="1" dirty="0"/>
              <a:t>zelenina</a:t>
            </a:r>
            <a:r>
              <a:rPr lang="cs-CZ" dirty="0"/>
              <a:t> (okurky, cibule, salát a mnoho dalších)</a:t>
            </a:r>
          </a:p>
          <a:p>
            <a:r>
              <a:rPr lang="cs-CZ" b="1" dirty="0"/>
              <a:t>luskoviny</a:t>
            </a:r>
            <a:r>
              <a:rPr lang="cs-CZ" dirty="0"/>
              <a:t> (hrách, fazole, čočka)</a:t>
            </a:r>
          </a:p>
          <a:p>
            <a:r>
              <a:rPr lang="cs-CZ" b="1" dirty="0"/>
              <a:t>přadné rostliny </a:t>
            </a:r>
            <a:r>
              <a:rPr lang="cs-CZ" dirty="0"/>
              <a:t>(len, konopí)</a:t>
            </a:r>
          </a:p>
          <a:p>
            <a:r>
              <a:rPr lang="cs-CZ" b="1" dirty="0"/>
              <a:t>chmel a vinná </a:t>
            </a:r>
            <a:r>
              <a:rPr lang="cs-CZ" b="1" dirty="0" smtClean="0"/>
              <a:t>réva</a:t>
            </a:r>
          </a:p>
          <a:p>
            <a:r>
              <a:rPr lang="cs-CZ" sz="2600" i="1" dirty="0" smtClean="0">
                <a:solidFill>
                  <a:schemeClr val="tx2"/>
                </a:solidFill>
                <a:effectLst/>
              </a:rPr>
              <a:t>Najděte v atlase ČR nejdůležitější lokality pěstování těchto plodin.</a:t>
            </a:r>
            <a:endParaRPr lang="cs-CZ" sz="2600" i="1" dirty="0"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012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Poznejte následující plodiny a řekněte, k čemu se využívá.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3" r="12579" b="5456"/>
          <a:stretch/>
        </p:blipFill>
        <p:spPr>
          <a:xfrm>
            <a:off x="349504" y="1412776"/>
            <a:ext cx="1811600" cy="184858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383" y="1618256"/>
            <a:ext cx="1680913" cy="233071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800794"/>
            <a:ext cx="1399090" cy="186545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07" y="2925266"/>
            <a:ext cx="2379172" cy="158512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77072"/>
            <a:ext cx="1584176" cy="227393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626" y="4465238"/>
            <a:ext cx="3203848" cy="213055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680" y="4725144"/>
            <a:ext cx="2756026" cy="187065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49084"/>
            <a:ext cx="2225408" cy="1669056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66499" y="32443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36181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67383" y="39874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491370" y="1733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73503" y="41721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39124" y="41105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205243" y="63510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66797" y="63460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7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orné půdy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091474"/>
              </p:ext>
            </p:extLst>
          </p:nvPr>
        </p:nvGraphicFramePr>
        <p:xfrm>
          <a:off x="467544" y="1700808"/>
          <a:ext cx="8229600" cy="365760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r>
                        <a:rPr lang="cs-CZ" i="1" dirty="0" smtClean="0"/>
                        <a:t>Obhospodařovaná zemědělská půda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1 558 595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Olejniny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483 850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Obiloviny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50 380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Brambory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29 790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Ovoce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22 776 </a:t>
                      </a:r>
                      <a:r>
                        <a:rPr lang="cs-CZ" sz="2400" dirty="0" smtClean="0"/>
                        <a:t>ha</a:t>
                      </a:r>
                      <a:endParaRPr lang="cs-CZ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Vinná réva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16 300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 dirty="0"/>
                        <a:t>Chmel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5 335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2400"/>
                        <a:t>Trvalé travní porosty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920 080 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6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Živočišná výroba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skot </a:t>
            </a:r>
            <a:r>
              <a:rPr lang="cs-CZ" dirty="0"/>
              <a:t>(pro mléko a maso)</a:t>
            </a:r>
          </a:p>
          <a:p>
            <a:r>
              <a:rPr lang="cs-CZ" b="1" dirty="0"/>
              <a:t>prasata</a:t>
            </a:r>
            <a:r>
              <a:rPr lang="cs-CZ" dirty="0"/>
              <a:t> (pro maso a sádlo)</a:t>
            </a:r>
          </a:p>
          <a:p>
            <a:r>
              <a:rPr lang="cs-CZ" b="1" dirty="0"/>
              <a:t>drůbež</a:t>
            </a:r>
            <a:r>
              <a:rPr lang="cs-CZ" dirty="0"/>
              <a:t> (pro maso a vejce)</a:t>
            </a:r>
          </a:p>
          <a:p>
            <a:r>
              <a:rPr lang="cs-CZ" b="1" dirty="0"/>
              <a:t>ovce a </a:t>
            </a:r>
            <a:r>
              <a:rPr lang="cs-CZ" b="1" dirty="0" smtClean="0"/>
              <a:t>kozy </a:t>
            </a:r>
            <a:r>
              <a:rPr lang="cs-CZ" dirty="0" smtClean="0"/>
              <a:t>(</a:t>
            </a:r>
            <a:r>
              <a:rPr lang="cs-CZ" dirty="0"/>
              <a:t>pro mléko, maso a vlnu)</a:t>
            </a:r>
          </a:p>
          <a:p>
            <a:r>
              <a:rPr lang="cs-CZ" b="1" dirty="0"/>
              <a:t>ryby</a:t>
            </a:r>
            <a:r>
              <a:rPr lang="cs-CZ" dirty="0"/>
              <a:t> (maso) </a:t>
            </a:r>
            <a:r>
              <a:rPr lang="cs-CZ" i="1" dirty="0"/>
              <a:t>spíše jen </a:t>
            </a:r>
            <a:r>
              <a:rPr lang="cs-CZ" i="1" dirty="0" smtClean="0"/>
              <a:t>sezónní</a:t>
            </a:r>
            <a:endParaRPr lang="cs-CZ" dirty="0"/>
          </a:p>
          <a:p>
            <a:r>
              <a:rPr lang="cs-CZ" b="1" dirty="0"/>
              <a:t>včely</a:t>
            </a:r>
            <a:r>
              <a:rPr lang="cs-CZ" dirty="0"/>
              <a:t> (pro med a včelí </a:t>
            </a:r>
            <a:r>
              <a:rPr lang="cs-CZ" dirty="0" smtClean="0"/>
              <a:t>vosk)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82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Poznejte následující </a:t>
            </a:r>
            <a:r>
              <a:rPr lang="cs-CZ" dirty="0" smtClean="0"/>
              <a:t>hospodářská zvířata a řekněte, k čemu se chovají.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2321478" cy="154207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798" y="3141328"/>
            <a:ext cx="2438400" cy="15118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579" y="1545368"/>
            <a:ext cx="1725930" cy="228219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29000"/>
            <a:ext cx="1728192" cy="26273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3" t="7437" r="21293" b="18677"/>
          <a:stretch/>
        </p:blipFill>
        <p:spPr>
          <a:xfrm>
            <a:off x="2483768" y="4978290"/>
            <a:ext cx="3527109" cy="178824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2049" r="12483" b="20804"/>
          <a:stretch/>
        </p:blipFill>
        <p:spPr>
          <a:xfrm>
            <a:off x="6300192" y="4653136"/>
            <a:ext cx="2572684" cy="172556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39552" y="119471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09388" y="276294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20505" y="37125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316416" y="195744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0395" y="600936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91431" y="637869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753" y="2348880"/>
            <a:ext cx="1990123" cy="1990123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6628138" y="635659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733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Zdroje obrázků a tabulek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25658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1 http</a:t>
            </a:r>
            <a:r>
              <a:rPr lang="cs-CZ" dirty="0"/>
              <a:t>://</a:t>
            </a:r>
            <a:r>
              <a:rPr lang="cs-CZ" dirty="0" smtClean="0"/>
              <a:t>cs.wikipedia.org/wiki/Soubor:Wheat_close-up.JPG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</a:t>
            </a:r>
            <a:r>
              <a:rPr lang="cs-CZ" dirty="0" smtClean="0"/>
              <a:t>28.12. </a:t>
            </a:r>
            <a:r>
              <a:rPr lang="cs-CZ" dirty="0"/>
              <a:t>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2 http</a:t>
            </a:r>
            <a:r>
              <a:rPr lang="cs-CZ" dirty="0"/>
              <a:t>://</a:t>
            </a:r>
            <a:r>
              <a:rPr lang="cs-CZ" dirty="0" smtClean="0"/>
              <a:t>cs.wikipedia.org/wiki/Soubor:Avena-sativa.jpg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 http</a:t>
            </a:r>
            <a:r>
              <a:rPr lang="cs-CZ" dirty="0"/>
              <a:t>://</a:t>
            </a:r>
            <a:r>
              <a:rPr lang="cs-CZ" dirty="0" smtClean="0"/>
              <a:t>cs.wikipedia.org/wiki/Soubor:Zuckerr%C3%BCbe.jpg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4 http</a:t>
            </a:r>
            <a:r>
              <a:rPr lang="cs-CZ" dirty="0"/>
              <a:t>://</a:t>
            </a:r>
            <a:r>
              <a:rPr lang="cs-CZ" dirty="0" smtClean="0"/>
              <a:t>cs.wikipedia.org/wiki/Soubor:A_sunflower.jpg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5http</a:t>
            </a:r>
            <a:r>
              <a:rPr lang="cs-CZ" dirty="0"/>
              <a:t>://cs.wikipedia.org/wiki/Soubor:Slivo%C5%88_%C5%A1vestka,_</a:t>
            </a:r>
            <a:r>
              <a:rPr lang="cs-CZ" dirty="0" smtClean="0"/>
              <a:t>plum.jpg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6 http</a:t>
            </a:r>
            <a:r>
              <a:rPr lang="cs-CZ" dirty="0"/>
              <a:t>://</a:t>
            </a:r>
            <a:r>
              <a:rPr lang="cs-CZ" dirty="0" smtClean="0"/>
              <a:t>cs.wikipedia.org/wiki/Soubor:ARS_cucumber.jpg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7 http</a:t>
            </a:r>
            <a:r>
              <a:rPr lang="cs-CZ" dirty="0"/>
              <a:t>://cs.wikipedia.org/wiki/Soubor:Linum_lewisii,_blue_flax_flower,_</a:t>
            </a:r>
            <a:r>
              <a:rPr lang="cs-CZ" dirty="0" smtClean="0"/>
              <a:t>Albuquerque.JPG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8 http</a:t>
            </a:r>
            <a:r>
              <a:rPr lang="cs-CZ" dirty="0"/>
              <a:t>://</a:t>
            </a:r>
            <a:r>
              <a:rPr lang="cs-CZ" dirty="0" smtClean="0"/>
              <a:t>cs.wikipedia.org/wiki/Soubor:Humulus_lupulus_070805.jpg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9 http</a:t>
            </a:r>
            <a:r>
              <a:rPr lang="cs-CZ" dirty="0"/>
              <a:t>://</a:t>
            </a:r>
            <a:r>
              <a:rPr lang="cs-CZ" dirty="0" smtClean="0"/>
              <a:t>cs.wikipedia.org/wiki/Soubor:Cesky_strakaty_krava.jpg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917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4464495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10 http://cs.wikipedia.org/wiki/Soubor:Sow_with_piglet.jpg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11 </a:t>
            </a:r>
            <a:r>
              <a:rPr lang="cs-CZ" dirty="0"/>
              <a:t>http://cs.wikipedia.org/wiki/Soubor:Domestic_Goose.jpg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12 </a:t>
            </a:r>
            <a:r>
              <a:rPr lang="cs-CZ" dirty="0"/>
              <a:t>http://</a:t>
            </a:r>
            <a:r>
              <a:rPr lang="cs-CZ" dirty="0" smtClean="0"/>
              <a:t>cs.wikipedia.org/wiki/Soubor:Bronzepute_01.jpg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13 http://</a:t>
            </a:r>
            <a:r>
              <a:rPr lang="cs-CZ" dirty="0" smtClean="0"/>
              <a:t>cs.wikipedia.org/wiki/Soubor:Flock_of_sheep.jpg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14 http://</a:t>
            </a:r>
            <a:r>
              <a:rPr lang="cs-CZ" dirty="0" smtClean="0"/>
              <a:t>cs.wikipedia.org/wiki/Soubor:Caprinus_carpio_Prague_Vltava_1.jpg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15 http://</a:t>
            </a:r>
            <a:r>
              <a:rPr lang="cs-CZ" dirty="0" smtClean="0"/>
              <a:t>cs.wikipedia.org/wiki/Soubor:Bees_Collecting_Pollen_2004-08-14.jpg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Tabulka:</a:t>
            </a:r>
          </a:p>
          <a:p>
            <a:r>
              <a:rPr lang="cs-CZ" dirty="0"/>
              <a:t>http://cs.wikipedia.org/wiki/Zem%C4%9Bd%C4%9Blstv%C3%AD_v_%</a:t>
            </a:r>
            <a:r>
              <a:rPr lang="cs-CZ" dirty="0" smtClean="0"/>
              <a:t>C4%8Cesk%C3%A9_republice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28.12. 2011</a:t>
            </a:r>
            <a:r>
              <a:rPr lang="en-US" dirty="0"/>
              <a:t> ]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87958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519</Words>
  <Application>Microsoft Office PowerPoint</Application>
  <PresentationFormat>Předvádění na obrazovce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VY_52_INOVACE_63_Zemědělství ČR</vt:lpstr>
      <vt:lpstr>Prezentace aplikace PowerPoint</vt:lpstr>
      <vt:lpstr>Zemědělství ČR</vt:lpstr>
      <vt:lpstr>Prezentace aplikace PowerPoint</vt:lpstr>
      <vt:lpstr>Rostlinná výroba: </vt:lpstr>
      <vt:lpstr>Poznejte následující plodiny a řekněte, k čemu se využívá.</vt:lpstr>
      <vt:lpstr>Využití orné půdy</vt:lpstr>
      <vt:lpstr>Živočišná výroba: </vt:lpstr>
      <vt:lpstr>Poznejte následující hospodářská zvířata a řekněte, k čemu se chovají.</vt:lpstr>
      <vt:lpstr>Zdroje obrázků a tabulek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Zemědělství ČR</dc:title>
  <dc:creator>Vagnerova</dc:creator>
  <cp:lastModifiedBy>Martin Králík</cp:lastModifiedBy>
  <cp:revision>13</cp:revision>
  <dcterms:created xsi:type="dcterms:W3CDTF">2012-01-29T18:21:57Z</dcterms:created>
  <dcterms:modified xsi:type="dcterms:W3CDTF">2012-03-14T16:25:20Z</dcterms:modified>
</cp:coreProperties>
</file>