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22.3.2013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Katolické gymnázium Třebíč, Otmarova 22, Třebíč 674 01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</a:t>
                      </a:r>
                      <a:r>
                        <a:rPr lang="cs-CZ" sz="900" dirty="0" smtClean="0">
                          <a:effectLst/>
                        </a:rPr>
                        <a:t>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Moderní škola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projektu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CZ.1.07/1.5.00/34.0464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Šablona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III/2 Inovace a zkvalitnění výuky prostřednictvím ICT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Autor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Drahomír Havlíček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DUM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err="1" smtClean="0">
                          <a:solidFill>
                            <a:srgbClr val="365F9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Jazykovy</a:t>
                      </a:r>
                      <a:r>
                        <a:rPr lang="cs-CZ" sz="900" dirty="0" smtClean="0">
                          <a:solidFill>
                            <a:srgbClr val="365F9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projev a </a:t>
                      </a:r>
                      <a:r>
                        <a:rPr lang="cs-CZ" sz="900" dirty="0" err="1" smtClean="0">
                          <a:solidFill>
                            <a:srgbClr val="365F9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vypoved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9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9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1.2.14</a:t>
                      </a:r>
                      <a:endParaRPr lang="cs-CZ" sz="9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22. 3. 2013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Předmět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Český jazyk a literatura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Tematická oblast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Základní vlastnosti textu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Výstup ŠVP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Žák získané</a:t>
                      </a:r>
                      <a:r>
                        <a:rPr lang="cs-CZ" sz="900" baseline="0" dirty="0" smtClean="0">
                          <a:effectLst/>
                        </a:rPr>
                        <a:t> poznatky aplikuje při tvorbě vlastních textů.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 DUM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Jazykový projev, </a:t>
                      </a:r>
                      <a:r>
                        <a:rPr lang="cs-CZ" sz="900" dirty="0" smtClean="0">
                          <a:effectLst/>
                        </a:rPr>
                        <a:t>věta, výpověď, komunikační</a:t>
                      </a:r>
                      <a:r>
                        <a:rPr lang="cs-CZ" sz="900" baseline="0" dirty="0" smtClean="0">
                          <a:effectLst/>
                        </a:rPr>
                        <a:t> situace</a:t>
                      </a:r>
                      <a:r>
                        <a:rPr lang="cs-CZ" sz="900" dirty="0" smtClean="0">
                          <a:effectLst/>
                        </a:rPr>
                        <a:t>. 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Metodický popis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Prezentace určená k výkladu pojmů uvedených v anotaci. Praktické příklady.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Hodnocení</a:t>
                      </a:r>
                      <a:endParaRPr lang="cs-CZ" sz="9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r>
                        <a:rPr lang="cs-CZ" sz="900" dirty="0" smtClean="0">
                          <a:effectLst/>
                        </a:rPr>
                        <a:t>Prezentace se osvědčila, žáci pochopili jednotlivé pojmy a vztahy mezi nimi.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9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Jazykový projev a výpověď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</a:t>
            </a:r>
            <a:r>
              <a:rPr lang="cs-CZ" dirty="0" smtClean="0"/>
              <a:t>skladební jednotka</a:t>
            </a:r>
          </a:p>
          <a:p>
            <a:r>
              <a:rPr lang="cs-CZ" dirty="0" smtClean="0"/>
              <a:t>definována </a:t>
            </a:r>
            <a:r>
              <a:rPr lang="cs-CZ" dirty="0" smtClean="0"/>
              <a:t>mluvnickou a významovou stavbou</a:t>
            </a:r>
          </a:p>
          <a:p>
            <a:r>
              <a:rPr lang="cs-CZ" dirty="0" smtClean="0"/>
              <a:t>základním </a:t>
            </a:r>
            <a:r>
              <a:rPr lang="cs-CZ" dirty="0" smtClean="0"/>
              <a:t>stavebním prvkem sloveso v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určitém </a:t>
            </a:r>
            <a:r>
              <a:rPr lang="cs-CZ" dirty="0" smtClean="0"/>
              <a:t>tvaru ve funkci přísudku</a:t>
            </a:r>
          </a:p>
          <a:p>
            <a:r>
              <a:rPr lang="cs-CZ" dirty="0" smtClean="0"/>
              <a:t>sloveso </a:t>
            </a:r>
            <a:r>
              <a:rPr lang="cs-CZ" dirty="0" smtClean="0"/>
              <a:t>předurčuje základ věty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jednotka </a:t>
            </a:r>
            <a:r>
              <a:rPr lang="cs-CZ" dirty="0" smtClean="0"/>
              <a:t>funkční a komunikační</a:t>
            </a:r>
          </a:p>
          <a:p>
            <a:r>
              <a:rPr lang="cs-CZ" dirty="0" smtClean="0"/>
              <a:t>realizována </a:t>
            </a:r>
            <a:r>
              <a:rPr lang="cs-CZ" dirty="0" smtClean="0"/>
              <a:t>v určité situaci a s určitým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záměrem</a:t>
            </a:r>
            <a:endParaRPr lang="cs-CZ" dirty="0" smtClean="0"/>
          </a:p>
          <a:p>
            <a:r>
              <a:rPr lang="cs-CZ" dirty="0" smtClean="0"/>
              <a:t>obvykle </a:t>
            </a:r>
            <a:r>
              <a:rPr lang="cs-CZ" dirty="0" smtClean="0"/>
              <a:t>forma věty nebo podřadného souvětí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Výpovědi nevětné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absence </a:t>
            </a:r>
            <a:r>
              <a:rPr lang="cs-CZ" dirty="0" smtClean="0"/>
              <a:t>slovesa v určitém tvaru</a:t>
            </a:r>
          </a:p>
          <a:p>
            <a:r>
              <a:rPr lang="cs-CZ" dirty="0" smtClean="0"/>
              <a:t>základem </a:t>
            </a:r>
            <a:r>
              <a:rPr lang="cs-CZ" dirty="0" smtClean="0"/>
              <a:t>tzv. větný ekvivalent</a:t>
            </a:r>
          </a:p>
          <a:p>
            <a:r>
              <a:rPr lang="cs-CZ" dirty="0" smtClean="0"/>
              <a:t>označovány </a:t>
            </a:r>
            <a:r>
              <a:rPr lang="cs-CZ" dirty="0" smtClean="0"/>
              <a:t>též jako věty jednočlenné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i="1" dirty="0" smtClean="0"/>
              <a:t>Sbohem. Postavit. Nádhera. </a:t>
            </a:r>
            <a:endParaRPr lang="cs-CZ" i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Věta a výpověď v jazykovědě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pojmy věta a </a:t>
            </a:r>
            <a:r>
              <a:rPr lang="cs-CZ" dirty="0" smtClean="0"/>
              <a:t>výpověď v jazykovědě </a:t>
            </a:r>
            <a:r>
              <a:rPr lang="cs-CZ" dirty="0" smtClean="0"/>
              <a:t>základními</a:t>
            </a:r>
          </a:p>
          <a:p>
            <a:pPr>
              <a:buNone/>
            </a:pPr>
            <a:r>
              <a:rPr lang="cs-CZ" dirty="0" smtClean="0"/>
              <a:t>skladebními </a:t>
            </a:r>
            <a:r>
              <a:rPr lang="cs-CZ" dirty="0" smtClean="0"/>
              <a:t>termíny</a:t>
            </a:r>
          </a:p>
          <a:p>
            <a:r>
              <a:rPr lang="cs-CZ" dirty="0" smtClean="0"/>
              <a:t>jasně </a:t>
            </a:r>
            <a:r>
              <a:rPr lang="cs-CZ" dirty="0" smtClean="0"/>
              <a:t>vymezen slovní význam i jejich vztah</a:t>
            </a:r>
          </a:p>
          <a:p>
            <a:r>
              <a:rPr lang="cs-CZ" dirty="0" smtClean="0"/>
              <a:t>pojem </a:t>
            </a:r>
            <a:r>
              <a:rPr lang="cs-CZ" dirty="0" smtClean="0"/>
              <a:t>výpověď mladší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Jazykový projev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komunikát, text</a:t>
            </a:r>
          </a:p>
          <a:p>
            <a:r>
              <a:rPr lang="cs-CZ" dirty="0" smtClean="0"/>
              <a:t>výsledek </a:t>
            </a:r>
            <a:r>
              <a:rPr lang="cs-CZ" dirty="0" smtClean="0"/>
              <a:t>řečového jednání mluvčího </a:t>
            </a:r>
            <a:r>
              <a:rPr lang="cs-CZ" dirty="0" smtClean="0"/>
              <a:t>nebo</a:t>
            </a:r>
          </a:p>
          <a:p>
            <a:pPr>
              <a:buNone/>
            </a:pPr>
            <a:r>
              <a:rPr lang="cs-CZ" dirty="0" smtClean="0"/>
              <a:t>pisatele </a:t>
            </a:r>
            <a:r>
              <a:rPr lang="cs-CZ" dirty="0" smtClean="0"/>
              <a:t>v konkrétní komunikační situaci</a:t>
            </a:r>
          </a:p>
          <a:p>
            <a:r>
              <a:rPr lang="cs-CZ" dirty="0" smtClean="0"/>
              <a:t>složen </a:t>
            </a:r>
            <a:r>
              <a:rPr lang="cs-CZ" dirty="0" smtClean="0"/>
              <a:t>z výpovědí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základní komunikační jednotka s určitým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obsahem</a:t>
            </a:r>
            <a:r>
              <a:rPr lang="cs-CZ" dirty="0" smtClean="0"/>
              <a:t>, formou a komunikační </a:t>
            </a:r>
            <a:r>
              <a:rPr lang="cs-CZ" dirty="0" smtClean="0"/>
              <a:t>funkcí 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</a:t>
            </a:r>
            <a:r>
              <a:rPr lang="cs-CZ" dirty="0" smtClean="0"/>
              <a:t>omunikační </a:t>
            </a:r>
            <a:r>
              <a:rPr lang="cs-CZ" dirty="0" smtClean="0"/>
              <a:t>funkce = důvod, proč byla výpověď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pronesena </a:t>
            </a:r>
            <a:r>
              <a:rPr lang="cs-CZ" dirty="0" smtClean="0"/>
              <a:t>(odpověď na otázku, výzva,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povzdechnutí</a:t>
            </a:r>
            <a:r>
              <a:rPr lang="cs-CZ" dirty="0" smtClean="0"/>
              <a:t>…)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Komunikační situace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tvořena</a:t>
            </a:r>
            <a:r>
              <a:rPr lang="cs-CZ" dirty="0" smtClean="0"/>
              <a:t>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autorem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adresátem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jejich </a:t>
            </a:r>
            <a:r>
              <a:rPr lang="cs-CZ" dirty="0" smtClean="0"/>
              <a:t>vzájemnými vztahy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okolnostmi kde</a:t>
            </a:r>
            <a:r>
              <a:rPr lang="cs-CZ" dirty="0" smtClean="0"/>
              <a:t>, kdy, jak a proč se projev 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uskutečňuje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5. řečovým kontextem (tím, </a:t>
            </a:r>
            <a:r>
              <a:rPr lang="cs-CZ" dirty="0" smtClean="0"/>
              <a:t>co bylo dosud 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řečeno a tím, co bude následovat)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Komunikační situace jako zadání písemné maturitní 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b="1" dirty="0" smtClean="0"/>
              <a:t>Bez signálu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sz="2200" dirty="0" smtClean="0"/>
              <a:t>Výchozí text</a:t>
            </a:r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r>
              <a:rPr lang="cs-CZ" dirty="0" smtClean="0"/>
              <a:t>Čekám na signál</a:t>
            </a:r>
          </a:p>
          <a:p>
            <a:pPr>
              <a:buNone/>
            </a:pPr>
            <a:r>
              <a:rPr lang="cs-CZ" dirty="0" smtClean="0"/>
              <a:t>ten z nebe nepřichází,</a:t>
            </a:r>
          </a:p>
          <a:p>
            <a:pPr>
              <a:buNone/>
            </a:pPr>
            <a:r>
              <a:rPr lang="cs-CZ" dirty="0" smtClean="0"/>
              <a:t>a tak čekám dál.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Tisíce družic, vysílačů, vedení a přijímačů</a:t>
            </a:r>
          </a:p>
          <a:p>
            <a:pPr>
              <a:buNone/>
            </a:pPr>
            <a:r>
              <a:rPr lang="cs-CZ" dirty="0" smtClean="0"/>
              <a:t>jak pilné včelky rozsévají signál z květu na květ.</a:t>
            </a:r>
          </a:p>
          <a:p>
            <a:pPr>
              <a:buNone/>
            </a:pPr>
            <a:r>
              <a:rPr lang="cs-CZ" dirty="0" smtClean="0"/>
              <a:t>V zemi české čtrnáct miliónů funkčních SIM karet</a:t>
            </a:r>
          </a:p>
          <a:p>
            <a:pPr>
              <a:buNone/>
            </a:pPr>
            <a:r>
              <a:rPr lang="cs-CZ" dirty="0" smtClean="0"/>
              <a:t>krom naší vsi je všude moderní svět</a:t>
            </a:r>
          </a:p>
          <a:p>
            <a:pPr algn="r">
              <a:buNone/>
            </a:pPr>
            <a:r>
              <a:rPr lang="cs-CZ" sz="1900" i="1" dirty="0" smtClean="0"/>
              <a:t>(</a:t>
            </a:r>
            <a:r>
              <a:rPr lang="cs-CZ" sz="1900" i="1" dirty="0" err="1" smtClean="0"/>
              <a:t>Nightwork</a:t>
            </a:r>
            <a:r>
              <a:rPr lang="cs-CZ" sz="1900" i="1" dirty="0" smtClean="0"/>
              <a:t>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Zpracování: vypravování o tom, jak se vám zkomplikuje život, když ztratíte signál </a:t>
            </a:r>
          </a:p>
          <a:p>
            <a:pPr>
              <a:buNone/>
            </a:pPr>
            <a:r>
              <a:rPr lang="cs-CZ" dirty="0" smtClean="0"/>
              <a:t>mobilního operátora (role výchozího textu inspirativní)   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Komunikační situace jako zadání písemné maturitní 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Úspěšný zásah policistů a hasičů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Zpracování: zpráva do regionálního zpravodaje o</a:t>
            </a:r>
          </a:p>
          <a:p>
            <a:pPr>
              <a:buNone/>
            </a:pPr>
            <a:r>
              <a:rPr lang="cs-CZ" dirty="0" smtClean="0"/>
              <a:t>události, kterou museli řešit policisté a hasiči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MARTINEC, Ivo, Jana Marie TUŠKOVÁ a Ludmila ZIMOVÁ. </a:t>
            </a:r>
            <a:r>
              <a:rPr lang="cs-CZ" sz="2000" i="1" dirty="0" smtClean="0"/>
              <a:t>Mluvnice: učebnice českého jazyka pro střední školy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Plzeň: </a:t>
            </a:r>
            <a:r>
              <a:rPr lang="cs-CZ" sz="2000" dirty="0" err="1" smtClean="0"/>
              <a:t>Fraus</a:t>
            </a:r>
            <a:r>
              <a:rPr lang="cs-CZ" sz="2000" dirty="0" smtClean="0"/>
              <a:t>, 2009, 264 s. ISBN 978-807-2387-793</a:t>
            </a:r>
            <a:r>
              <a:rPr lang="cs-CZ" sz="2000" dirty="0" smtClean="0"/>
              <a:t>.</a:t>
            </a:r>
          </a:p>
          <a:p>
            <a:r>
              <a:rPr lang="cs-CZ" sz="2000" i="1" dirty="0" smtClean="0"/>
              <a:t>www.</a:t>
            </a:r>
            <a:r>
              <a:rPr lang="cs-CZ" sz="2000" i="1" dirty="0" err="1" smtClean="0"/>
              <a:t>novamaturita.cz</a:t>
            </a:r>
            <a:r>
              <a:rPr lang="cs-CZ" sz="2000" dirty="0" smtClean="0"/>
              <a:t> [online]. [cit. 2013-03-25]. Dostupné z: http://www.</a:t>
            </a:r>
            <a:r>
              <a:rPr lang="cs-CZ" sz="2000" dirty="0" err="1" smtClean="0"/>
              <a:t>novamaturita.cz</a:t>
            </a:r>
            <a:r>
              <a:rPr lang="cs-CZ" sz="2000" dirty="0" smtClean="0"/>
              <a:t>/testy-a-</a:t>
            </a:r>
            <a:r>
              <a:rPr lang="cs-CZ" sz="2000" dirty="0" err="1" smtClean="0"/>
              <a:t>zadani</a:t>
            </a:r>
            <a:r>
              <a:rPr lang="cs-CZ" sz="2000" dirty="0" smtClean="0"/>
              <a:t>-1404035305.html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376</Words>
  <Application>Microsoft Office PowerPoint</Application>
  <PresentationFormat>Předvádění na obrazovce (4:3)</PresentationFormat>
  <Paragraphs>98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Jazykový projev a výpověď</vt:lpstr>
      <vt:lpstr>Věta</vt:lpstr>
      <vt:lpstr>Výpověď</vt:lpstr>
      <vt:lpstr>Výpovědi nevětné</vt:lpstr>
      <vt:lpstr>Věta a výpověď v jazykovědě</vt:lpstr>
      <vt:lpstr>Jazykový projev</vt:lpstr>
      <vt:lpstr>Výpověď</vt:lpstr>
      <vt:lpstr>Komunikační situace </vt:lpstr>
      <vt:lpstr>Komunikační situace jako zadání písemné maturitní práce</vt:lpstr>
      <vt:lpstr>Komunikační situace jako zadání písemné maturitní práce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12</cp:revision>
  <dcterms:created xsi:type="dcterms:W3CDTF">2012-12-23T08:55:19Z</dcterms:created>
  <dcterms:modified xsi:type="dcterms:W3CDTF">2013-03-22T12:05:20Z</dcterms:modified>
</cp:coreProperties>
</file>