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err="1" smtClean="0">
                          <a:effectLst/>
                        </a:rPr>
                        <a:t>Vypovedni</a:t>
                      </a:r>
                      <a:r>
                        <a:rPr lang="cs-CZ" sz="900" dirty="0" smtClean="0">
                          <a:effectLst/>
                        </a:rPr>
                        <a:t>  formy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1.2.15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18.</a:t>
                      </a:r>
                      <a:r>
                        <a:rPr lang="cs-CZ" sz="900" baseline="0" dirty="0" smtClean="0">
                          <a:effectLst/>
                        </a:rPr>
                        <a:t> 3. 2013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Základní vlastnosti textu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získané poznatky aplikuje při tvorbě vlastního textu.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Materiál obsahuje charakteristiku základních výpovědních forem a příklady k nim.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určená jako podpora  výkladu. Může sloužit i pro samostatnou přípravu žáků.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osvědčila. Žáci využívali znalostí ze základní školy, které dále rozvíjeli.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Výpovědní formy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výpovědní formy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věta oznamovací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věta tázací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věta rozkazovací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věta přací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/>
            <a:r>
              <a:rPr lang="cs-CZ" dirty="0" smtClean="0"/>
              <a:t>pomocí nich možnost vyjádřit různé </a:t>
            </a:r>
          </a:p>
          <a:p>
            <a:pPr marL="514350" indent="-514350">
              <a:buNone/>
            </a:pPr>
            <a:r>
              <a:rPr lang="cs-CZ" dirty="0" smtClean="0"/>
              <a:t>komunikační záměry (funkce)</a:t>
            </a:r>
          </a:p>
          <a:p>
            <a:pPr marL="514350" indent="-514350"/>
            <a:r>
              <a:rPr lang="cs-CZ" dirty="0" smtClean="0"/>
              <a:t>možnost pojmenování záměru mluvčím </a:t>
            </a:r>
          </a:p>
          <a:p>
            <a:pPr marL="514350" indent="-514350">
              <a:buNone/>
            </a:pPr>
            <a:r>
              <a:rPr lang="cs-CZ" dirty="0" smtClean="0"/>
              <a:t>patřičným slovesem (slibuji, oznamujeme,</a:t>
            </a:r>
          </a:p>
          <a:p>
            <a:pPr marL="514350" indent="-514350">
              <a:buNone/>
            </a:pPr>
            <a:r>
              <a:rPr lang="cs-CZ" dirty="0" smtClean="0"/>
              <a:t>navrhuji…)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Věta oznamovací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prosté sdělení informace</a:t>
            </a:r>
          </a:p>
          <a:p>
            <a:r>
              <a:rPr lang="cs-CZ" dirty="0" smtClean="0"/>
              <a:t>jisté očekávání přijmutí informace a jednání </a:t>
            </a:r>
          </a:p>
          <a:p>
            <a:pPr>
              <a:buNone/>
            </a:pPr>
            <a:r>
              <a:rPr lang="cs-CZ" dirty="0" smtClean="0"/>
              <a:t>podle ní</a:t>
            </a:r>
          </a:p>
          <a:p>
            <a:r>
              <a:rPr lang="cs-CZ" dirty="0" smtClean="0"/>
              <a:t>sloveso v oznamovacím nebo v podmiňovacím</a:t>
            </a:r>
          </a:p>
          <a:p>
            <a:pPr>
              <a:buNone/>
            </a:pPr>
            <a:r>
              <a:rPr lang="cs-CZ" dirty="0" smtClean="0"/>
              <a:t> způsobu </a:t>
            </a:r>
          </a:p>
          <a:p>
            <a:r>
              <a:rPr lang="cs-CZ" dirty="0" smtClean="0"/>
              <a:t>intonace klesavá nebo klesavě stoupavá</a:t>
            </a:r>
          </a:p>
          <a:p>
            <a:r>
              <a:rPr lang="cs-CZ" dirty="0" smtClean="0"/>
              <a:t>může obsahovat částici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Dnes odpoledne určitě nepřijdu.</a:t>
            </a:r>
          </a:p>
          <a:p>
            <a:pPr>
              <a:buNone/>
            </a:pPr>
            <a:r>
              <a:rPr lang="cs-CZ" i="1" dirty="0" smtClean="0"/>
              <a:t>Velryba je savec.</a:t>
            </a:r>
          </a:p>
          <a:p>
            <a:pPr>
              <a:buNone/>
            </a:pPr>
            <a:r>
              <a:rPr lang="cs-CZ" i="1" dirty="0" smtClean="0"/>
              <a:t>Vyhýbejte se označeným chodníkům.</a:t>
            </a:r>
          </a:p>
          <a:p>
            <a:pPr>
              <a:buNone/>
            </a:pPr>
            <a:r>
              <a:rPr lang="cs-CZ" i="1" dirty="0" smtClean="0"/>
              <a:t>V zimních měsících se komunikace neudržuje.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záměry vyjádřené pomocí věty oznamovací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souhlas: </a:t>
            </a:r>
            <a:r>
              <a:rPr lang="cs-CZ" i="1" dirty="0" smtClean="0"/>
              <a:t>Já mu to tedy řeknu.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varování: </a:t>
            </a:r>
            <a:r>
              <a:rPr lang="cs-CZ" i="1" dirty="0" smtClean="0"/>
              <a:t>Na tuhle židli si nesedejte.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instrukce: </a:t>
            </a:r>
            <a:r>
              <a:rPr lang="cs-CZ" i="1" dirty="0" smtClean="0"/>
              <a:t>Vezměte oba díly a pomocí lepidla</a:t>
            </a:r>
          </a:p>
          <a:p>
            <a:pPr marL="514350" indent="-514350">
              <a:buNone/>
            </a:pPr>
            <a:r>
              <a:rPr lang="cs-CZ" i="1" dirty="0" smtClean="0"/>
              <a:t>je spojte.</a:t>
            </a:r>
          </a:p>
          <a:p>
            <a:pPr marL="514350" indent="-514350">
              <a:buAutoNum type="alphaLcPeriod" startAt="4"/>
            </a:pPr>
            <a:r>
              <a:rPr lang="cs-CZ" dirty="0" smtClean="0"/>
              <a:t>výtka: </a:t>
            </a:r>
            <a:r>
              <a:rPr lang="cs-CZ" i="1" dirty="0" smtClean="0"/>
              <a:t>Určitě si nemyslíte, že to udělám tak, </a:t>
            </a:r>
          </a:p>
          <a:p>
            <a:pPr marL="514350" indent="-514350">
              <a:buNone/>
            </a:pPr>
            <a:r>
              <a:rPr lang="cs-CZ" i="1" dirty="0" smtClean="0"/>
              <a:t>jak říkáte. 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/>
            <a:r>
              <a:rPr lang="cs-CZ" dirty="0" smtClean="0"/>
              <a:t>2. Věta tázací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sloveso v oznamovacím způsobu</a:t>
            </a:r>
          </a:p>
          <a:p>
            <a:r>
              <a:rPr lang="cs-CZ" dirty="0" smtClean="0"/>
              <a:t>intonace dle typu otázek, klesavá, popř. </a:t>
            </a:r>
          </a:p>
          <a:p>
            <a:pPr>
              <a:buNone/>
            </a:pPr>
            <a:r>
              <a:rPr lang="cs-CZ" dirty="0" smtClean="0"/>
              <a:t>stoupavě klesavá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tázacích vět a otázek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otázky zjišťovací</a:t>
            </a:r>
          </a:p>
          <a:p>
            <a:pPr marL="514350" indent="-514350">
              <a:buFont typeface="Wingdings" pitchFamily="2" charset="2"/>
              <a:buChar char="ü"/>
            </a:pPr>
            <a:r>
              <a:rPr lang="cs-CZ" dirty="0" smtClean="0"/>
              <a:t>pravé: </a:t>
            </a:r>
            <a:r>
              <a:rPr lang="cs-CZ" i="1" dirty="0" smtClean="0"/>
              <a:t>Máte zájem o nabízenou pozici?</a:t>
            </a:r>
          </a:p>
          <a:p>
            <a:pPr marL="514350" indent="-514350">
              <a:buNone/>
            </a:pPr>
            <a:r>
              <a:rPr lang="cs-CZ" i="1" dirty="0" smtClean="0"/>
              <a:t>Máte doma psa?</a:t>
            </a:r>
          </a:p>
          <a:p>
            <a:pPr marL="514350" indent="-514350">
              <a:buFont typeface="Wingdings" pitchFamily="2" charset="2"/>
              <a:buChar char="ü"/>
            </a:pPr>
            <a:r>
              <a:rPr lang="cs-CZ" dirty="0" smtClean="0"/>
              <a:t>nepravé: 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řečnické: </a:t>
            </a:r>
            <a:r>
              <a:rPr lang="cs-CZ" i="1" dirty="0" smtClean="0"/>
              <a:t>To musíš tak řvát? To jsem mohl </a:t>
            </a:r>
            <a:endParaRPr lang="cs-CZ" i="1" dirty="0" smtClean="0"/>
          </a:p>
          <a:p>
            <a:pPr marL="514350" indent="-514350">
              <a:buNone/>
            </a:pPr>
            <a:r>
              <a:rPr lang="cs-CZ" i="1" dirty="0" smtClean="0"/>
              <a:t>vědět</a:t>
            </a:r>
            <a:r>
              <a:rPr lang="cs-CZ" i="1" dirty="0" smtClean="0"/>
              <a:t>?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err="1" smtClean="0"/>
              <a:t>podivové</a:t>
            </a:r>
            <a:r>
              <a:rPr lang="cs-CZ" dirty="0" smtClean="0"/>
              <a:t>: </a:t>
            </a:r>
            <a:r>
              <a:rPr lang="cs-CZ" i="1" dirty="0" smtClean="0"/>
              <a:t>To už zase nic nemáš? Ty už </a:t>
            </a:r>
            <a:r>
              <a:rPr lang="cs-CZ" i="1" smtClean="0"/>
              <a:t>zase </a:t>
            </a:r>
            <a:endParaRPr lang="cs-CZ" i="1" smtClean="0"/>
          </a:p>
          <a:p>
            <a:pPr marL="514350" indent="-514350">
              <a:buNone/>
            </a:pPr>
            <a:r>
              <a:rPr lang="cs-CZ" i="1" smtClean="0"/>
              <a:t>nic </a:t>
            </a:r>
            <a:r>
              <a:rPr lang="cs-CZ" i="1" dirty="0" smtClean="0"/>
              <a:t>nevíš?  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tázacích vět a otázek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err="1" smtClean="0"/>
              <a:t>b</a:t>
            </a:r>
            <a:r>
              <a:rPr lang="cs-CZ" dirty="0" smtClean="0"/>
              <a:t>. otázky doplňovací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pravé: </a:t>
            </a:r>
            <a:r>
              <a:rPr lang="cs-CZ" i="1" dirty="0" smtClean="0"/>
              <a:t>Kam tak spěcháš? Kolik to stálo?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nepravé: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řečnické: </a:t>
            </a:r>
            <a:r>
              <a:rPr lang="cs-CZ" i="1" dirty="0" smtClean="0"/>
              <a:t>Jak jsem mu to mohl dát vědět?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podivové</a:t>
            </a:r>
            <a:r>
              <a:rPr lang="cs-CZ" dirty="0" smtClean="0"/>
              <a:t>: </a:t>
            </a:r>
            <a:r>
              <a:rPr lang="cs-CZ" i="1" dirty="0" smtClean="0"/>
              <a:t>Ta Helena, co to má dneska na sobě?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opakovací: </a:t>
            </a:r>
            <a:r>
              <a:rPr lang="cs-CZ" i="1" dirty="0" smtClean="0"/>
              <a:t>A: Co ti říkal? B: Co mi říkal? Zase </a:t>
            </a:r>
          </a:p>
          <a:p>
            <a:pPr>
              <a:buNone/>
            </a:pPr>
            <a:r>
              <a:rPr lang="cs-CZ" i="1" dirty="0" smtClean="0"/>
              <a:t>všechno od začátku.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autorské: </a:t>
            </a:r>
            <a:r>
              <a:rPr lang="cs-CZ" i="1" dirty="0" smtClean="0"/>
              <a:t>Jak se můžeme dobrat správného</a:t>
            </a:r>
          </a:p>
          <a:p>
            <a:pPr>
              <a:buNone/>
            </a:pPr>
            <a:r>
              <a:rPr lang="cs-CZ" i="1" dirty="0" smtClean="0"/>
              <a:t> výsledku? Půjde to opravdu ztěžka.   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záměry vyjádřené pomocí věty tázací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prosba: </a:t>
            </a:r>
            <a:r>
              <a:rPr lang="cs-CZ" i="1" dirty="0" smtClean="0"/>
              <a:t>Dal bys mi taky napít?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návrh: </a:t>
            </a:r>
            <a:r>
              <a:rPr lang="cs-CZ" i="1" dirty="0" smtClean="0"/>
              <a:t>Že bych to řekl za tebe?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nabídka, vybídnutí: </a:t>
            </a:r>
            <a:r>
              <a:rPr lang="cs-CZ" i="1" dirty="0" smtClean="0"/>
              <a:t>Vezmeš si se mnou?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zdvořilý příkaz: </a:t>
            </a:r>
            <a:r>
              <a:rPr lang="cs-CZ" i="1" dirty="0" smtClean="0"/>
              <a:t>Mohl bys mi otevřít dveře?  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Věta rozkazovací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sloveso v rozkazovacím způsobu</a:t>
            </a:r>
          </a:p>
          <a:p>
            <a:r>
              <a:rPr lang="cs-CZ" dirty="0" smtClean="0"/>
              <a:t>intonace stoupavě klesavá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Další záměry vyjádřené pomocí věty rozkazovací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výzva: </a:t>
            </a:r>
            <a:r>
              <a:rPr lang="cs-CZ" i="1" dirty="0" smtClean="0"/>
              <a:t>Třiďte odpad. </a:t>
            </a:r>
            <a:endParaRPr lang="cs-CZ" dirty="0" smtClean="0"/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prosba: </a:t>
            </a:r>
            <a:r>
              <a:rPr lang="cs-CZ" i="1" dirty="0" smtClean="0"/>
              <a:t>Řekni mu to, prosím, ještě dnes.  </a:t>
            </a:r>
            <a:endParaRPr lang="cs-CZ" dirty="0" smtClean="0"/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vybídnutí: </a:t>
            </a:r>
            <a:r>
              <a:rPr lang="cs-CZ" i="1" dirty="0" smtClean="0"/>
              <a:t>Vyzkoušejte náš nový přístroj!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varování: </a:t>
            </a:r>
            <a:r>
              <a:rPr lang="cs-CZ" i="1" dirty="0" smtClean="0"/>
              <a:t>Dávej si pozor, nebo…</a:t>
            </a:r>
          </a:p>
          <a:p>
            <a:pPr marL="514350" indent="-514350">
              <a:buFont typeface="Wingdings" pitchFamily="2" charset="2"/>
              <a:buChar char="Ø"/>
            </a:pPr>
            <a:r>
              <a:rPr lang="cs-CZ" dirty="0" smtClean="0"/>
              <a:t>věta rozkazovací jako věta přací v případě </a:t>
            </a:r>
          </a:p>
          <a:p>
            <a:pPr marL="514350" indent="-514350">
              <a:buNone/>
            </a:pPr>
            <a:r>
              <a:rPr lang="cs-CZ" dirty="0" smtClean="0"/>
              <a:t>neschopnosti adresáta příkazu vyhovět </a:t>
            </a:r>
            <a:r>
              <a:rPr lang="cs-CZ" i="1" dirty="0" smtClean="0"/>
              <a:t>→</a:t>
            </a:r>
          </a:p>
          <a:p>
            <a:pPr marL="514350" indent="-514350">
              <a:buNone/>
            </a:pPr>
            <a:r>
              <a:rPr lang="cs-CZ" i="1" dirty="0" smtClean="0"/>
              <a:t>Dojeďte v pořádku! Ale jeď opatrně!</a:t>
            </a:r>
          </a:p>
          <a:p>
            <a:pPr marL="514350" indent="-514350">
              <a:buFont typeface="+mj-lt"/>
              <a:buAutoNum type="alphaLcPeriod"/>
            </a:pPr>
            <a:endParaRPr lang="cs-CZ" i="1" dirty="0" smtClean="0"/>
          </a:p>
          <a:p>
            <a:pPr marL="514350" indent="-514350">
              <a:buFont typeface="+mj-lt"/>
              <a:buAutoNum type="alphaLcPeriod"/>
            </a:pPr>
            <a:endParaRPr lang="cs-CZ" i="1" dirty="0" smtClean="0"/>
          </a:p>
          <a:p>
            <a:pPr marL="514350" indent="-514350">
              <a:buFont typeface="+mj-lt"/>
              <a:buAutoNum type="alphaLcPeriod"/>
            </a:pP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přací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i="1" dirty="0" smtClean="0"/>
              <a:t>Buďte spokojení!</a:t>
            </a:r>
          </a:p>
          <a:p>
            <a:pPr>
              <a:buNone/>
            </a:pPr>
            <a:r>
              <a:rPr lang="cs-CZ" i="1" dirty="0" smtClean="0"/>
              <a:t>Kéž by se mu to povedlo!</a:t>
            </a:r>
          </a:p>
          <a:p>
            <a:pPr>
              <a:buNone/>
            </a:pPr>
            <a:r>
              <a:rPr lang="cs-CZ" i="1" dirty="0" smtClean="0"/>
              <a:t>Kdyby tak včera vyhráli!</a:t>
            </a:r>
          </a:p>
          <a:p>
            <a:pPr>
              <a:buNone/>
            </a:pPr>
            <a:r>
              <a:rPr lang="cs-CZ" i="1" dirty="0" smtClean="0"/>
              <a:t>Na zdraví!</a:t>
            </a:r>
          </a:p>
          <a:p>
            <a:pPr>
              <a:buNone/>
            </a:pPr>
            <a:r>
              <a:rPr lang="cs-CZ" i="1" dirty="0" smtClean="0"/>
              <a:t>Dobrou noc!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MARTINEC, Ivo, Jana Marie TUŠKOVÁ a Ludmila ZIMOVÁ. </a:t>
            </a:r>
            <a:r>
              <a:rPr lang="cs-CZ" sz="2000" i="1" dirty="0" smtClean="0"/>
              <a:t>Mluvnice: učebnice českého jazyka pro střední školy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2009, 264 s. ISBN 978-807-2387-793.</a:t>
            </a:r>
            <a:endParaRPr lang="cs-CZ" sz="2000" smtClean="0"/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518</Words>
  <Application>Microsoft Office PowerPoint</Application>
  <PresentationFormat>Předvádění na obrazovce (4:3)</PresentationFormat>
  <Paragraphs>109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Výpovědní formy</vt:lpstr>
      <vt:lpstr>Základní výpovědní formy</vt:lpstr>
      <vt:lpstr>Věta oznamovací</vt:lpstr>
      <vt:lpstr>Příklady</vt:lpstr>
      <vt:lpstr>Další záměry vyjádřené pomocí věty oznamovací</vt:lpstr>
      <vt:lpstr>2. Věta tázací</vt:lpstr>
      <vt:lpstr>Druhy tázacích vět a otázek</vt:lpstr>
      <vt:lpstr>Druhy tázacích vět a otázek</vt:lpstr>
      <vt:lpstr>Další záměry vyjádřené pomocí věty tázací </vt:lpstr>
      <vt:lpstr>3. Věta rozkazovací</vt:lpstr>
      <vt:lpstr>Další záměry vyjádřené pomocí věty rozkazovací </vt:lpstr>
      <vt:lpstr>Věta přací 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15</cp:revision>
  <dcterms:created xsi:type="dcterms:W3CDTF">2012-12-23T08:55:19Z</dcterms:created>
  <dcterms:modified xsi:type="dcterms:W3CDTF">2013-04-06T11:27:14Z</dcterms:modified>
</cp:coreProperties>
</file>