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732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Modalita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1.2.16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23. 3. 2013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získané poznatky aplikuje při tvorbě vlastních textů.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Modalita, vyjadřování jistoty, zájmu, hodnocení.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 názornými příklady určená k vysvětlení principu</a:t>
                      </a:r>
                      <a:r>
                        <a:rPr lang="cs-CZ" sz="900" baseline="0" dirty="0" smtClean="0">
                          <a:effectLst/>
                        </a:rPr>
                        <a:t> tvorby modálních vět.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</a:t>
                      </a:r>
                      <a:r>
                        <a:rPr lang="cs-CZ" sz="900" baseline="0" dirty="0" smtClean="0">
                          <a:effectLst/>
                        </a:rPr>
                        <a:t> Byla použita nejen v hodině, ale i při domácí přípravě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Modalita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slova modalita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• možný způsob</a:t>
            </a:r>
          </a:p>
          <a:p>
            <a:pPr>
              <a:buNone/>
            </a:pPr>
            <a:r>
              <a:rPr lang="cs-CZ" dirty="0" smtClean="0"/>
              <a:t>• stupeň jistoty nějakého soudu</a:t>
            </a:r>
          </a:p>
          <a:p>
            <a:pPr>
              <a:buNone/>
            </a:pPr>
            <a:r>
              <a:rPr lang="cs-CZ" dirty="0" smtClean="0"/>
              <a:t>• uplatňování postoje mluvčího ve výpovědi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modální = způsobový, účelový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Vztah autora výpovědi k jeho obsahu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výpovědi vyjádření autorova záměru a v </a:t>
            </a:r>
          </a:p>
          <a:p>
            <a:pPr>
              <a:buNone/>
            </a:pPr>
            <a:r>
              <a:rPr lang="cs-CZ" dirty="0" smtClean="0"/>
              <a:t>mnohých i postoj k obsahu nebo formě výpovědi</a:t>
            </a:r>
          </a:p>
          <a:p>
            <a:r>
              <a:rPr lang="cs-CZ" dirty="0" smtClean="0"/>
              <a:t>vyjádření pozitivního, nebo negativního</a:t>
            </a:r>
          </a:p>
          <a:p>
            <a:pPr>
              <a:buNone/>
            </a:pPr>
            <a:r>
              <a:rPr lang="cs-CZ" dirty="0" smtClean="0"/>
              <a:t>postoje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specifické jazykové prostředky určené k </a:t>
            </a:r>
          </a:p>
          <a:p>
            <a:pPr>
              <a:buNone/>
            </a:pPr>
            <a:r>
              <a:rPr lang="cs-CZ" dirty="0" smtClean="0"/>
              <a:t>vyjadřování postojů</a:t>
            </a:r>
          </a:p>
          <a:p>
            <a:pPr marL="514350" indent="-514350">
              <a:buAutoNum type="alphaLcParenR"/>
            </a:pPr>
            <a:r>
              <a:rPr lang="cs-CZ" dirty="0" smtClean="0"/>
              <a:t>slovesa v přísudku</a:t>
            </a:r>
          </a:p>
          <a:p>
            <a:pPr marL="514350" indent="-514350">
              <a:buAutoNum type="alphaLcParenR"/>
            </a:pPr>
            <a:r>
              <a:rPr lang="cs-CZ" dirty="0" smtClean="0"/>
              <a:t>částice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Vyjadřování jistoty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míra platnosti/neplatnosti sdělovaného obsahu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slovesa: </a:t>
            </a:r>
            <a:r>
              <a:rPr lang="cs-CZ" i="1" dirty="0" smtClean="0"/>
              <a:t>vím, pochybuji, věřím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slovesně-jmenné výrazy: </a:t>
            </a:r>
            <a:r>
              <a:rPr lang="cs-CZ" i="1" dirty="0" smtClean="0"/>
              <a:t>mám dojem, jsem si jistý, je </a:t>
            </a:r>
          </a:p>
          <a:p>
            <a:pPr>
              <a:buNone/>
            </a:pPr>
            <a:r>
              <a:rPr lang="cs-CZ" i="1" dirty="0" smtClean="0"/>
              <a:t>nemožné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částice</a:t>
            </a:r>
            <a:r>
              <a:rPr lang="cs-CZ" dirty="0" smtClean="0"/>
              <a:t>: </a:t>
            </a:r>
            <a:r>
              <a:rPr lang="cs-CZ" i="1" dirty="0" smtClean="0"/>
              <a:t>jistě, pravděpodobně, nejspíš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frazeologismy: </a:t>
            </a:r>
            <a:r>
              <a:rPr lang="cs-CZ" i="1" dirty="0" smtClean="0"/>
              <a:t>dám za to krk, na smrt mých dět</a:t>
            </a:r>
            <a:r>
              <a:rPr lang="cs-CZ" dirty="0" smtClean="0"/>
              <a:t>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modální slovesa: </a:t>
            </a:r>
            <a:r>
              <a:rPr lang="cs-CZ" i="1" dirty="0" smtClean="0"/>
              <a:t>muset, moci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tvary budoucího času: </a:t>
            </a:r>
            <a:r>
              <a:rPr lang="cs-CZ" i="1" dirty="0" smtClean="0"/>
              <a:t>V tento čas bude určitě v </a:t>
            </a:r>
          </a:p>
          <a:p>
            <a:pPr>
              <a:buNone/>
            </a:pPr>
            <a:r>
              <a:rPr lang="cs-CZ" i="1" dirty="0" smtClean="0"/>
              <a:t>hospodě.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věty s částicí že, aby: </a:t>
            </a:r>
            <a:r>
              <a:rPr lang="cs-CZ" i="1" dirty="0" err="1" smtClean="0"/>
              <a:t>Aby</a:t>
            </a:r>
            <a:r>
              <a:rPr lang="cs-CZ" i="1" dirty="0" smtClean="0"/>
              <a:t> tak zapomněl. Že on nakonec</a:t>
            </a:r>
          </a:p>
          <a:p>
            <a:pPr>
              <a:buNone/>
            </a:pPr>
            <a:r>
              <a:rPr lang="cs-CZ" i="1" dirty="0" smtClean="0"/>
              <a:t>nepřijede.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Vyjadřování zájmu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vztah mluvčího k obsahu výpovědi v rovině </a:t>
            </a:r>
          </a:p>
          <a:p>
            <a:pPr>
              <a:buNone/>
            </a:pPr>
            <a:r>
              <a:rPr lang="cs-CZ" dirty="0" smtClean="0"/>
              <a:t>zájem/nezájem, záleží/nezáleží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výzva: </a:t>
            </a:r>
            <a:r>
              <a:rPr lang="cs-CZ" i="1" dirty="0" smtClean="0"/>
              <a:t>Konečná, vystupovat! Nádraží, </a:t>
            </a:r>
          </a:p>
          <a:p>
            <a:pPr>
              <a:buNone/>
            </a:pPr>
            <a:r>
              <a:rPr lang="cs-CZ" i="1" dirty="0" smtClean="0"/>
              <a:t>vystupovat!</a:t>
            </a:r>
            <a:r>
              <a:rPr lang="cs-CZ" dirty="0" smtClean="0"/>
              <a:t> </a:t>
            </a:r>
            <a:r>
              <a:rPr lang="cs-CZ" i="1" dirty="0" smtClean="0"/>
              <a:t>Připravte se!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rozkaz nebo zákaz: </a:t>
            </a:r>
            <a:r>
              <a:rPr lang="cs-CZ" i="1" dirty="0" smtClean="0"/>
              <a:t>Na koupališti kouření </a:t>
            </a:r>
          </a:p>
          <a:p>
            <a:pPr>
              <a:buNone/>
            </a:pPr>
            <a:r>
              <a:rPr lang="cs-CZ" i="1" dirty="0" smtClean="0"/>
              <a:t>zakázáno! Vstupovat do kolejiště zakázáno!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přání: </a:t>
            </a:r>
            <a:r>
              <a:rPr lang="cs-CZ" i="1" dirty="0" smtClean="0"/>
              <a:t>Kdyby se to tak povedlo! Kéž přijedou včas!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prosba: </a:t>
            </a:r>
            <a:r>
              <a:rPr lang="cs-CZ" i="1" dirty="0" smtClean="0"/>
              <a:t>Poraďte, kudy cesta z lesa?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souhlas: </a:t>
            </a:r>
            <a:r>
              <a:rPr lang="cs-CZ" i="1" dirty="0" smtClean="0"/>
              <a:t>Takhle jsem si to představoval!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především slovesa chci/chtěl bych, mám/měl</a:t>
            </a:r>
          </a:p>
          <a:p>
            <a:pPr>
              <a:buNone/>
            </a:pPr>
            <a:r>
              <a:rPr lang="cs-CZ" dirty="0" smtClean="0"/>
              <a:t>bych zájem, stojím si za tím …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Vyjadřování hodnocení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vyjádření kladného nebo záporného </a:t>
            </a:r>
          </a:p>
          <a:p>
            <a:pPr>
              <a:buNone/>
            </a:pPr>
            <a:r>
              <a:rPr lang="cs-CZ" dirty="0" smtClean="0"/>
              <a:t>stanoviska k tomu, co se uskutečnilo, jak se to </a:t>
            </a:r>
          </a:p>
          <a:p>
            <a:pPr>
              <a:buNone/>
            </a:pPr>
            <a:r>
              <a:rPr lang="cs-CZ" dirty="0" smtClean="0"/>
              <a:t>uskutečnilo anebo co se má uskutečnit a jak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pochvala: </a:t>
            </a:r>
            <a:r>
              <a:rPr lang="cs-CZ" i="1" dirty="0" smtClean="0"/>
              <a:t>Pěkně jsi to udělal. To se povedlo.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rada, doporučení: </a:t>
            </a:r>
            <a:r>
              <a:rPr lang="cs-CZ" i="1" dirty="0" smtClean="0"/>
              <a:t>K snídani bys toho měl sníst</a:t>
            </a:r>
          </a:p>
          <a:p>
            <a:pPr>
              <a:buNone/>
            </a:pPr>
            <a:r>
              <a:rPr lang="cs-CZ" i="1" dirty="0" smtClean="0"/>
              <a:t> víc.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výčitka, výtka, pokárání: </a:t>
            </a:r>
            <a:r>
              <a:rPr lang="cs-CZ" i="1" dirty="0" smtClean="0"/>
              <a:t>Proč není smazaná </a:t>
            </a:r>
          </a:p>
          <a:p>
            <a:pPr>
              <a:buNone/>
            </a:pPr>
            <a:r>
              <a:rPr lang="cs-CZ" i="1" dirty="0" smtClean="0"/>
              <a:t>tabule? Kdo to udělal? 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slovesa v hlavní větě: </a:t>
            </a:r>
            <a:r>
              <a:rPr lang="cs-CZ" i="1" dirty="0" smtClean="0"/>
              <a:t>sluší se, aby…</a:t>
            </a:r>
            <a:r>
              <a:rPr lang="en-US" i="1" dirty="0" smtClean="0"/>
              <a:t>; </a:t>
            </a:r>
            <a:r>
              <a:rPr lang="cs-CZ" i="1" dirty="0" smtClean="0"/>
              <a:t>mrzí mě, </a:t>
            </a:r>
          </a:p>
          <a:p>
            <a:pPr>
              <a:buNone/>
            </a:pPr>
            <a:r>
              <a:rPr lang="cs-CZ" i="1" dirty="0" smtClean="0"/>
              <a:t>že…</a:t>
            </a:r>
            <a:r>
              <a:rPr lang="en-US" i="1" dirty="0" smtClean="0"/>
              <a:t>; </a:t>
            </a:r>
            <a:r>
              <a:rPr lang="cs-CZ" i="1" dirty="0" smtClean="0"/>
              <a:t>nepatří se, aby…</a:t>
            </a:r>
            <a:r>
              <a:rPr lang="en-US" i="1" dirty="0" smtClean="0"/>
              <a:t>;</a:t>
            </a:r>
          </a:p>
          <a:p>
            <a:r>
              <a:rPr lang="cs-CZ" dirty="0" smtClean="0"/>
              <a:t>s</a:t>
            </a:r>
            <a:r>
              <a:rPr lang="en-US" dirty="0" err="1" smtClean="0"/>
              <a:t>lovesn</a:t>
            </a:r>
            <a:r>
              <a:rPr lang="cs-CZ" dirty="0" smtClean="0"/>
              <a:t>ě - </a:t>
            </a:r>
            <a:r>
              <a:rPr lang="en-US" dirty="0" err="1" smtClean="0"/>
              <a:t>jmenn</a:t>
            </a:r>
            <a:r>
              <a:rPr lang="cs-CZ" dirty="0" smtClean="0"/>
              <a:t>é výrazy v hlavní větě: </a:t>
            </a:r>
            <a:r>
              <a:rPr lang="cs-CZ" i="1" dirty="0" smtClean="0"/>
              <a:t>bylo by </a:t>
            </a:r>
          </a:p>
          <a:p>
            <a:pPr>
              <a:buNone/>
            </a:pPr>
            <a:r>
              <a:rPr lang="cs-CZ" i="1" dirty="0" smtClean="0"/>
              <a:t>vhodné, kdyby …</a:t>
            </a:r>
            <a:r>
              <a:rPr lang="en-US" i="1" dirty="0" smtClean="0"/>
              <a:t>; neb</a:t>
            </a:r>
            <a:r>
              <a:rPr lang="cs-CZ" i="1" dirty="0" smtClean="0"/>
              <a:t>y</a:t>
            </a:r>
            <a:r>
              <a:rPr lang="en-US" i="1" dirty="0" smtClean="0"/>
              <a:t>lo b</a:t>
            </a:r>
            <a:r>
              <a:rPr lang="cs-CZ" i="1" dirty="0" smtClean="0"/>
              <a:t>y</a:t>
            </a:r>
            <a:r>
              <a:rPr lang="en-US" i="1" dirty="0" smtClean="0"/>
              <a:t> </a:t>
            </a:r>
            <a:r>
              <a:rPr lang="en-US" i="1" dirty="0" err="1" smtClean="0"/>
              <a:t>moudr</a:t>
            </a:r>
            <a:r>
              <a:rPr lang="cs-CZ" i="1" dirty="0" smtClean="0"/>
              <a:t>é</a:t>
            </a:r>
            <a:r>
              <a:rPr lang="en-US" i="1" dirty="0" smtClean="0"/>
              <a:t>, </a:t>
            </a:r>
            <a:r>
              <a:rPr lang="en-US" i="1" dirty="0" err="1" smtClean="0"/>
              <a:t>ab</a:t>
            </a:r>
            <a:r>
              <a:rPr lang="cs-CZ" i="1" dirty="0" smtClean="0"/>
              <a:t>y</a:t>
            </a:r>
            <a:r>
              <a:rPr lang="en-US" i="1" dirty="0" smtClean="0"/>
              <a:t>…;</a:t>
            </a:r>
            <a:r>
              <a:rPr lang="cs-CZ" i="1" dirty="0" smtClean="0"/>
              <a:t> </a:t>
            </a:r>
          </a:p>
          <a:p>
            <a:r>
              <a:rPr lang="cs-CZ" dirty="0" smtClean="0"/>
              <a:t>částice: </a:t>
            </a:r>
            <a:r>
              <a:rPr lang="cs-CZ" i="1" dirty="0" smtClean="0"/>
              <a:t>bohudík, chválabohu, škoda, naštěstí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3.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2002, 285 s. ISBN 80-723-5191-5. </a:t>
            </a:r>
          </a:p>
          <a:p>
            <a:r>
              <a:rPr lang="cs-CZ" sz="2000" dirty="0" smtClean="0"/>
              <a:t>MARTINEC, Ivo, Jana Marie TUŠKOVÁ a Ludmila ZIMOVÁ. </a:t>
            </a:r>
            <a:r>
              <a:rPr lang="cs-CZ" sz="2000" i="1" dirty="0" smtClean="0"/>
              <a:t>Mluvnice: učebnice českého jazyka pro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2009, 264 s. </a:t>
            </a:r>
            <a:r>
              <a:rPr lang="cs-CZ" sz="2000" smtClean="0"/>
              <a:t>ISBN 978-807-2387-793.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488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Modalita</vt:lpstr>
      <vt:lpstr>Význam slova modalita</vt:lpstr>
      <vt:lpstr>Vztah autora výpovědi k jeho obsahu</vt:lpstr>
      <vt:lpstr>Jazykové prostředky</vt:lpstr>
      <vt:lpstr>Vyjadřování jistoty</vt:lpstr>
      <vt:lpstr>Vyjadřování zájmu</vt:lpstr>
      <vt:lpstr>Jazykové prostředky</vt:lpstr>
      <vt:lpstr>Vyjadřování hodnocení</vt:lpstr>
      <vt:lpstr>Jazykové prostředky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2013-04-06T11:28:58Z</dcterms:modified>
</cp:coreProperties>
</file>