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27DDAA-0EAC-487F-8E95-4B2A95895C9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260F79-69E6-4E27-AC41-643C2DC91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260F79-69E6-4E27-AC41-643C2DC915B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err="1" smtClean="0">
                          <a:effectLst/>
                        </a:rPr>
                        <a:t>Textove</a:t>
                      </a:r>
                      <a:r>
                        <a:rPr lang="cs-CZ" sz="900" dirty="0" smtClean="0">
                          <a:effectLst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</a:rPr>
                        <a:t>obmeny</a:t>
                      </a:r>
                      <a:r>
                        <a:rPr lang="cs-CZ" sz="900" dirty="0" smtClean="0">
                          <a:effectLst/>
                        </a:rPr>
                        <a:t> ve </a:t>
                      </a:r>
                      <a:r>
                        <a:rPr lang="cs-CZ" sz="900" dirty="0" err="1" smtClean="0">
                          <a:effectLst/>
                        </a:rPr>
                        <a:t>stavbe</a:t>
                      </a:r>
                      <a:r>
                        <a:rPr lang="cs-CZ" sz="900" dirty="0" smtClean="0">
                          <a:effectLst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</a:rPr>
                        <a:t>vypovedi</a:t>
                      </a:r>
                      <a:r>
                        <a:rPr lang="cs-CZ" sz="900" dirty="0" smtClean="0">
                          <a:effectLst/>
                        </a:rPr>
                        <a:t>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1.2.17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23. 3. 2013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Tematická oblast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objasní zvláštnosti větného členění.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Motivované odchylky ve stavbě výpovědi, jejich využití a příklady.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určená jako podpora výkladu,</a:t>
                      </a:r>
                      <a:r>
                        <a:rPr lang="cs-CZ" sz="900" baseline="0" dirty="0" smtClean="0">
                          <a:effectLst/>
                        </a:rPr>
                        <a:t> popř. </a:t>
                      </a:r>
                      <a:r>
                        <a:rPr lang="cs-CZ" sz="900" baseline="0" dirty="0" smtClean="0">
                          <a:effectLst/>
                        </a:rPr>
                        <a:t>jako samostatná </a:t>
                      </a:r>
                      <a:r>
                        <a:rPr lang="cs-CZ" sz="900" baseline="0" dirty="0" smtClean="0">
                          <a:effectLst/>
                        </a:rPr>
                        <a:t>domácí příprava žáků.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Materiál se osvědčil,</a:t>
                      </a:r>
                      <a:r>
                        <a:rPr lang="cs-CZ" sz="900" baseline="0" dirty="0" smtClean="0">
                          <a:effectLst/>
                        </a:rPr>
                        <a:t> žáci lépe pochopili nepravidelnosti větné výstavby a dokázali je identifikovat v textu.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Motivované odchylky od pravidelné větné stavby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Motivované odchylky od pravidelné větné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záměrné porušení pravidelného schématu</a:t>
            </a:r>
          </a:p>
          <a:p>
            <a:pPr>
              <a:buNone/>
            </a:pPr>
            <a:r>
              <a:rPr lang="cs-CZ" dirty="0" smtClean="0"/>
              <a:t>(nepovažujeme za chybu)</a:t>
            </a:r>
          </a:p>
          <a:p>
            <a:r>
              <a:rPr lang="cs-CZ" dirty="0" smtClean="0"/>
              <a:t>výpovědi se stavbou textově nebo situačně</a:t>
            </a:r>
          </a:p>
          <a:p>
            <a:pPr>
              <a:buNone/>
            </a:pPr>
            <a:r>
              <a:rPr lang="cs-CZ" dirty="0" smtClean="0"/>
              <a:t>podmíněnou </a:t>
            </a:r>
            <a:r>
              <a:rPr lang="cs-CZ" dirty="0" smtClean="0"/>
              <a:t>obměněnou</a:t>
            </a:r>
            <a:endParaRPr lang="cs-CZ" dirty="0" smtClean="0"/>
          </a:p>
          <a:p>
            <a:r>
              <a:rPr lang="cs-CZ" dirty="0" smtClean="0"/>
              <a:t>označovány jako nepravidelnosti, zvláštnosti v</a:t>
            </a:r>
          </a:p>
          <a:p>
            <a:pPr>
              <a:buNone/>
            </a:pPr>
            <a:r>
              <a:rPr lang="cs-CZ" dirty="0" smtClean="0"/>
              <a:t>mluvnické stavbě výpovědi</a:t>
            </a:r>
          </a:p>
          <a:p>
            <a:r>
              <a:rPr lang="cs-CZ" dirty="0" smtClean="0"/>
              <a:t>některé typické pouze pro mluvené projevy,</a:t>
            </a:r>
          </a:p>
          <a:p>
            <a:pPr>
              <a:buNone/>
            </a:pPr>
            <a:r>
              <a:rPr lang="cs-CZ" dirty="0" smtClean="0"/>
              <a:t>jiné i v psaných textech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Elipsa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elipsa = výpustka</a:t>
            </a:r>
          </a:p>
          <a:p>
            <a:r>
              <a:rPr lang="cs-CZ" dirty="0" smtClean="0"/>
              <a:t>eliptická (neúplná výpověď) – absence </a:t>
            </a:r>
          </a:p>
          <a:p>
            <a:pPr>
              <a:buNone/>
            </a:pPr>
            <a:r>
              <a:rPr lang="cs-CZ" dirty="0" smtClean="0"/>
              <a:t>některého větného členu, popř. jeho části</a:t>
            </a:r>
          </a:p>
          <a:p>
            <a:r>
              <a:rPr lang="cs-CZ" dirty="0" smtClean="0"/>
              <a:t>srozumitelnost nenarušena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elipsy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elipsa situační – vázána na konkrétní situaci: </a:t>
            </a:r>
          </a:p>
          <a:p>
            <a:pPr>
              <a:buNone/>
            </a:pPr>
            <a:r>
              <a:rPr lang="cs-CZ" i="1" dirty="0" smtClean="0"/>
              <a:t>Dám si malé. </a:t>
            </a:r>
            <a:r>
              <a:rPr lang="cs-CZ" i="1" dirty="0" err="1" smtClean="0"/>
              <a:t>Presso</a:t>
            </a:r>
            <a:r>
              <a:rPr lang="cs-CZ" i="1" dirty="0" smtClean="0"/>
              <a:t>. Bublinky. </a:t>
            </a:r>
          </a:p>
          <a:p>
            <a:pPr>
              <a:buNone/>
            </a:pPr>
            <a:r>
              <a:rPr lang="cs-CZ" dirty="0" err="1" smtClean="0"/>
              <a:t>b</a:t>
            </a:r>
            <a:r>
              <a:rPr lang="cs-CZ" dirty="0" smtClean="0"/>
              <a:t>. elipsa ustálená </a:t>
            </a:r>
            <a:r>
              <a:rPr lang="cs-CZ" i="1" dirty="0" smtClean="0"/>
              <a:t>– </a:t>
            </a:r>
            <a:r>
              <a:rPr lang="cs-CZ" dirty="0" smtClean="0"/>
              <a:t>v příslovích: </a:t>
            </a:r>
            <a:r>
              <a:rPr lang="cs-CZ" i="1" dirty="0" smtClean="0"/>
              <a:t>My o vlku a vlk</a:t>
            </a:r>
          </a:p>
          <a:p>
            <a:pPr>
              <a:buNone/>
            </a:pPr>
            <a:r>
              <a:rPr lang="cs-CZ" i="1" dirty="0" smtClean="0"/>
              <a:t>za humny. Jeden </a:t>
            </a:r>
            <a:r>
              <a:rPr lang="cs-CZ" i="1" dirty="0" err="1" smtClean="0"/>
              <a:t>čehý</a:t>
            </a:r>
            <a:r>
              <a:rPr lang="cs-CZ" i="1" dirty="0" smtClean="0"/>
              <a:t>, druhý </a:t>
            </a:r>
            <a:r>
              <a:rPr lang="cs-CZ" i="1" dirty="0" err="1" smtClean="0"/>
              <a:t>hot</a:t>
            </a:r>
            <a:r>
              <a:rPr lang="cs-CZ" i="1" dirty="0" smtClean="0"/>
              <a:t>.</a:t>
            </a:r>
          </a:p>
          <a:p>
            <a:pPr marL="514350" indent="-514350">
              <a:buNone/>
            </a:pPr>
            <a:r>
              <a:rPr lang="cs-CZ" dirty="0" err="1" smtClean="0"/>
              <a:t>c</a:t>
            </a:r>
            <a:r>
              <a:rPr lang="cs-CZ" dirty="0" smtClean="0"/>
              <a:t>. elipsa textová – možná na základě </a:t>
            </a:r>
          </a:p>
          <a:p>
            <a:pPr marL="514350" indent="-514350">
              <a:buNone/>
            </a:pPr>
            <a:r>
              <a:rPr lang="cs-CZ" dirty="0" smtClean="0"/>
              <a:t>předchozího, popř. následujícího kontextu: např. </a:t>
            </a:r>
          </a:p>
          <a:p>
            <a:pPr marL="514350" indent="-514350">
              <a:buNone/>
            </a:pPr>
            <a:r>
              <a:rPr lang="cs-CZ" dirty="0" smtClean="0"/>
              <a:t>ve zjišťovacích otázkách: </a:t>
            </a:r>
            <a:r>
              <a:rPr lang="cs-CZ" i="1" dirty="0" smtClean="0"/>
              <a:t>Kdy půjdete do kina?</a:t>
            </a:r>
          </a:p>
          <a:p>
            <a:pPr marL="514350" indent="-514350">
              <a:buNone/>
            </a:pPr>
            <a:r>
              <a:rPr lang="cs-CZ" i="1" dirty="0" smtClean="0"/>
              <a:t>Zítra (Zítra půjdeme do kina.)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Oslovení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oslovení nevstupuje do skladebního vztahu k </a:t>
            </a:r>
          </a:p>
          <a:p>
            <a:pPr>
              <a:buNone/>
            </a:pPr>
            <a:r>
              <a:rPr lang="cs-CZ" dirty="0" smtClean="0"/>
              <a:t>jinému větnému členu ve větě</a:t>
            </a:r>
          </a:p>
          <a:p>
            <a:r>
              <a:rPr lang="cs-CZ" dirty="0" smtClean="0"/>
              <a:t>v mluveném projevu odděleno </a:t>
            </a:r>
            <a:r>
              <a:rPr lang="cs-CZ" dirty="0" err="1" smtClean="0"/>
              <a:t>polokadencí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nebo </a:t>
            </a:r>
            <a:r>
              <a:rPr lang="cs-CZ" dirty="0" err="1" smtClean="0"/>
              <a:t>antikadencí</a:t>
            </a:r>
            <a:endParaRPr lang="cs-CZ" dirty="0" smtClean="0"/>
          </a:p>
          <a:p>
            <a:r>
              <a:rPr lang="cs-CZ" dirty="0" smtClean="0"/>
              <a:t>v psaném projevu odděleno čárkou</a:t>
            </a:r>
          </a:p>
          <a:p>
            <a:pPr>
              <a:buNone/>
            </a:pPr>
            <a:r>
              <a:rPr lang="cs-CZ" i="1" dirty="0" smtClean="0"/>
              <a:t>Pane ministře, Vás jsme tu opravdu nečekali. </a:t>
            </a:r>
          </a:p>
          <a:p>
            <a:pPr>
              <a:buNone/>
            </a:pPr>
            <a:r>
              <a:rPr lang="cs-CZ" i="1" dirty="0" smtClean="0"/>
              <a:t>Přines, Karle, tu sklenici. Podej mi to, Evo.</a:t>
            </a:r>
            <a:endParaRPr lang="cs-CZ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Vsuvka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vsuvka nevstupuje do skladebního vztahu k </a:t>
            </a:r>
          </a:p>
          <a:p>
            <a:pPr>
              <a:buNone/>
            </a:pPr>
            <a:r>
              <a:rPr lang="cs-CZ" dirty="0" smtClean="0"/>
              <a:t>jinému větnému členu ve větě</a:t>
            </a:r>
          </a:p>
          <a:p>
            <a:r>
              <a:rPr lang="cs-CZ" dirty="0" smtClean="0"/>
              <a:t>v mluveném projevu začátek a konec vyznačen</a:t>
            </a:r>
          </a:p>
          <a:p>
            <a:pPr>
              <a:buNone/>
            </a:pPr>
            <a:r>
              <a:rPr lang="cs-CZ" dirty="0" smtClean="0"/>
              <a:t>pauzami</a:t>
            </a:r>
          </a:p>
          <a:p>
            <a:r>
              <a:rPr lang="cs-CZ" dirty="0" smtClean="0"/>
              <a:t>v psaném projevu </a:t>
            </a:r>
            <a:r>
              <a:rPr lang="cs-CZ" dirty="0" smtClean="0"/>
              <a:t>oddělena kulatými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závorkami, </a:t>
            </a:r>
            <a:r>
              <a:rPr lang="cs-CZ" dirty="0" smtClean="0"/>
              <a:t>méně </a:t>
            </a:r>
            <a:r>
              <a:rPr lang="cs-CZ" dirty="0" smtClean="0"/>
              <a:t>často </a:t>
            </a:r>
            <a:r>
              <a:rPr lang="cs-CZ" dirty="0" smtClean="0"/>
              <a:t>pomlčkami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vsuvek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vyjádření doplňující, vysvětlující, komentující </a:t>
            </a:r>
          </a:p>
          <a:p>
            <a:pPr>
              <a:buNone/>
            </a:pPr>
            <a:r>
              <a:rPr lang="cs-CZ" dirty="0" smtClean="0"/>
              <a:t>nebo hodnotící poznámky</a:t>
            </a:r>
          </a:p>
          <a:p>
            <a:r>
              <a:rPr lang="cs-CZ" dirty="0" smtClean="0"/>
              <a:t>významný textový faktor – hierarchizuje </a:t>
            </a:r>
          </a:p>
          <a:p>
            <a:pPr>
              <a:buNone/>
            </a:pPr>
            <a:r>
              <a:rPr lang="cs-CZ" dirty="0" smtClean="0"/>
              <a:t>informace v textu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vsuvek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nevětná struktura: Dnes (25. 1. 2012) je</a:t>
            </a:r>
          </a:p>
          <a:p>
            <a:pPr marL="514350" indent="-514350">
              <a:buNone/>
            </a:pPr>
            <a:r>
              <a:rPr lang="cs-CZ" dirty="0" smtClean="0"/>
              <a:t>mimořádný den.</a:t>
            </a:r>
          </a:p>
          <a:p>
            <a:pPr marL="514350" indent="-514350">
              <a:buNone/>
            </a:pPr>
            <a:r>
              <a:rPr lang="cs-CZ" dirty="0" err="1" smtClean="0"/>
              <a:t>b</a:t>
            </a:r>
            <a:r>
              <a:rPr lang="cs-CZ" dirty="0" smtClean="0"/>
              <a:t>. větná struktura: </a:t>
            </a:r>
            <a:r>
              <a:rPr lang="cs-CZ" i="1" dirty="0" smtClean="0"/>
              <a:t>Bábovku v troubě přikryjeme</a:t>
            </a:r>
          </a:p>
          <a:p>
            <a:pPr marL="514350" indent="-514350">
              <a:buNone/>
            </a:pPr>
            <a:r>
              <a:rPr lang="cs-CZ" i="1" dirty="0" smtClean="0"/>
              <a:t>pečícím papírem (aby se nespálila).</a:t>
            </a:r>
          </a:p>
          <a:p>
            <a:pPr marL="514350" indent="-514350">
              <a:buNone/>
            </a:pPr>
            <a:r>
              <a:rPr lang="cs-CZ" dirty="0" err="1" smtClean="0"/>
              <a:t>c</a:t>
            </a:r>
            <a:r>
              <a:rPr lang="cs-CZ" dirty="0" smtClean="0"/>
              <a:t>. souvětná struktura: </a:t>
            </a:r>
            <a:r>
              <a:rPr lang="cs-CZ" i="1" dirty="0" smtClean="0"/>
              <a:t>Naše třídní učitelka – už </a:t>
            </a:r>
          </a:p>
          <a:p>
            <a:pPr marL="514350" indent="-514350">
              <a:buNone/>
            </a:pPr>
            <a:r>
              <a:rPr lang="cs-CZ" i="1" dirty="0" smtClean="0"/>
              <a:t>jsem ti přece o ní říkala, že ji máme moc rádi – </a:t>
            </a:r>
          </a:p>
          <a:p>
            <a:pPr marL="514350" indent="-514350">
              <a:buNone/>
            </a:pPr>
            <a:r>
              <a:rPr lang="cs-CZ" i="1" dirty="0" smtClean="0"/>
              <a:t>má zítra narozeniny</a:t>
            </a:r>
          </a:p>
          <a:p>
            <a:pPr marL="514350" indent="-514350">
              <a:buNone/>
            </a:pPr>
            <a:r>
              <a:rPr lang="cs-CZ" dirty="0" err="1" smtClean="0"/>
              <a:t>d</a:t>
            </a:r>
            <a:r>
              <a:rPr lang="cs-CZ" dirty="0" smtClean="0"/>
              <a:t>. částice: </a:t>
            </a:r>
            <a:r>
              <a:rPr lang="cs-CZ" i="1" dirty="0" smtClean="0"/>
              <a:t>Dej mi prosím ještě lok.</a:t>
            </a:r>
            <a:endParaRPr lang="cs-CZ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větný člen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nezapojen do skladebního vztahu, nezapojen</a:t>
            </a:r>
          </a:p>
          <a:p>
            <a:pPr>
              <a:buNone/>
            </a:pPr>
            <a:r>
              <a:rPr lang="cs-CZ" dirty="0" smtClean="0"/>
              <a:t>do žádné skladební dvojice</a:t>
            </a:r>
          </a:p>
          <a:p>
            <a:r>
              <a:rPr lang="cs-CZ" dirty="0" smtClean="0"/>
              <a:t>předsunut, méně často na konci výpovědi a</a:t>
            </a:r>
          </a:p>
          <a:p>
            <a:pPr>
              <a:buNone/>
            </a:pPr>
            <a:r>
              <a:rPr lang="cs-CZ" dirty="0" smtClean="0"/>
              <a:t>oddělen</a:t>
            </a:r>
          </a:p>
          <a:p>
            <a:r>
              <a:rPr lang="cs-CZ" dirty="0" smtClean="0"/>
              <a:t>v mluveném projevu </a:t>
            </a:r>
            <a:r>
              <a:rPr lang="cs-CZ" dirty="0" smtClean="0"/>
              <a:t>oddělen pauzou</a:t>
            </a:r>
            <a:r>
              <a:rPr lang="cs-CZ" dirty="0" smtClean="0"/>
              <a:t>, 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polokadencí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antikadencí</a:t>
            </a:r>
            <a:endParaRPr lang="cs-CZ" dirty="0" smtClean="0"/>
          </a:p>
          <a:p>
            <a:r>
              <a:rPr lang="cs-CZ" dirty="0" smtClean="0"/>
              <a:t>v psaném projevu čárkou nebo pomlčkou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V sobotu, to rozhodně nestihnu.</a:t>
            </a:r>
          </a:p>
          <a:p>
            <a:pPr>
              <a:buNone/>
            </a:pPr>
            <a:r>
              <a:rPr lang="cs-CZ" i="1" dirty="0" smtClean="0"/>
              <a:t>Ta naše sousedka, ta je ale pěkná.</a:t>
            </a:r>
          </a:p>
          <a:p>
            <a:pPr>
              <a:buNone/>
            </a:pPr>
            <a:r>
              <a:rPr lang="cs-CZ" i="1" dirty="0" smtClean="0"/>
              <a:t>Byl to Dvořák, kdo jediný naplnil očekávání. </a:t>
            </a:r>
            <a:r>
              <a:rPr lang="cs-CZ" dirty="0" smtClean="0"/>
              <a:t>(tzv.</a:t>
            </a:r>
          </a:p>
          <a:p>
            <a:pPr>
              <a:buNone/>
            </a:pPr>
            <a:r>
              <a:rPr lang="cs-CZ" dirty="0" smtClean="0"/>
              <a:t>vytýkací opis)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Apoziopeze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neukončená výpověď</a:t>
            </a:r>
          </a:p>
          <a:p>
            <a:r>
              <a:rPr lang="cs-CZ" dirty="0" smtClean="0"/>
              <a:t>absence jakéhokoli signálu ukončenosti</a:t>
            </a:r>
          </a:p>
          <a:p>
            <a:r>
              <a:rPr lang="cs-CZ" dirty="0" smtClean="0"/>
              <a:t>v psaném projevu tři tečky</a:t>
            </a:r>
          </a:p>
          <a:p>
            <a:pPr>
              <a:buNone/>
            </a:pPr>
            <a:r>
              <a:rPr lang="cs-CZ" i="1" dirty="0" smtClean="0"/>
              <a:t>Domluvily jste se? Ale to víš…</a:t>
            </a:r>
          </a:p>
          <a:p>
            <a:pPr>
              <a:buNone/>
            </a:pPr>
            <a:r>
              <a:rPr lang="cs-CZ" i="1" dirty="0" smtClean="0"/>
              <a:t>Přišel jsem sice včas, ale on? Však víš… </a:t>
            </a:r>
            <a:endParaRPr lang="cs-CZ" i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Rozčleňování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parcelace</a:t>
            </a:r>
          </a:p>
          <a:p>
            <a:r>
              <a:rPr lang="cs-CZ" dirty="0" smtClean="0"/>
              <a:t>záměrné vyčlenění a osamostatnění, </a:t>
            </a:r>
          </a:p>
          <a:p>
            <a:pPr>
              <a:buNone/>
            </a:pPr>
            <a:r>
              <a:rPr lang="cs-CZ" dirty="0" smtClean="0"/>
              <a:t>zdůraznění některých větných členů</a:t>
            </a:r>
          </a:p>
          <a:p>
            <a:r>
              <a:rPr lang="cs-CZ" dirty="0" smtClean="0"/>
              <a:t>spontánní přičleňování některých větných </a:t>
            </a:r>
          </a:p>
          <a:p>
            <a:pPr>
              <a:buNone/>
            </a:pPr>
            <a:r>
              <a:rPr lang="cs-CZ" dirty="0" smtClean="0"/>
              <a:t>členů k výpovědi</a:t>
            </a:r>
          </a:p>
          <a:p>
            <a:pPr>
              <a:buNone/>
            </a:pPr>
            <a:r>
              <a:rPr lang="cs-CZ" i="1" dirty="0" smtClean="0"/>
              <a:t>A v každém tom kroku pochybnosti. Kroku? Snad</a:t>
            </a:r>
          </a:p>
          <a:p>
            <a:pPr>
              <a:buNone/>
            </a:pPr>
            <a:r>
              <a:rPr lang="cs-CZ" i="1" dirty="0" smtClean="0"/>
              <a:t>míli. Nekonečné, velkolepé. Dojít? Snad!</a:t>
            </a:r>
            <a:endParaRPr lang="cs-CZ" i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Český jazyk pro 3.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2002, 285 s. ISBN 80-723-5191-5. </a:t>
            </a:r>
          </a:p>
          <a:p>
            <a:r>
              <a:rPr lang="cs-CZ" sz="2000" dirty="0" smtClean="0"/>
              <a:t>MARTINEC, Ivo, Jana Marie TUŠKOVÁ a Ludmila ZIMOVÁ. </a:t>
            </a:r>
            <a:r>
              <a:rPr lang="cs-CZ" sz="2000" i="1" dirty="0" smtClean="0"/>
              <a:t>Mluvnice: učebnice českého jazyka pro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2009, 264 s. ISBN 978-807-2387-793. </a:t>
            </a:r>
            <a:endParaRPr lang="cs-CZ" sz="200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600</Words>
  <Application>Microsoft Office PowerPoint</Application>
  <PresentationFormat>Předvádění na obrazovce (4:3)</PresentationFormat>
  <Paragraphs>113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Motivované odchylky od pravidelné větné stavby</vt:lpstr>
      <vt:lpstr>Motivované odchylky od pravidelné větné stavby</vt:lpstr>
      <vt:lpstr>Elipsa</vt:lpstr>
      <vt:lpstr>Druhy elipsy</vt:lpstr>
      <vt:lpstr>Oslovení</vt:lpstr>
      <vt:lpstr>Vsuvka</vt:lpstr>
      <vt:lpstr>Funkce vsuvek</vt:lpstr>
      <vt:lpstr>Druhy vsuvek</vt:lpstr>
      <vt:lpstr>Samostatný větný člen</vt:lpstr>
      <vt:lpstr>Příklady</vt:lpstr>
      <vt:lpstr>Apoziopeze</vt:lpstr>
      <vt:lpstr>Rozčleňování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14</cp:revision>
  <dcterms:created xsi:type="dcterms:W3CDTF">2012-12-23T08:55:19Z</dcterms:created>
  <dcterms:modified xsi:type="dcterms:W3CDTF">2013-04-06T11:33:12Z</dcterms:modified>
</cp:coreProperties>
</file>